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62" r:id="rId5"/>
    <p:sldId id="256" r:id="rId6"/>
    <p:sldId id="328" r:id="rId7"/>
    <p:sldId id="267" r:id="rId8"/>
    <p:sldId id="317" r:id="rId9"/>
    <p:sldId id="263" r:id="rId10"/>
    <p:sldId id="329" r:id="rId11"/>
    <p:sldId id="264" r:id="rId12"/>
    <p:sldId id="265" r:id="rId13"/>
    <p:sldId id="257" r:id="rId14"/>
    <p:sldId id="324" r:id="rId15"/>
    <p:sldId id="326" r:id="rId16"/>
    <p:sldId id="321" r:id="rId17"/>
    <p:sldId id="258" r:id="rId18"/>
    <p:sldId id="320" r:id="rId19"/>
    <p:sldId id="325"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E"/>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357CF-6855-89FE-5BBB-2A90670F9653}" v="67" dt="2023-05-24T16:46:52.436"/>
    <p1510:client id="{30ADB480-A353-4624-A337-C3E6EFF9F4D3}" v="1" dt="2023-05-23T23:12:45.145"/>
    <p1510:client id="{3CB68645-5B5F-4FE6-091B-9A9BD39A1E6F}" v="431" dt="2023-05-24T18:38:18.128"/>
    <p1510:client id="{6ACF1829-464A-49FB-A1BF-32232EA2D641}" v="1" dt="2023-05-24T21:08:10.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A4845-778A-4E6A-B4E6-7C20CA33EB02}"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A21A5-E7C6-4BB3-87DD-F7575CA7D36A}" type="slidenum">
              <a:rPr lang="en-US" smtClean="0"/>
              <a:t>‹#›</a:t>
            </a:fld>
            <a:endParaRPr lang="en-US"/>
          </a:p>
        </p:txBody>
      </p:sp>
    </p:spTree>
    <p:extLst>
      <p:ext uri="{BB962C8B-B14F-4D97-AF65-F5344CB8AC3E}">
        <p14:creationId xmlns:p14="http://schemas.microsoft.com/office/powerpoint/2010/main" val="259478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1</a:t>
            </a:fld>
            <a:endParaRPr lang="en-US"/>
          </a:p>
        </p:txBody>
      </p:sp>
    </p:spTree>
    <p:extLst>
      <p:ext uri="{BB962C8B-B14F-4D97-AF65-F5344CB8AC3E}">
        <p14:creationId xmlns:p14="http://schemas.microsoft.com/office/powerpoint/2010/main" val="5912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10</a:t>
            </a:fld>
            <a:endParaRPr lang="en-US"/>
          </a:p>
        </p:txBody>
      </p:sp>
    </p:spTree>
    <p:extLst>
      <p:ext uri="{BB962C8B-B14F-4D97-AF65-F5344CB8AC3E}">
        <p14:creationId xmlns:p14="http://schemas.microsoft.com/office/powerpoint/2010/main" val="111919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Clarke</a:t>
            </a:r>
          </a:p>
        </p:txBody>
      </p:sp>
      <p:sp>
        <p:nvSpPr>
          <p:cNvPr id="4" name="Slide Number Placeholder 3"/>
          <p:cNvSpPr>
            <a:spLocks noGrp="1"/>
          </p:cNvSpPr>
          <p:nvPr>
            <p:ph type="sldNum" sz="quarter" idx="5"/>
          </p:nvPr>
        </p:nvSpPr>
        <p:spPr/>
        <p:txBody>
          <a:bodyPr/>
          <a:lstStyle/>
          <a:p>
            <a:fld id="{6D3A21A5-E7C6-4BB3-87DD-F7575CA7D36A}" type="slidenum">
              <a:rPr lang="en-US" smtClean="0"/>
              <a:t>11</a:t>
            </a:fld>
            <a:endParaRPr lang="en-US"/>
          </a:p>
        </p:txBody>
      </p:sp>
    </p:spTree>
    <p:extLst>
      <p:ext uri="{BB962C8B-B14F-4D97-AF65-F5344CB8AC3E}">
        <p14:creationId xmlns:p14="http://schemas.microsoft.com/office/powerpoint/2010/main" val="90304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Tricia</a:t>
            </a:r>
          </a:p>
          <a:p>
            <a:r>
              <a:rPr lang="en-US" dirty="0">
                <a:cs typeface="Calibri"/>
              </a:rPr>
              <a:t>You are likely familiar with Shoreline Policy. The policy that speaks to gender is Policy 4113 – Discrimination, Harassment &amp; Title IX Compliance, which is founded on Federal and State laws prohibiting discrimination based on protected characteristics including sex, sexual orientation and gender identity. The laws include Title IX and Washington Law Against Discrimination (Chapter 49.60 RCW). Gender identity and gender expression were not explicitly protected under Title IX and existing in a gray area, but when President Biden took office in January 2021 he issued an executive order making it explicit that gender identity and expression are protected. So our policy and grievance procedures addressing discrimination are kind of the floor. Even with an anti-discrimination policy and procedures in place, there are harms occurring to member of our community, our students that we hope to mitigate and eventually eliminate by doing more to ensure that we are an inclusive community.</a:t>
            </a:r>
          </a:p>
        </p:txBody>
      </p:sp>
      <p:sp>
        <p:nvSpPr>
          <p:cNvPr id="4" name="Slide Number Placeholder 3"/>
          <p:cNvSpPr>
            <a:spLocks noGrp="1"/>
          </p:cNvSpPr>
          <p:nvPr>
            <p:ph type="sldNum" sz="quarter" idx="5"/>
          </p:nvPr>
        </p:nvSpPr>
        <p:spPr/>
        <p:txBody>
          <a:bodyPr/>
          <a:lstStyle/>
          <a:p>
            <a:fld id="{6D3A21A5-E7C6-4BB3-87DD-F7575CA7D36A}" type="slidenum">
              <a:rPr lang="en-US" smtClean="0"/>
              <a:t>12</a:t>
            </a:fld>
            <a:endParaRPr lang="en-US"/>
          </a:p>
        </p:txBody>
      </p:sp>
    </p:spTree>
    <p:extLst>
      <p:ext uri="{BB962C8B-B14F-4D97-AF65-F5344CB8AC3E}">
        <p14:creationId xmlns:p14="http://schemas.microsoft.com/office/powerpoint/2010/main" val="376732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Clarke</a:t>
            </a:r>
          </a:p>
        </p:txBody>
      </p:sp>
      <p:sp>
        <p:nvSpPr>
          <p:cNvPr id="4" name="Slide Number Placeholder 3"/>
          <p:cNvSpPr>
            <a:spLocks noGrp="1"/>
          </p:cNvSpPr>
          <p:nvPr>
            <p:ph type="sldNum" sz="quarter" idx="5"/>
          </p:nvPr>
        </p:nvSpPr>
        <p:spPr/>
        <p:txBody>
          <a:bodyPr/>
          <a:lstStyle/>
          <a:p>
            <a:fld id="{6D3A21A5-E7C6-4BB3-87DD-F7575CA7D36A}" type="slidenum">
              <a:rPr lang="en-US" smtClean="0"/>
              <a:t>13</a:t>
            </a:fld>
            <a:endParaRPr lang="en-US"/>
          </a:p>
        </p:txBody>
      </p:sp>
    </p:spTree>
    <p:extLst>
      <p:ext uri="{BB962C8B-B14F-4D97-AF65-F5344CB8AC3E}">
        <p14:creationId xmlns:p14="http://schemas.microsoft.com/office/powerpoint/2010/main" val="284644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14</a:t>
            </a:fld>
            <a:endParaRPr lang="en-US"/>
          </a:p>
        </p:txBody>
      </p:sp>
    </p:spTree>
    <p:extLst>
      <p:ext uri="{BB962C8B-B14F-4D97-AF65-F5344CB8AC3E}">
        <p14:creationId xmlns:p14="http://schemas.microsoft.com/office/powerpoint/2010/main" val="20111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Clarke</a:t>
            </a:r>
          </a:p>
        </p:txBody>
      </p:sp>
      <p:sp>
        <p:nvSpPr>
          <p:cNvPr id="4" name="Slide Number Placeholder 3"/>
          <p:cNvSpPr>
            <a:spLocks noGrp="1"/>
          </p:cNvSpPr>
          <p:nvPr>
            <p:ph type="sldNum" sz="quarter" idx="5"/>
          </p:nvPr>
        </p:nvSpPr>
        <p:spPr/>
        <p:txBody>
          <a:bodyPr/>
          <a:lstStyle/>
          <a:p>
            <a:fld id="{6D3A21A5-E7C6-4BB3-87DD-F7575CA7D36A}" type="slidenum">
              <a:rPr lang="en-US" smtClean="0"/>
              <a:t>15</a:t>
            </a:fld>
            <a:endParaRPr lang="en-US"/>
          </a:p>
        </p:txBody>
      </p:sp>
    </p:spTree>
    <p:extLst>
      <p:ext uri="{BB962C8B-B14F-4D97-AF65-F5344CB8AC3E}">
        <p14:creationId xmlns:p14="http://schemas.microsoft.com/office/powerpoint/2010/main" val="417906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Trisha</a:t>
            </a:r>
          </a:p>
        </p:txBody>
      </p:sp>
      <p:sp>
        <p:nvSpPr>
          <p:cNvPr id="4" name="Slide Number Placeholder 3"/>
          <p:cNvSpPr>
            <a:spLocks noGrp="1"/>
          </p:cNvSpPr>
          <p:nvPr>
            <p:ph type="sldNum" sz="quarter" idx="5"/>
          </p:nvPr>
        </p:nvSpPr>
        <p:spPr/>
        <p:txBody>
          <a:bodyPr/>
          <a:lstStyle/>
          <a:p>
            <a:fld id="{6D3A21A5-E7C6-4BB3-87DD-F7575CA7D36A}" type="slidenum">
              <a:rPr lang="en-US" smtClean="0"/>
              <a:t>16</a:t>
            </a:fld>
            <a:endParaRPr lang="en-US"/>
          </a:p>
        </p:txBody>
      </p:sp>
    </p:spTree>
    <p:extLst>
      <p:ext uri="{BB962C8B-B14F-4D97-AF65-F5344CB8AC3E}">
        <p14:creationId xmlns:p14="http://schemas.microsoft.com/office/powerpoint/2010/main" val="4037491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to take questions </a:t>
            </a:r>
          </a:p>
        </p:txBody>
      </p:sp>
      <p:sp>
        <p:nvSpPr>
          <p:cNvPr id="4" name="Slide Number Placeholder 3"/>
          <p:cNvSpPr>
            <a:spLocks noGrp="1"/>
          </p:cNvSpPr>
          <p:nvPr>
            <p:ph type="sldNum" sz="quarter" idx="5"/>
          </p:nvPr>
        </p:nvSpPr>
        <p:spPr/>
        <p:txBody>
          <a:bodyPr/>
          <a:lstStyle/>
          <a:p>
            <a:fld id="{6D3A21A5-E7C6-4BB3-87DD-F7575CA7D36A}" type="slidenum">
              <a:rPr lang="en-US" smtClean="0"/>
              <a:t>17</a:t>
            </a:fld>
            <a:endParaRPr lang="en-US"/>
          </a:p>
        </p:txBody>
      </p:sp>
    </p:spTree>
    <p:extLst>
      <p:ext uri="{BB962C8B-B14F-4D97-AF65-F5344CB8AC3E}">
        <p14:creationId xmlns:p14="http://schemas.microsoft.com/office/powerpoint/2010/main" val="18861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say your name, pronouns, and how long you have been at college </a:t>
            </a:r>
          </a:p>
        </p:txBody>
      </p:sp>
      <p:sp>
        <p:nvSpPr>
          <p:cNvPr id="4" name="Slide Number Placeholder 3"/>
          <p:cNvSpPr>
            <a:spLocks noGrp="1"/>
          </p:cNvSpPr>
          <p:nvPr>
            <p:ph type="sldNum" sz="quarter" idx="5"/>
          </p:nvPr>
        </p:nvSpPr>
        <p:spPr/>
        <p:txBody>
          <a:bodyPr/>
          <a:lstStyle/>
          <a:p>
            <a:fld id="{6D3A21A5-E7C6-4BB3-87DD-F7575CA7D36A}" type="slidenum">
              <a:rPr lang="en-US" smtClean="0"/>
              <a:t>2</a:t>
            </a:fld>
            <a:endParaRPr lang="en-US"/>
          </a:p>
        </p:txBody>
      </p:sp>
    </p:spTree>
    <p:extLst>
      <p:ext uri="{BB962C8B-B14F-4D97-AF65-F5344CB8AC3E}">
        <p14:creationId xmlns:p14="http://schemas.microsoft.com/office/powerpoint/2010/main" val="161854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3</a:t>
            </a:fld>
            <a:endParaRPr lang="en-US"/>
          </a:p>
        </p:txBody>
      </p:sp>
    </p:spTree>
    <p:extLst>
      <p:ext uri="{BB962C8B-B14F-4D97-AF65-F5344CB8AC3E}">
        <p14:creationId xmlns:p14="http://schemas.microsoft.com/office/powerpoint/2010/main" val="70072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4</a:t>
            </a:fld>
            <a:endParaRPr lang="en-US"/>
          </a:p>
        </p:txBody>
      </p:sp>
    </p:spTree>
    <p:extLst>
      <p:ext uri="{BB962C8B-B14F-4D97-AF65-F5344CB8AC3E}">
        <p14:creationId xmlns:p14="http://schemas.microsoft.com/office/powerpoint/2010/main" val="163912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5</a:t>
            </a:fld>
            <a:endParaRPr lang="en-US"/>
          </a:p>
        </p:txBody>
      </p:sp>
    </p:spTree>
    <p:extLst>
      <p:ext uri="{BB962C8B-B14F-4D97-AF65-F5344CB8AC3E}">
        <p14:creationId xmlns:p14="http://schemas.microsoft.com/office/powerpoint/2010/main" val="169013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6</a:t>
            </a:fld>
            <a:endParaRPr lang="en-US"/>
          </a:p>
        </p:txBody>
      </p:sp>
    </p:spTree>
    <p:extLst>
      <p:ext uri="{BB962C8B-B14F-4D97-AF65-F5344CB8AC3E}">
        <p14:creationId xmlns:p14="http://schemas.microsoft.com/office/powerpoint/2010/main" val="403327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7</a:t>
            </a:fld>
            <a:endParaRPr lang="en-US"/>
          </a:p>
        </p:txBody>
      </p:sp>
    </p:spTree>
    <p:extLst>
      <p:ext uri="{BB962C8B-B14F-4D97-AF65-F5344CB8AC3E}">
        <p14:creationId xmlns:p14="http://schemas.microsoft.com/office/powerpoint/2010/main" val="358746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8</a:t>
            </a:fld>
            <a:endParaRPr lang="en-US"/>
          </a:p>
        </p:txBody>
      </p:sp>
    </p:spTree>
    <p:extLst>
      <p:ext uri="{BB962C8B-B14F-4D97-AF65-F5344CB8AC3E}">
        <p14:creationId xmlns:p14="http://schemas.microsoft.com/office/powerpoint/2010/main" val="45481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9</a:t>
            </a:fld>
            <a:endParaRPr lang="en-US"/>
          </a:p>
        </p:txBody>
      </p:sp>
    </p:spTree>
    <p:extLst>
      <p:ext uri="{BB962C8B-B14F-4D97-AF65-F5344CB8AC3E}">
        <p14:creationId xmlns:p14="http://schemas.microsoft.com/office/powerpoint/2010/main" val="241879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C34E-28F8-7A54-BC6C-9B82CF195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E69A9-C906-573F-CA83-A6C54673A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103F56-FDA0-59FE-B765-1815FEBB7893}"/>
              </a:ext>
            </a:extLst>
          </p:cNvPr>
          <p:cNvSpPr>
            <a:spLocks noGrp="1"/>
          </p:cNvSpPr>
          <p:nvPr>
            <p:ph type="dt" sz="half" idx="10"/>
          </p:nvPr>
        </p:nvSpPr>
        <p:spPr/>
        <p:txBody>
          <a:bodyPr/>
          <a:lstStyle/>
          <a:p>
            <a:fld id="{5A9FE5C8-4F34-4181-9026-7F099AFEADA4}" type="datetime1">
              <a:rPr lang="en-US" smtClean="0"/>
              <a:t>7/10/2024</a:t>
            </a:fld>
            <a:endParaRPr lang="en-US"/>
          </a:p>
        </p:txBody>
      </p:sp>
      <p:sp>
        <p:nvSpPr>
          <p:cNvPr id="5" name="Footer Placeholder 4">
            <a:extLst>
              <a:ext uri="{FF2B5EF4-FFF2-40B4-BE49-F238E27FC236}">
                <a16:creationId xmlns:a16="http://schemas.microsoft.com/office/drawing/2014/main" id="{31574401-B922-7CDC-CEA4-C59392482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10D12-AF19-01BB-816A-9885AC981B7B}"/>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9970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2CF3-661F-6DB1-A40B-9B1D81AD0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79A99-80A4-CDB4-5724-32503B778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7B23-495C-3716-6D51-A3026EA97EB6}"/>
              </a:ext>
            </a:extLst>
          </p:cNvPr>
          <p:cNvSpPr>
            <a:spLocks noGrp="1"/>
          </p:cNvSpPr>
          <p:nvPr>
            <p:ph type="dt" sz="half" idx="10"/>
          </p:nvPr>
        </p:nvSpPr>
        <p:spPr/>
        <p:txBody>
          <a:bodyPr/>
          <a:lstStyle/>
          <a:p>
            <a:fld id="{CB191814-A8E4-48F5-8BD0-F016005DE9D5}" type="datetime1">
              <a:rPr lang="en-US" smtClean="0"/>
              <a:t>7/10/2024</a:t>
            </a:fld>
            <a:endParaRPr lang="en-US"/>
          </a:p>
        </p:txBody>
      </p:sp>
      <p:sp>
        <p:nvSpPr>
          <p:cNvPr id="5" name="Footer Placeholder 4">
            <a:extLst>
              <a:ext uri="{FF2B5EF4-FFF2-40B4-BE49-F238E27FC236}">
                <a16:creationId xmlns:a16="http://schemas.microsoft.com/office/drawing/2014/main" id="{C5072A39-AE48-A806-C4E6-97034E121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AB75F-24E6-A8D2-6767-4E1754CF490F}"/>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02176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13B28-AF77-514D-5EAE-5D7303A0C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75C50-D4AE-7DEB-D09B-F9E78F78A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0E944-9121-8725-6B61-C93CC0537FD3}"/>
              </a:ext>
            </a:extLst>
          </p:cNvPr>
          <p:cNvSpPr>
            <a:spLocks noGrp="1"/>
          </p:cNvSpPr>
          <p:nvPr>
            <p:ph type="dt" sz="half" idx="10"/>
          </p:nvPr>
        </p:nvSpPr>
        <p:spPr/>
        <p:txBody>
          <a:bodyPr/>
          <a:lstStyle/>
          <a:p>
            <a:fld id="{D51C6390-44A3-4481-B5FD-EAB09DDEBEB4}" type="datetime1">
              <a:rPr lang="en-US" smtClean="0"/>
              <a:t>7/10/2024</a:t>
            </a:fld>
            <a:endParaRPr lang="en-US"/>
          </a:p>
        </p:txBody>
      </p:sp>
      <p:sp>
        <p:nvSpPr>
          <p:cNvPr id="5" name="Footer Placeholder 4">
            <a:extLst>
              <a:ext uri="{FF2B5EF4-FFF2-40B4-BE49-F238E27FC236}">
                <a16:creationId xmlns:a16="http://schemas.microsoft.com/office/drawing/2014/main" id="{983142B3-403E-3229-EE77-AD843AF93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521F6-1212-9077-2CA2-ED2AF4585A61}"/>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8130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5E31-0DE4-7E57-C52C-1D8F7A17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8EACC-C580-2123-A2CF-B2200E335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7045B-609B-759D-7B40-D1D339119F2F}"/>
              </a:ext>
            </a:extLst>
          </p:cNvPr>
          <p:cNvSpPr>
            <a:spLocks noGrp="1"/>
          </p:cNvSpPr>
          <p:nvPr>
            <p:ph type="dt" sz="half" idx="10"/>
          </p:nvPr>
        </p:nvSpPr>
        <p:spPr/>
        <p:txBody>
          <a:bodyPr/>
          <a:lstStyle/>
          <a:p>
            <a:fld id="{F80ADE13-A419-427D-8A40-4DA710A81500}" type="datetime1">
              <a:rPr lang="en-US" smtClean="0"/>
              <a:t>7/10/2024</a:t>
            </a:fld>
            <a:endParaRPr lang="en-US"/>
          </a:p>
        </p:txBody>
      </p:sp>
      <p:sp>
        <p:nvSpPr>
          <p:cNvPr id="5" name="Footer Placeholder 4">
            <a:extLst>
              <a:ext uri="{FF2B5EF4-FFF2-40B4-BE49-F238E27FC236}">
                <a16:creationId xmlns:a16="http://schemas.microsoft.com/office/drawing/2014/main" id="{75B9B7E1-FD34-2001-0CE1-F1D6FEB07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1FD45-3671-86A0-866C-BF61B5B83C2A}"/>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3333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3D12-D8CA-A684-B301-970D89258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01CC63-A942-4F2D-5F24-9BAC69B10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6B771-38B8-990D-8E04-FBB105A7E58F}"/>
              </a:ext>
            </a:extLst>
          </p:cNvPr>
          <p:cNvSpPr>
            <a:spLocks noGrp="1"/>
          </p:cNvSpPr>
          <p:nvPr>
            <p:ph type="dt" sz="half" idx="10"/>
          </p:nvPr>
        </p:nvSpPr>
        <p:spPr/>
        <p:txBody>
          <a:bodyPr/>
          <a:lstStyle/>
          <a:p>
            <a:fld id="{7BF49E65-5907-495B-A326-1E5B00867BCD}" type="datetime1">
              <a:rPr lang="en-US" smtClean="0"/>
              <a:t>7/10/2024</a:t>
            </a:fld>
            <a:endParaRPr lang="en-US"/>
          </a:p>
        </p:txBody>
      </p:sp>
      <p:sp>
        <p:nvSpPr>
          <p:cNvPr id="5" name="Footer Placeholder 4">
            <a:extLst>
              <a:ext uri="{FF2B5EF4-FFF2-40B4-BE49-F238E27FC236}">
                <a16:creationId xmlns:a16="http://schemas.microsoft.com/office/drawing/2014/main" id="{49295E44-AF7F-557F-D00E-75C75CF2C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86305-1314-3B77-F741-F285FB2D02A3}"/>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6776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16BC-E988-8AB0-E79A-68A7A8845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AE80E-B168-F899-35EE-D07BEC013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E100C-B34C-5857-EEE1-6E3F88AD1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5DB35-56D9-033B-705B-D7716197A2F4}"/>
              </a:ext>
            </a:extLst>
          </p:cNvPr>
          <p:cNvSpPr>
            <a:spLocks noGrp="1"/>
          </p:cNvSpPr>
          <p:nvPr>
            <p:ph type="dt" sz="half" idx="10"/>
          </p:nvPr>
        </p:nvSpPr>
        <p:spPr/>
        <p:txBody>
          <a:bodyPr/>
          <a:lstStyle/>
          <a:p>
            <a:fld id="{9AEDCD7D-F8F2-4258-B663-36E333608130}" type="datetime1">
              <a:rPr lang="en-US" smtClean="0"/>
              <a:t>7/10/2024</a:t>
            </a:fld>
            <a:endParaRPr lang="en-US"/>
          </a:p>
        </p:txBody>
      </p:sp>
      <p:sp>
        <p:nvSpPr>
          <p:cNvPr id="6" name="Footer Placeholder 5">
            <a:extLst>
              <a:ext uri="{FF2B5EF4-FFF2-40B4-BE49-F238E27FC236}">
                <a16:creationId xmlns:a16="http://schemas.microsoft.com/office/drawing/2014/main" id="{B2EDE9E2-CE4B-F25F-EF5F-69DA3C8FE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CBF4-3F0C-6A55-4705-37C37C46345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39332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0953-6FEF-A306-F410-2856316FA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1DF4A-6205-ECF2-0714-F5822C629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3401C-0188-3EFD-7238-93FEFA919E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5A1E-7521-DC3B-FC7A-711C0E032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16660-F6ED-AA5F-0A25-1BE583FCB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50B381-66C1-1FF4-FB9E-0C7EC2E32A4C}"/>
              </a:ext>
            </a:extLst>
          </p:cNvPr>
          <p:cNvSpPr>
            <a:spLocks noGrp="1"/>
          </p:cNvSpPr>
          <p:nvPr>
            <p:ph type="dt" sz="half" idx="10"/>
          </p:nvPr>
        </p:nvSpPr>
        <p:spPr/>
        <p:txBody>
          <a:bodyPr/>
          <a:lstStyle/>
          <a:p>
            <a:fld id="{E27ECDCF-6509-48B5-A034-635DF87CAB5E}" type="datetime1">
              <a:rPr lang="en-US" smtClean="0"/>
              <a:t>7/10/2024</a:t>
            </a:fld>
            <a:endParaRPr lang="en-US"/>
          </a:p>
        </p:txBody>
      </p:sp>
      <p:sp>
        <p:nvSpPr>
          <p:cNvPr id="8" name="Footer Placeholder 7">
            <a:extLst>
              <a:ext uri="{FF2B5EF4-FFF2-40B4-BE49-F238E27FC236}">
                <a16:creationId xmlns:a16="http://schemas.microsoft.com/office/drawing/2014/main" id="{94186FC2-AFB7-5169-DD37-41F9F00680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C7AF4D-FFB0-1C54-8CD0-CEB8025820ED}"/>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62044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160A-50B8-6163-0499-3AFF71E43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F8456-F4D7-2AB8-103E-00A2C54F46E6}"/>
              </a:ext>
            </a:extLst>
          </p:cNvPr>
          <p:cNvSpPr>
            <a:spLocks noGrp="1"/>
          </p:cNvSpPr>
          <p:nvPr>
            <p:ph type="dt" sz="half" idx="10"/>
          </p:nvPr>
        </p:nvSpPr>
        <p:spPr/>
        <p:txBody>
          <a:bodyPr/>
          <a:lstStyle/>
          <a:p>
            <a:fld id="{A494ECB3-E5FB-4A84-BB74-015AA286EC3C}" type="datetime1">
              <a:rPr lang="en-US" smtClean="0"/>
              <a:t>7/10/2024</a:t>
            </a:fld>
            <a:endParaRPr lang="en-US"/>
          </a:p>
        </p:txBody>
      </p:sp>
      <p:sp>
        <p:nvSpPr>
          <p:cNvPr id="4" name="Footer Placeholder 3">
            <a:extLst>
              <a:ext uri="{FF2B5EF4-FFF2-40B4-BE49-F238E27FC236}">
                <a16:creationId xmlns:a16="http://schemas.microsoft.com/office/drawing/2014/main" id="{C5FBF14F-AEF6-BD5B-0DC7-17AACCC59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7E17E8-5C40-03FD-CE15-8509679D8FB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78718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61D62-1574-DE2B-6FD6-6804F5AD588A}"/>
              </a:ext>
            </a:extLst>
          </p:cNvPr>
          <p:cNvSpPr>
            <a:spLocks noGrp="1"/>
          </p:cNvSpPr>
          <p:nvPr>
            <p:ph type="dt" sz="half" idx="10"/>
          </p:nvPr>
        </p:nvSpPr>
        <p:spPr/>
        <p:txBody>
          <a:bodyPr/>
          <a:lstStyle/>
          <a:p>
            <a:fld id="{187D506D-B330-405F-817B-8A6068F67F9A}" type="datetime1">
              <a:rPr lang="en-US" smtClean="0"/>
              <a:t>7/10/2024</a:t>
            </a:fld>
            <a:endParaRPr lang="en-US"/>
          </a:p>
        </p:txBody>
      </p:sp>
      <p:sp>
        <p:nvSpPr>
          <p:cNvPr id="3" name="Footer Placeholder 2">
            <a:extLst>
              <a:ext uri="{FF2B5EF4-FFF2-40B4-BE49-F238E27FC236}">
                <a16:creationId xmlns:a16="http://schemas.microsoft.com/office/drawing/2014/main" id="{0B24366F-E346-EA13-84BC-486AD4B9C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198FDE-7525-D248-71A8-B13140A2838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02308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2775-BC58-1ADA-F447-3A23C95EF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5BE5C-2743-9C29-8128-139981AA1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C5D66-3930-D511-DDDD-C1D2AC3C9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2FA18-CB57-5486-4FE9-FE89B4AFE318}"/>
              </a:ext>
            </a:extLst>
          </p:cNvPr>
          <p:cNvSpPr>
            <a:spLocks noGrp="1"/>
          </p:cNvSpPr>
          <p:nvPr>
            <p:ph type="dt" sz="half" idx="10"/>
          </p:nvPr>
        </p:nvSpPr>
        <p:spPr/>
        <p:txBody>
          <a:bodyPr/>
          <a:lstStyle/>
          <a:p>
            <a:fld id="{DBF66D70-B83D-49AD-8138-E4DBEBA4F4EF}" type="datetime1">
              <a:rPr lang="en-US" smtClean="0"/>
              <a:t>7/10/2024</a:t>
            </a:fld>
            <a:endParaRPr lang="en-US"/>
          </a:p>
        </p:txBody>
      </p:sp>
      <p:sp>
        <p:nvSpPr>
          <p:cNvPr id="6" name="Footer Placeholder 5">
            <a:extLst>
              <a:ext uri="{FF2B5EF4-FFF2-40B4-BE49-F238E27FC236}">
                <a16:creationId xmlns:a16="http://schemas.microsoft.com/office/drawing/2014/main" id="{074F8C18-4B61-BAF4-7B99-CB14D7CB8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AE149-CE25-AA0F-B6DC-C00490A06316}"/>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45361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4336-DD49-59A9-0DBF-56157E51B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5C1235-4B8B-9EA5-9398-A88D3B3E6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CC6AB-EA23-1A7A-E3F1-1403D905B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FDA7D-1063-7821-4F2F-6DCB6BDD9E76}"/>
              </a:ext>
            </a:extLst>
          </p:cNvPr>
          <p:cNvSpPr>
            <a:spLocks noGrp="1"/>
          </p:cNvSpPr>
          <p:nvPr>
            <p:ph type="dt" sz="half" idx="10"/>
          </p:nvPr>
        </p:nvSpPr>
        <p:spPr/>
        <p:txBody>
          <a:bodyPr/>
          <a:lstStyle/>
          <a:p>
            <a:fld id="{5950145B-D91D-4DD8-8FE6-7070D22C9DB8}" type="datetime1">
              <a:rPr lang="en-US" smtClean="0"/>
              <a:t>7/10/2024</a:t>
            </a:fld>
            <a:endParaRPr lang="en-US"/>
          </a:p>
        </p:txBody>
      </p:sp>
      <p:sp>
        <p:nvSpPr>
          <p:cNvPr id="6" name="Footer Placeholder 5">
            <a:extLst>
              <a:ext uri="{FF2B5EF4-FFF2-40B4-BE49-F238E27FC236}">
                <a16:creationId xmlns:a16="http://schemas.microsoft.com/office/drawing/2014/main" id="{46024418-FB15-07CF-55C7-6BFE01228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06A7E-2960-508E-BFE2-DE6A2C3C876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1811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880B8-0774-542C-7617-FB002581C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65D81D-6F9E-E034-AE70-EA9105C4C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128F6-63F4-289E-BDC4-49AB73323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503BD-B8F7-4AF5-AD38-F69963F792BE}" type="datetime1">
              <a:rPr lang="en-US" smtClean="0"/>
              <a:t>7/10/2024</a:t>
            </a:fld>
            <a:endParaRPr lang="en-US"/>
          </a:p>
        </p:txBody>
      </p:sp>
      <p:sp>
        <p:nvSpPr>
          <p:cNvPr id="5" name="Footer Placeholder 4">
            <a:extLst>
              <a:ext uri="{FF2B5EF4-FFF2-40B4-BE49-F238E27FC236}">
                <a16:creationId xmlns:a16="http://schemas.microsoft.com/office/drawing/2014/main" id="{92D69D11-4A73-40EE-8D02-62FCDBE31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F230F8-AAFB-692E-5CC4-CDCD2ABFC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9DE6E-E67B-554D-833B-2860A22AC882}" type="slidenum">
              <a:rPr lang="en-US" smtClean="0"/>
              <a:t>‹#›</a:t>
            </a:fld>
            <a:endParaRPr lang="en-US"/>
          </a:p>
        </p:txBody>
      </p:sp>
    </p:spTree>
    <p:extLst>
      <p:ext uri="{BB962C8B-B14F-4D97-AF65-F5344CB8AC3E}">
        <p14:creationId xmlns:p14="http://schemas.microsoft.com/office/powerpoint/2010/main" val="6630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E097B-2415-0FAC-396A-241C77F07D28}"/>
              </a:ext>
            </a:extLst>
          </p:cNvPr>
          <p:cNvSpPr txBox="1">
            <a:spLocks/>
          </p:cNvSpPr>
          <p:nvPr/>
        </p:nvSpPr>
        <p:spPr>
          <a:xfrm>
            <a:off x="576469" y="1630017"/>
            <a:ext cx="5406887" cy="3033119"/>
          </a:xfrm>
          <a:prstGeom prst="rect">
            <a:avLst/>
          </a:prstGeom>
          <a:solidFill>
            <a:srgbClr val="00685E">
              <a:alpha val="81625"/>
            </a:srgbClr>
          </a:solidFill>
        </p:spPr>
        <p:txBody>
          <a:bodyPr vert="horz" lIns="5486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300">
                <a:solidFill>
                  <a:schemeClr val="bg1"/>
                </a:solidFill>
                <a:latin typeface="Franklin Gothic Demi"/>
              </a:rPr>
              <a:t>Gender Inclusivity at Shoreline</a:t>
            </a:r>
          </a:p>
        </p:txBody>
      </p:sp>
      <p:pic>
        <p:nvPicPr>
          <p:cNvPr id="7" name="Picture 6" descr="A picture containing logo&#10;&#10;Description automatically generated">
            <a:extLst>
              <a:ext uri="{FF2B5EF4-FFF2-40B4-BE49-F238E27FC236}">
                <a16:creationId xmlns:a16="http://schemas.microsoft.com/office/drawing/2014/main" id="{E09D0CE5-43C5-F20A-107E-1F93A26E0B81}"/>
              </a:ext>
            </a:extLst>
          </p:cNvPr>
          <p:cNvPicPr>
            <a:picLocks noChangeAspect="1"/>
          </p:cNvPicPr>
          <p:nvPr/>
        </p:nvPicPr>
        <p:blipFill>
          <a:blip r:embed="rId4"/>
          <a:stretch>
            <a:fillRect/>
          </a:stretch>
        </p:blipFill>
        <p:spPr>
          <a:xfrm>
            <a:off x="10433957" y="5766382"/>
            <a:ext cx="1466306" cy="869367"/>
          </a:xfrm>
          <a:prstGeom prst="rect">
            <a:avLst/>
          </a:prstGeom>
        </p:spPr>
      </p:pic>
      <p:sp>
        <p:nvSpPr>
          <p:cNvPr id="4" name="Rectangle 3">
            <a:extLst>
              <a:ext uri="{FF2B5EF4-FFF2-40B4-BE49-F238E27FC236}">
                <a16:creationId xmlns:a16="http://schemas.microsoft.com/office/drawing/2014/main" id="{1FDB1E4E-FB09-C311-668F-60FE2295C073}"/>
              </a:ext>
            </a:extLst>
          </p:cNvPr>
          <p:cNvSpPr/>
          <p:nvPr/>
        </p:nvSpPr>
        <p:spPr>
          <a:xfrm>
            <a:off x="576469" y="4529276"/>
            <a:ext cx="5406887" cy="811758"/>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E3F745-0733-3E8B-BDF2-B399AE5558A0}"/>
              </a:ext>
            </a:extLst>
          </p:cNvPr>
          <p:cNvSpPr txBox="1"/>
          <p:nvPr/>
        </p:nvSpPr>
        <p:spPr>
          <a:xfrm>
            <a:off x="725867" y="4580433"/>
            <a:ext cx="5108089" cy="707886"/>
          </a:xfrm>
          <a:prstGeom prst="rect">
            <a:avLst/>
          </a:prstGeom>
          <a:noFill/>
        </p:spPr>
        <p:txBody>
          <a:bodyPr wrap="square" rtlCol="0">
            <a:spAutoFit/>
          </a:bodyPr>
          <a:lstStyle/>
          <a:p>
            <a:r>
              <a:rPr lang="en-US" sz="2000" b="1" i="1">
                <a:solidFill>
                  <a:srgbClr val="00685E"/>
                </a:solidFill>
                <a:latin typeface="Franklin Gothic Book" panose="020B0503020102020204" pitchFamily="34" charset="0"/>
              </a:rPr>
              <a:t>Meeting of the Board of Trustees</a:t>
            </a:r>
          </a:p>
          <a:p>
            <a:r>
              <a:rPr lang="en-US" sz="2000" b="1" i="1">
                <a:solidFill>
                  <a:srgbClr val="00685E"/>
                </a:solidFill>
                <a:latin typeface="Franklin Gothic Book" panose="020B0503020102020204" pitchFamily="34" charset="0"/>
              </a:rPr>
              <a:t>May 24, 2023</a:t>
            </a:r>
          </a:p>
        </p:txBody>
      </p:sp>
      <p:sp>
        <p:nvSpPr>
          <p:cNvPr id="3" name="Slide Number Placeholder 2">
            <a:extLst>
              <a:ext uri="{FF2B5EF4-FFF2-40B4-BE49-F238E27FC236}">
                <a16:creationId xmlns:a16="http://schemas.microsoft.com/office/drawing/2014/main" id="{1A21A122-B69C-1350-5ED4-823EB7708AB5}"/>
              </a:ext>
            </a:extLst>
          </p:cNvPr>
          <p:cNvSpPr>
            <a:spLocks noGrp="1"/>
          </p:cNvSpPr>
          <p:nvPr>
            <p:ph type="sldNum" sz="quarter" idx="12"/>
          </p:nvPr>
        </p:nvSpPr>
        <p:spPr/>
        <p:txBody>
          <a:bodyPr/>
          <a:lstStyle/>
          <a:p>
            <a:fld id="{0D59DE6E-E67B-554D-833B-2860A22AC882}" type="slidenum">
              <a:rPr lang="en-US" smtClean="0"/>
              <a:t>1</a:t>
            </a:fld>
            <a:endParaRPr lang="en-US"/>
          </a:p>
        </p:txBody>
      </p:sp>
    </p:spTree>
    <p:extLst>
      <p:ext uri="{BB962C8B-B14F-4D97-AF65-F5344CB8AC3E}">
        <p14:creationId xmlns:p14="http://schemas.microsoft.com/office/powerpoint/2010/main" val="5289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F7BD356-F9DF-8B94-18F6-4F6A0D372816}"/>
              </a:ext>
            </a:extLst>
          </p:cNvPr>
          <p:cNvSpPr>
            <a:spLocks noGrp="1"/>
          </p:cNvSpPr>
          <p:nvPr>
            <p:ph type="ftr" sz="quarter" idx="11"/>
          </p:nvPr>
        </p:nvSpPr>
        <p:spPr>
          <a:xfrm>
            <a:off x="4864100" y="5890684"/>
            <a:ext cx="4326466" cy="830791"/>
          </a:xfrm>
        </p:spPr>
        <p:txBody>
          <a:bodyPr/>
          <a:lstStyle/>
          <a:p>
            <a:endParaRPr lang="en-US" sz="2000">
              <a:solidFill>
                <a:srgbClr val="000000"/>
              </a:solidFill>
              <a:latin typeface="Franklin Gothic Book"/>
              <a:cs typeface="Calibri"/>
            </a:endParaRPr>
          </a:p>
          <a:p>
            <a:r>
              <a:rPr lang="en-US">
                <a:cs typeface="Calibri"/>
              </a:rPr>
              <a:t>Goldberg, A. E., </a:t>
            </a:r>
            <a:r>
              <a:rPr lang="en-US" err="1">
                <a:cs typeface="Calibri"/>
              </a:rPr>
              <a:t>Beemyn</a:t>
            </a:r>
            <a:r>
              <a:rPr lang="en-US">
                <a:cs typeface="Calibri"/>
              </a:rPr>
              <a:t>, G., &amp; Smith, J. Z. (2019). What is needed, what is valued: Trans students’ perspectives on trans-inclusive policies and practice. Journal of Educational and Psychological Consultation, 29(1), 27-67.</a:t>
            </a:r>
          </a:p>
          <a:p>
            <a:endParaRPr lang="en-US">
              <a:cs typeface="Calibri"/>
            </a:endParaRPr>
          </a:p>
        </p:txBody>
      </p:sp>
      <p:sp>
        <p:nvSpPr>
          <p:cNvPr id="3" name="Rectangle 2">
            <a:extLst>
              <a:ext uri="{FF2B5EF4-FFF2-40B4-BE49-F238E27FC236}">
                <a16:creationId xmlns:a16="http://schemas.microsoft.com/office/drawing/2014/main" id="{A87F0B2C-3E25-4552-3591-D160AE53FE90}"/>
              </a:ext>
            </a:extLst>
          </p:cNvPr>
          <p:cNvSpPr/>
          <p:nvPr/>
        </p:nvSpPr>
        <p:spPr>
          <a:xfrm>
            <a:off x="654424" y="3429000"/>
            <a:ext cx="3892862" cy="436786"/>
          </a:xfrm>
          <a:prstGeom prst="rect">
            <a:avLst/>
          </a:prstGeom>
          <a:solidFill>
            <a:srgbClr val="0068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672003-7248-E43F-6852-34B13904065F}"/>
              </a:ext>
            </a:extLst>
          </p:cNvPr>
          <p:cNvSpPr txBox="1">
            <a:spLocks/>
          </p:cNvSpPr>
          <p:nvPr/>
        </p:nvSpPr>
        <p:spPr>
          <a:xfrm>
            <a:off x="271848" y="471475"/>
            <a:ext cx="9625914" cy="627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300" dirty="0">
                <a:solidFill>
                  <a:srgbClr val="00685E"/>
                </a:solidFill>
                <a:latin typeface="Franklin Gothic Demi" panose="020B0603020102020204" pitchFamily="34" charset="0"/>
              </a:rPr>
              <a:t>Campus climate</a:t>
            </a:r>
            <a:endParaRPr lang="en-US" sz="3600" spc="600" dirty="0">
              <a:solidFill>
                <a:srgbClr val="00685E"/>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78C3984F-7C19-6A13-B2A1-F6B660E9F8A6}"/>
              </a:ext>
            </a:extLst>
          </p:cNvPr>
          <p:cNvSpPr txBox="1"/>
          <p:nvPr/>
        </p:nvSpPr>
        <p:spPr>
          <a:xfrm>
            <a:off x="271849" y="1460368"/>
            <a:ext cx="9625914" cy="1015663"/>
          </a:xfrm>
          <a:prstGeom prst="rect">
            <a:avLst/>
          </a:prstGeom>
          <a:noFill/>
        </p:spPr>
        <p:txBody>
          <a:bodyPr wrap="square" rtlCol="0" anchor="ctr">
            <a:spAutoFit/>
          </a:bodyPr>
          <a:lstStyle/>
          <a:p>
            <a:pPr algn="ctr"/>
            <a:r>
              <a:rPr lang="en-US" sz="2000">
                <a:latin typeface="Franklin Gothic" pitchFamily="2" charset="0"/>
              </a:rPr>
              <a:t>A 2019 study involving survey and focus groups with 507 transgender and gender non-conforming post-secondary students provided valuable insight into student perspectives on trans-inclusive policies and practices in higher education.</a:t>
            </a:r>
          </a:p>
        </p:txBody>
      </p:sp>
      <p:sp>
        <p:nvSpPr>
          <p:cNvPr id="6" name="TextBox 5">
            <a:extLst>
              <a:ext uri="{FF2B5EF4-FFF2-40B4-BE49-F238E27FC236}">
                <a16:creationId xmlns:a16="http://schemas.microsoft.com/office/drawing/2014/main" id="{00D915AC-76C8-9E8C-654C-2CF5BFE620A5}"/>
              </a:ext>
            </a:extLst>
          </p:cNvPr>
          <p:cNvSpPr txBox="1"/>
          <p:nvPr/>
        </p:nvSpPr>
        <p:spPr>
          <a:xfrm>
            <a:off x="611416" y="3924686"/>
            <a:ext cx="4021884" cy="2246769"/>
          </a:xfrm>
          <a:prstGeom prst="rect">
            <a:avLst/>
          </a:prstGeom>
          <a:noFill/>
        </p:spPr>
        <p:txBody>
          <a:bodyPr wrap="square" rtlCol="0" anchor="ctr">
            <a:spAutoFit/>
          </a:bodyPr>
          <a:lstStyle/>
          <a:p>
            <a:pPr algn="ctr"/>
            <a:r>
              <a:rPr lang="en-US" sz="2000">
                <a:latin typeface="Franklin Gothic Book" panose="020B0503020102020204" pitchFamily="34" charset="0"/>
              </a:rPr>
              <a:t>“Gender-inclusive restrooms, nondiscrimination policies that are inclusive of gender identity, and the ability to change one’s name on campus records without legal name change were among the supports that students valued most.” </a:t>
            </a:r>
          </a:p>
        </p:txBody>
      </p:sp>
      <p:sp>
        <p:nvSpPr>
          <p:cNvPr id="9" name="TextBox 8">
            <a:extLst>
              <a:ext uri="{FF2B5EF4-FFF2-40B4-BE49-F238E27FC236}">
                <a16:creationId xmlns:a16="http://schemas.microsoft.com/office/drawing/2014/main" id="{D5B5FFBF-1586-2834-5DC1-A610887184AE}"/>
              </a:ext>
            </a:extLst>
          </p:cNvPr>
          <p:cNvSpPr txBox="1"/>
          <p:nvPr/>
        </p:nvSpPr>
        <p:spPr>
          <a:xfrm>
            <a:off x="577799" y="3356925"/>
            <a:ext cx="3978876" cy="497572"/>
          </a:xfrm>
          <a:prstGeom prst="rect">
            <a:avLst/>
          </a:prstGeom>
          <a:noFill/>
        </p:spPr>
        <p:txBody>
          <a:bodyPr wrap="square" rtlCol="0" anchor="t">
            <a:spAutoFit/>
          </a:bodyPr>
          <a:lstStyle/>
          <a:p>
            <a:pPr algn="ctr">
              <a:lnSpc>
                <a:spcPct val="150000"/>
              </a:lnSpc>
            </a:pPr>
            <a:r>
              <a:rPr lang="en-US" sz="2000" spc="300">
                <a:solidFill>
                  <a:schemeClr val="bg1"/>
                </a:solidFill>
                <a:latin typeface="Franklin Gothic Medium" panose="020B0603020102020204" pitchFamily="34" charset="0"/>
              </a:rPr>
              <a:t>SUPPORT</a:t>
            </a:r>
          </a:p>
        </p:txBody>
      </p:sp>
      <p:sp>
        <p:nvSpPr>
          <p:cNvPr id="2" name="Rectangle 1">
            <a:extLst>
              <a:ext uri="{FF2B5EF4-FFF2-40B4-BE49-F238E27FC236}">
                <a16:creationId xmlns:a16="http://schemas.microsoft.com/office/drawing/2014/main" id="{64DEA1AD-8E2D-009D-8CC6-0C47216D1C8E}"/>
              </a:ext>
            </a:extLst>
          </p:cNvPr>
          <p:cNvSpPr/>
          <p:nvPr/>
        </p:nvSpPr>
        <p:spPr>
          <a:xfrm>
            <a:off x="481428" y="1281953"/>
            <a:ext cx="9206753"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F2880D-C00E-CE27-1ECA-B5780069C538}"/>
              </a:ext>
            </a:extLst>
          </p:cNvPr>
          <p:cNvSpPr/>
          <p:nvPr/>
        </p:nvSpPr>
        <p:spPr>
          <a:xfrm>
            <a:off x="481428" y="2608729"/>
            <a:ext cx="9206753"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C5BD79-836C-10A5-AB36-5C434E03B742}"/>
              </a:ext>
            </a:extLst>
          </p:cNvPr>
          <p:cNvSpPr/>
          <p:nvPr/>
        </p:nvSpPr>
        <p:spPr>
          <a:xfrm>
            <a:off x="5124824" y="3429000"/>
            <a:ext cx="3892862" cy="436786"/>
          </a:xfrm>
          <a:prstGeom prst="rect">
            <a:avLst/>
          </a:prstGeom>
          <a:solidFill>
            <a:srgbClr val="0068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7F553F1-8284-421D-2391-1EFA5CD4F15B}"/>
              </a:ext>
            </a:extLst>
          </p:cNvPr>
          <p:cNvSpPr txBox="1"/>
          <p:nvPr/>
        </p:nvSpPr>
        <p:spPr>
          <a:xfrm>
            <a:off x="5029990" y="3989923"/>
            <a:ext cx="3978876" cy="1908215"/>
          </a:xfrm>
          <a:prstGeom prst="rect">
            <a:avLst/>
          </a:prstGeom>
          <a:noFill/>
        </p:spPr>
        <p:txBody>
          <a:bodyPr wrap="square" lIns="91440" tIns="45720" rIns="91440" bIns="45720" rtlCol="0" anchor="ctr">
            <a:spAutoFit/>
          </a:bodyPr>
          <a:lstStyle/>
          <a:p>
            <a:pPr algn="ctr"/>
            <a:r>
              <a:rPr lang="en-US" sz="2000">
                <a:latin typeface="Franklin Gothic Book"/>
              </a:rPr>
              <a:t>“The known presence of trans-inclusive policies/supports was related to a greater sense of belonging and more positive perceptions of campus climate.”</a:t>
            </a:r>
          </a:p>
          <a:p>
            <a:pPr algn="ctr"/>
            <a:endParaRPr lang="en-US"/>
          </a:p>
        </p:txBody>
      </p:sp>
      <p:sp>
        <p:nvSpPr>
          <p:cNvPr id="14" name="TextBox 13">
            <a:extLst>
              <a:ext uri="{FF2B5EF4-FFF2-40B4-BE49-F238E27FC236}">
                <a16:creationId xmlns:a16="http://schemas.microsoft.com/office/drawing/2014/main" id="{B8F04651-223B-9145-6494-52C5DA4A4B09}"/>
              </a:ext>
            </a:extLst>
          </p:cNvPr>
          <p:cNvSpPr txBox="1"/>
          <p:nvPr/>
        </p:nvSpPr>
        <p:spPr>
          <a:xfrm>
            <a:off x="5081817" y="3356925"/>
            <a:ext cx="3978876" cy="497572"/>
          </a:xfrm>
          <a:prstGeom prst="rect">
            <a:avLst/>
          </a:prstGeom>
          <a:noFill/>
        </p:spPr>
        <p:txBody>
          <a:bodyPr wrap="square" rtlCol="0" anchor="t">
            <a:spAutoFit/>
          </a:bodyPr>
          <a:lstStyle/>
          <a:p>
            <a:pPr algn="ctr">
              <a:lnSpc>
                <a:spcPct val="150000"/>
              </a:lnSpc>
            </a:pPr>
            <a:r>
              <a:rPr lang="en-US" sz="2000" spc="300">
                <a:solidFill>
                  <a:schemeClr val="bg1"/>
                </a:solidFill>
                <a:latin typeface="Franklin Gothic Medium" panose="020B0603020102020204" pitchFamily="34" charset="0"/>
              </a:rPr>
              <a:t>BELONGING</a:t>
            </a:r>
          </a:p>
        </p:txBody>
      </p:sp>
      <p:sp>
        <p:nvSpPr>
          <p:cNvPr id="7" name="Slide Number Placeholder 6">
            <a:extLst>
              <a:ext uri="{FF2B5EF4-FFF2-40B4-BE49-F238E27FC236}">
                <a16:creationId xmlns:a16="http://schemas.microsoft.com/office/drawing/2014/main" id="{463D4203-F1F8-EBD7-3E6E-06796F736B1A}"/>
              </a:ext>
            </a:extLst>
          </p:cNvPr>
          <p:cNvSpPr>
            <a:spLocks noGrp="1"/>
          </p:cNvSpPr>
          <p:nvPr>
            <p:ph type="sldNum" sz="quarter" idx="12"/>
          </p:nvPr>
        </p:nvSpPr>
        <p:spPr/>
        <p:txBody>
          <a:bodyPr/>
          <a:lstStyle/>
          <a:p>
            <a:fld id="{0D59DE6E-E67B-554D-833B-2860A22AC882}" type="slidenum">
              <a:rPr lang="en-US" smtClean="0"/>
              <a:t>10</a:t>
            </a:fld>
            <a:endParaRPr lang="en-US"/>
          </a:p>
        </p:txBody>
      </p:sp>
    </p:spTree>
    <p:extLst>
      <p:ext uri="{BB962C8B-B14F-4D97-AF65-F5344CB8AC3E}">
        <p14:creationId xmlns:p14="http://schemas.microsoft.com/office/powerpoint/2010/main" val="38517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a:rPr>
              <a:t>Examples of Gender inclusive colleges</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DC0624E-D4B0-F7BE-3524-6B5621A42310}"/>
              </a:ext>
            </a:extLst>
          </p:cNvPr>
          <p:cNvSpPr txBox="1"/>
          <p:nvPr/>
        </p:nvSpPr>
        <p:spPr>
          <a:xfrm>
            <a:off x="275936" y="1207654"/>
            <a:ext cx="787400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Franklin Gothic"/>
                <a:cs typeface="Calibri"/>
              </a:rPr>
              <a:t>These colleges are considered some of the safest for gender diverse people in the country:</a:t>
            </a:r>
            <a:endParaRPr lang="en-US"/>
          </a:p>
          <a:p>
            <a:pPr marL="285750" indent="-285750">
              <a:buFont typeface="Arial"/>
              <a:buChar char="•"/>
            </a:pPr>
            <a:r>
              <a:rPr lang="en-US" sz="2000">
                <a:latin typeface="Franklin Gothic"/>
                <a:cs typeface="Calibri" panose="020F0502020204030204"/>
              </a:rPr>
              <a:t>Indiana University</a:t>
            </a:r>
          </a:p>
          <a:p>
            <a:pPr marL="742950" lvl="1" indent="-285750">
              <a:buFont typeface="Arial"/>
              <a:buChar char="•"/>
            </a:pPr>
            <a:r>
              <a:rPr lang="en-US" sz="2000">
                <a:latin typeface="Franklin Gothic"/>
                <a:cs typeface="Calibri" panose="020F0502020204030204"/>
              </a:rPr>
              <a:t>Has </a:t>
            </a:r>
            <a:r>
              <a:rPr lang="en-US" sz="2000" b="1">
                <a:latin typeface="Franklin Gothic"/>
                <a:cs typeface="Calibri" panose="020F0502020204030204"/>
              </a:rPr>
              <a:t>a unisex bathroom in every building on campus</a:t>
            </a:r>
          </a:p>
          <a:p>
            <a:pPr marL="742950" lvl="1" indent="-285750">
              <a:buFont typeface="Arial"/>
              <a:buChar char="•"/>
            </a:pPr>
            <a:r>
              <a:rPr lang="en-US" sz="2000">
                <a:latin typeface="Franklin Gothic"/>
                <a:cs typeface="Calibri" panose="020F0502020204030204"/>
              </a:rPr>
              <a:t>Has a building on campus dedicated to the gender equity/LGBTQIA+ and cultural center on campus</a:t>
            </a:r>
          </a:p>
          <a:p>
            <a:pPr marL="285750" indent="-285750">
              <a:buFont typeface="Arial"/>
              <a:buChar char="•"/>
            </a:pPr>
            <a:r>
              <a:rPr lang="en-US" sz="2000">
                <a:latin typeface="Franklin Gothic"/>
                <a:cs typeface="Calibri" panose="020F0502020204030204"/>
              </a:rPr>
              <a:t>Kansas State University</a:t>
            </a:r>
          </a:p>
          <a:p>
            <a:pPr marL="742950" lvl="1" indent="-285750">
              <a:buFont typeface="Arial"/>
              <a:buChar char="•"/>
            </a:pPr>
            <a:r>
              <a:rPr lang="en-US" sz="2000">
                <a:latin typeface="Franklin Gothic"/>
                <a:cs typeface="Calibri" panose="020F0502020204030204"/>
              </a:rPr>
              <a:t>63% of buildings on campus have unisex bathrooms</a:t>
            </a:r>
          </a:p>
          <a:p>
            <a:pPr marL="742950" lvl="1" indent="-285750">
              <a:buFont typeface="Arial"/>
              <a:buChar char="•"/>
            </a:pPr>
            <a:r>
              <a:rPr lang="en-US" sz="2000">
                <a:latin typeface="Franklin Gothic"/>
                <a:cs typeface="Calibri" panose="020F0502020204030204"/>
              </a:rPr>
              <a:t>Every department on campus has a Diversity point person, who can hear student concerns and make changes within their department. </a:t>
            </a:r>
          </a:p>
          <a:p>
            <a:pPr marL="285750" indent="-285750">
              <a:buFont typeface="Arial"/>
              <a:buChar char="•"/>
            </a:pPr>
            <a:r>
              <a:rPr lang="en-US" sz="2000">
                <a:latin typeface="Franklin Gothic"/>
                <a:cs typeface="Calibri" panose="020F0502020204030204"/>
              </a:rPr>
              <a:t>Portland State University</a:t>
            </a:r>
          </a:p>
          <a:p>
            <a:pPr marL="742950" lvl="1" indent="-285750">
              <a:buFont typeface="Arial"/>
              <a:buChar char="•"/>
            </a:pPr>
            <a:r>
              <a:rPr lang="en-US" sz="2000">
                <a:latin typeface="Franklin Gothic"/>
                <a:cs typeface="Calibri" panose="020F0502020204030204"/>
              </a:rPr>
              <a:t>65% of buildings on campus have unisex bathrooms</a:t>
            </a:r>
          </a:p>
          <a:p>
            <a:pPr marL="742950" lvl="1" indent="-285750">
              <a:buFont typeface="Arial"/>
              <a:buChar char="•"/>
            </a:pPr>
            <a:r>
              <a:rPr lang="en-US" sz="2000">
                <a:latin typeface="Franklin Gothic"/>
                <a:cs typeface="Calibri" panose="020F0502020204030204"/>
              </a:rPr>
              <a:t>Has an LQBTQIA+ center and a diversity center which includes resources for Transgender students</a:t>
            </a:r>
          </a:p>
          <a:p>
            <a:pPr marL="285750" indent="-285750">
              <a:buFont typeface="Arial"/>
              <a:buChar char="•"/>
            </a:pPr>
            <a:endParaRPr lang="en-US" sz="2000">
              <a:latin typeface="Franklin Gothic"/>
              <a:cs typeface="Calibri" panose="020F0502020204030204"/>
            </a:endParaRPr>
          </a:p>
        </p:txBody>
      </p:sp>
    </p:spTree>
    <p:extLst>
      <p:ext uri="{BB962C8B-B14F-4D97-AF65-F5344CB8AC3E}">
        <p14:creationId xmlns:p14="http://schemas.microsoft.com/office/powerpoint/2010/main" val="30451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440060" y="1031417"/>
            <a:ext cx="7366428" cy="4062651"/>
          </a:xfrm>
          <a:prstGeom prst="rect">
            <a:avLst/>
          </a:prstGeom>
          <a:noFill/>
        </p:spPr>
        <p:txBody>
          <a:bodyPr wrap="square" lIns="91440" tIns="45720" rIns="91440" bIns="45720" rtlCol="0" anchor="ctr">
            <a:spAutoFit/>
          </a:bodyPr>
          <a:lstStyle/>
          <a:p>
            <a:pPr marL="342900" indent="-342900">
              <a:buFont typeface="Arial"/>
              <a:buChar char="•"/>
            </a:pPr>
            <a:endParaRPr lang="en-US">
              <a:highlight>
                <a:srgbClr val="FFFF00"/>
              </a:highlight>
              <a:latin typeface="Franklin Gothic Book"/>
              <a:cs typeface="Calibri"/>
            </a:endParaRPr>
          </a:p>
          <a:p>
            <a:r>
              <a:rPr lang="en-US">
                <a:latin typeface="Franklin Gothic Book"/>
              </a:rPr>
              <a:t>Shoreline Community College complies with state and federal laws that prohibit discrimination based on gender and gender </a:t>
            </a:r>
            <a:r>
              <a:rPr lang="en-US" err="1">
                <a:latin typeface="Franklin Gothic Book"/>
              </a:rPr>
              <a:t>identiity</a:t>
            </a:r>
            <a:r>
              <a:rPr lang="en-US">
                <a:latin typeface="Franklin Gothic Book"/>
              </a:rPr>
              <a:t>. </a:t>
            </a:r>
          </a:p>
          <a:p>
            <a:endParaRPr lang="en-US">
              <a:latin typeface="Franklin Gothic Book"/>
            </a:endParaRPr>
          </a:p>
          <a:p>
            <a:pPr lvl="1"/>
            <a:r>
              <a:rPr lang="en-US" b="1">
                <a:latin typeface="Franklin Gothic Book"/>
              </a:rPr>
              <a:t>Shoreline Community College provides equal opportunity in education and employment and does not allow discrimination or harassment on the basis of race, color, national origin, age, perceived or actual physical or mental disability, pregnancy, genetic information, </a:t>
            </a:r>
            <a:r>
              <a:rPr lang="en-US" b="1" u="sng">
                <a:latin typeface="Franklin Gothic Book"/>
              </a:rPr>
              <a:t>sex, sexual orientation, gender identity,</a:t>
            </a:r>
            <a:r>
              <a:rPr lang="en-US" b="1">
                <a:latin typeface="Franklin Gothic Book"/>
              </a:rPr>
              <a:t> marital status, creed, religion, honorably discharged veteran or military status, or use of a trained guide dog or service animal</a:t>
            </a:r>
          </a:p>
          <a:p>
            <a:endParaRPr lang="en-US" sz="1400" b="1">
              <a:latin typeface="Franklin Gothic Book"/>
            </a:endParaRPr>
          </a:p>
          <a:p>
            <a:r>
              <a:rPr lang="en-US" sz="1400">
                <a:latin typeface="Franklin Gothic Book"/>
              </a:rPr>
              <a:t>(Shoreline Community College </a:t>
            </a:r>
            <a:r>
              <a:rPr lang="en-US" sz="1400" i="1">
                <a:latin typeface="Franklin Gothic Book"/>
              </a:rPr>
              <a:t>Policy 4113 – Discrimination, Harassment &amp; Title IX Compliance Policy</a:t>
            </a:r>
            <a:r>
              <a:rPr lang="en-US" sz="1400">
                <a:latin typeface="Franklin Gothic Book"/>
              </a:rPr>
              <a:t> states)</a:t>
            </a:r>
          </a:p>
          <a:p>
            <a:pPr lvl="1"/>
            <a:endParaRPr lang="en-US" b="1">
              <a:latin typeface="Franklin Gothic Book"/>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dirty="0">
                <a:solidFill>
                  <a:srgbClr val="00685E"/>
                </a:solidFill>
                <a:latin typeface="Franklin Gothic Demi"/>
              </a:rPr>
              <a:t>Shoreline Policy</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5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a:rPr>
              <a:t>Where do we stand vs. other WA community colleges?</a:t>
            </a:r>
            <a:endParaRPr lang="en-US"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DC0624E-D4B0-F7BE-3524-6B5621A42310}"/>
              </a:ext>
            </a:extLst>
          </p:cNvPr>
          <p:cNvSpPr txBox="1"/>
          <p:nvPr/>
        </p:nvSpPr>
        <p:spPr>
          <a:xfrm>
            <a:off x="275936" y="1207654"/>
            <a:ext cx="77089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Franklin Gothic"/>
                <a:cs typeface="Calibri"/>
              </a:rPr>
              <a:t>Out of 7 community colleges in Washington that we reviewed:</a:t>
            </a:r>
          </a:p>
          <a:p>
            <a:pPr marL="285750" indent="-285750">
              <a:buFont typeface="Arial"/>
              <a:buChar char="•"/>
            </a:pPr>
            <a:r>
              <a:rPr lang="en-US" sz="2000">
                <a:latin typeface="Franklin Gothic"/>
                <a:cs typeface="Calibri" panose="020F0502020204030204"/>
              </a:rPr>
              <a:t>None of the colleges has a Gender equity Center</a:t>
            </a:r>
          </a:p>
          <a:p>
            <a:pPr marL="285750" indent="-285750">
              <a:buFont typeface="Arial"/>
              <a:buChar char="•"/>
            </a:pPr>
            <a:r>
              <a:rPr lang="en-US" sz="2000">
                <a:latin typeface="Franklin Gothic"/>
                <a:cs typeface="Calibri" panose="020F0502020204030204"/>
              </a:rPr>
              <a:t>None of the colleges has an LGBTQ+ Center</a:t>
            </a:r>
          </a:p>
          <a:p>
            <a:pPr marL="285750" indent="-285750">
              <a:buFont typeface="Arial"/>
              <a:buChar char="•"/>
            </a:pPr>
            <a:r>
              <a:rPr lang="en-US" sz="2000">
                <a:latin typeface="Franklin Gothic"/>
                <a:cs typeface="Calibri" panose="020F0502020204030204"/>
              </a:rPr>
              <a:t>6 of the colleges has Diversity Centers</a:t>
            </a:r>
          </a:p>
        </p:txBody>
      </p:sp>
      <p:sp>
        <p:nvSpPr>
          <p:cNvPr id="3" name="TextBox 2">
            <a:extLst>
              <a:ext uri="{FF2B5EF4-FFF2-40B4-BE49-F238E27FC236}">
                <a16:creationId xmlns:a16="http://schemas.microsoft.com/office/drawing/2014/main" id="{D8852814-BD38-1D20-5E92-782E754E9564}"/>
              </a:ext>
            </a:extLst>
          </p:cNvPr>
          <p:cNvSpPr txBox="1"/>
          <p:nvPr/>
        </p:nvSpPr>
        <p:spPr>
          <a:xfrm>
            <a:off x="237835" y="2604654"/>
            <a:ext cx="26035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Franklin Gothic"/>
                <a:cs typeface="Calibri"/>
              </a:rPr>
              <a:t>Compared to other community colleges, there is a lack of all gender restrooms on campus. </a:t>
            </a:r>
          </a:p>
        </p:txBody>
      </p:sp>
      <p:graphicFrame>
        <p:nvGraphicFramePr>
          <p:cNvPr id="6" name="Table 5">
            <a:extLst>
              <a:ext uri="{FF2B5EF4-FFF2-40B4-BE49-F238E27FC236}">
                <a16:creationId xmlns:a16="http://schemas.microsoft.com/office/drawing/2014/main" id="{2F7A6F65-F6AB-E216-4289-05F621319861}"/>
              </a:ext>
            </a:extLst>
          </p:cNvPr>
          <p:cNvGraphicFramePr>
            <a:graphicFrameLocks noGrp="1"/>
          </p:cNvGraphicFramePr>
          <p:nvPr>
            <p:extLst>
              <p:ext uri="{D42A27DB-BD31-4B8C-83A1-F6EECF244321}">
                <p14:modId xmlns:p14="http://schemas.microsoft.com/office/powerpoint/2010/main" val="759657188"/>
              </p:ext>
            </p:extLst>
          </p:nvPr>
        </p:nvGraphicFramePr>
        <p:xfrm>
          <a:off x="3022600" y="2641600"/>
          <a:ext cx="5274452" cy="2760042"/>
        </p:xfrm>
        <a:graphic>
          <a:graphicData uri="http://schemas.openxmlformats.org/drawingml/2006/table">
            <a:tbl>
              <a:tblPr firstRow="1" firstCol="1" bandRow="1">
                <a:tableStyleId>{5C22544A-7EE6-4342-B048-85BDC9FD1C3A}</a:tableStyleId>
              </a:tblPr>
              <a:tblGrid>
                <a:gridCol w="2493818">
                  <a:extLst>
                    <a:ext uri="{9D8B030D-6E8A-4147-A177-3AD203B41FA5}">
                      <a16:colId xmlns:a16="http://schemas.microsoft.com/office/drawing/2014/main" val="3069862627"/>
                    </a:ext>
                  </a:extLst>
                </a:gridCol>
                <a:gridCol w="2780634">
                  <a:extLst>
                    <a:ext uri="{9D8B030D-6E8A-4147-A177-3AD203B41FA5}">
                      <a16:colId xmlns:a16="http://schemas.microsoft.com/office/drawing/2014/main" val="2287757816"/>
                    </a:ext>
                  </a:extLst>
                </a:gridCol>
              </a:tblGrid>
              <a:tr h="658090">
                <a:tc>
                  <a:txBody>
                    <a:bodyPr/>
                    <a:lstStyle/>
                    <a:p>
                      <a:r>
                        <a:rPr lang="en-US">
                          <a:solidFill>
                            <a:schemeClr val="tx1"/>
                          </a:solidFill>
                          <a:effectLst/>
                        </a:rPr>
                        <a:t>School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solidFill>
                            <a:schemeClr val="tx1"/>
                          </a:solidFill>
                          <a:effectLst/>
                        </a:rPr>
                        <a:t>% of buildings with All gender/unisex restrooms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19180415"/>
                  </a:ext>
                </a:extLst>
              </a:tr>
              <a:tr h="182589">
                <a:tc>
                  <a:txBody>
                    <a:bodyPr/>
                    <a:lstStyle/>
                    <a:p>
                      <a:r>
                        <a:rPr lang="en-US">
                          <a:solidFill>
                            <a:schemeClr val="tx1"/>
                          </a:solidFill>
                          <a:effectLst/>
                        </a:rPr>
                        <a:t>Spokane CC</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US">
                          <a:solidFill>
                            <a:schemeClr val="tx1"/>
                          </a:solidFill>
                          <a:effectLst/>
                        </a:rPr>
                        <a:t>12%</a:t>
                      </a:r>
                    </a:p>
                  </a:txBody>
                  <a:tcPr marL="68580" marR="68580" marT="0" marB="0">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00338134"/>
                  </a:ext>
                </a:extLst>
              </a:tr>
              <a:tr h="182589">
                <a:tc>
                  <a:txBody>
                    <a:bodyPr/>
                    <a:lstStyle/>
                    <a:p>
                      <a:r>
                        <a:rPr lang="en-US">
                          <a:solidFill>
                            <a:schemeClr val="tx1"/>
                          </a:solidFill>
                          <a:effectLst/>
                          <a:highlight>
                            <a:srgbClr val="00FF00"/>
                          </a:highlight>
                        </a:rPr>
                        <a:t>Shoreline CC</a:t>
                      </a:r>
                      <a:endParaRPr lang="en-US">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a:solidFill>
                            <a:schemeClr val="tx1"/>
                          </a:solidFill>
                          <a:effectLst/>
                          <a:highlight>
                            <a:srgbClr val="00FF00"/>
                          </a:highlight>
                        </a:rPr>
                        <a:t>18%</a:t>
                      </a:r>
                      <a:endParaRPr lang="en-US">
                        <a:solidFill>
                          <a:schemeClr val="tx1"/>
                        </a:solidFill>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6257269"/>
                  </a:ext>
                </a:extLst>
              </a:tr>
              <a:tr h="182589">
                <a:tc>
                  <a:txBody>
                    <a:bodyPr/>
                    <a:lstStyle/>
                    <a:p>
                      <a:r>
                        <a:rPr lang="en-US">
                          <a:solidFill>
                            <a:schemeClr val="tx1"/>
                          </a:solidFill>
                          <a:effectLst/>
                        </a:rPr>
                        <a:t>Edmonds CC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a:solidFill>
                            <a:schemeClr val="tx1"/>
                          </a:solidFill>
                          <a:effectLst/>
                        </a:rPr>
                        <a:t>19%</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53258835"/>
                  </a:ext>
                </a:extLst>
              </a:tr>
              <a:tr h="182589">
                <a:tc>
                  <a:txBody>
                    <a:bodyPr/>
                    <a:lstStyle/>
                    <a:p>
                      <a:r>
                        <a:rPr lang="en-US">
                          <a:solidFill>
                            <a:schemeClr val="tx1"/>
                          </a:solidFill>
                          <a:effectLst/>
                        </a:rPr>
                        <a:t>Everett CC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a:solidFill>
                            <a:schemeClr val="tx1"/>
                          </a:solidFill>
                          <a:effectLst/>
                        </a:rPr>
                        <a:t>26%</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99483429"/>
                  </a:ext>
                </a:extLst>
              </a:tr>
              <a:tr h="365176">
                <a:tc>
                  <a:txBody>
                    <a:bodyPr/>
                    <a:lstStyle/>
                    <a:p>
                      <a:r>
                        <a:rPr lang="en-US">
                          <a:solidFill>
                            <a:schemeClr val="tx1"/>
                          </a:solidFill>
                          <a:effectLst/>
                        </a:rPr>
                        <a:t>South Puget Sound CC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a:solidFill>
                            <a:schemeClr val="tx1"/>
                          </a:solidFill>
                          <a:effectLst/>
                        </a:rPr>
                        <a:t>37.5%</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24854550"/>
                  </a:ext>
                </a:extLst>
              </a:tr>
              <a:tr h="182589">
                <a:tc>
                  <a:txBody>
                    <a:bodyPr/>
                    <a:lstStyle/>
                    <a:p>
                      <a:r>
                        <a:rPr lang="en-US">
                          <a:solidFill>
                            <a:schemeClr val="tx1"/>
                          </a:solidFill>
                          <a:effectLst/>
                        </a:rPr>
                        <a:t>Tacoma CC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a:solidFill>
                            <a:schemeClr val="tx1"/>
                          </a:solidFill>
                          <a:effectLst/>
                        </a:rPr>
                        <a:t>54%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102664341"/>
                  </a:ext>
                </a:extLst>
              </a:tr>
              <a:tr h="365176">
                <a:tc>
                  <a:txBody>
                    <a:bodyPr/>
                    <a:lstStyle/>
                    <a:p>
                      <a:r>
                        <a:rPr lang="en-US">
                          <a:solidFill>
                            <a:schemeClr val="tx1"/>
                          </a:solidFill>
                          <a:effectLst/>
                        </a:rPr>
                        <a:t>Skagit Valley College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a:solidFill>
                            <a:schemeClr val="tx1"/>
                          </a:solidFill>
                          <a:effectLst/>
                        </a:rPr>
                        <a:t>62%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56567513"/>
                  </a:ext>
                </a:extLst>
              </a:tr>
            </a:tbl>
          </a:graphicData>
        </a:graphic>
      </p:graphicFrame>
    </p:spTree>
    <p:extLst>
      <p:ext uri="{BB962C8B-B14F-4D97-AF65-F5344CB8AC3E}">
        <p14:creationId xmlns:p14="http://schemas.microsoft.com/office/powerpoint/2010/main" val="23629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A49DF7-A56A-BE01-7844-2C14B59E02E5}"/>
              </a:ext>
            </a:extLst>
          </p:cNvPr>
          <p:cNvSpPr txBox="1"/>
          <p:nvPr/>
        </p:nvSpPr>
        <p:spPr>
          <a:xfrm>
            <a:off x="4624940" y="3743882"/>
            <a:ext cx="3373394" cy="461665"/>
          </a:xfrm>
          <a:prstGeom prst="rect">
            <a:avLst/>
          </a:prstGeom>
          <a:noFill/>
        </p:spPr>
        <p:txBody>
          <a:bodyPr wrap="square" lIns="91440" tIns="45720" rIns="91440" bIns="45720" anchor="t">
            <a:spAutoFit/>
          </a:bodyPr>
          <a:lstStyle/>
          <a:p>
            <a:pPr algn="ctr"/>
            <a:endParaRPr lang="en-US" sz="2400" spc="300">
              <a:solidFill>
                <a:srgbClr val="00685E"/>
              </a:solidFill>
              <a:latin typeface="Franklin Gothic Medium" panose="020B0603020102020204" pitchFamily="34" charset="0"/>
            </a:endParaRPr>
          </a:p>
        </p:txBody>
      </p:sp>
      <p:cxnSp>
        <p:nvCxnSpPr>
          <p:cNvPr id="3" name="Straight Connector 2">
            <a:extLst>
              <a:ext uri="{FF2B5EF4-FFF2-40B4-BE49-F238E27FC236}">
                <a16:creationId xmlns:a16="http://schemas.microsoft.com/office/drawing/2014/main" id="{72A6C31A-50FE-ED76-1F80-66BD6EC52559}"/>
              </a:ext>
            </a:extLst>
          </p:cNvPr>
          <p:cNvCxnSpPr>
            <a:cxnSpLocks/>
          </p:cNvCxnSpPr>
          <p:nvPr/>
        </p:nvCxnSpPr>
        <p:spPr>
          <a:xfrm>
            <a:off x="628517" y="11244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517B0D-E8E1-1E01-AEE5-1694E25ADB36}"/>
              </a:ext>
            </a:extLst>
          </p:cNvPr>
          <p:cNvSpPr txBox="1"/>
          <p:nvPr/>
        </p:nvSpPr>
        <p:spPr>
          <a:xfrm>
            <a:off x="4569330" y="1259943"/>
            <a:ext cx="3373394" cy="1200329"/>
          </a:xfrm>
          <a:prstGeom prst="rect">
            <a:avLst/>
          </a:prstGeom>
          <a:noFill/>
        </p:spPr>
        <p:txBody>
          <a:bodyPr wrap="square" lIns="91440" tIns="45720" rIns="91440" bIns="45720" anchor="t">
            <a:spAutoFit/>
          </a:bodyPr>
          <a:lstStyle/>
          <a:p>
            <a:r>
              <a:rPr lang="en-US">
                <a:latin typeface="Franklin Gothic Book"/>
              </a:rPr>
              <a:t>The College has designated several existing restrooms on campus as “All-Gender” facilities.</a:t>
            </a:r>
          </a:p>
          <a:p>
            <a:endParaRPr lang="en-US">
              <a:latin typeface="Franklin Gothic Book" panose="020B0503020102020204" pitchFamily="34" charset="0"/>
            </a:endParaRPr>
          </a:p>
        </p:txBody>
      </p:sp>
      <p:sp>
        <p:nvSpPr>
          <p:cNvPr id="17" name="TextBox 16">
            <a:extLst>
              <a:ext uri="{FF2B5EF4-FFF2-40B4-BE49-F238E27FC236}">
                <a16:creationId xmlns:a16="http://schemas.microsoft.com/office/drawing/2014/main" id="{96A90D50-2A31-4C22-A98B-1662F22B2DE1}"/>
              </a:ext>
            </a:extLst>
          </p:cNvPr>
          <p:cNvSpPr txBox="1"/>
          <p:nvPr/>
        </p:nvSpPr>
        <p:spPr>
          <a:xfrm>
            <a:off x="4484515" y="595029"/>
            <a:ext cx="3385300"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Restrooms</a:t>
            </a:r>
            <a:endParaRPr lang="en-US" sz="2400" spc="300" err="1">
              <a:solidFill>
                <a:srgbClr val="00685E"/>
              </a:solidFill>
              <a:latin typeface="Franklin Gothic Medium" panose="020B0603020102020204" pitchFamily="34" charset="0"/>
            </a:endParaRPr>
          </a:p>
        </p:txBody>
      </p:sp>
      <p:cxnSp>
        <p:nvCxnSpPr>
          <p:cNvPr id="18" name="Straight Connector 17">
            <a:extLst>
              <a:ext uri="{FF2B5EF4-FFF2-40B4-BE49-F238E27FC236}">
                <a16:creationId xmlns:a16="http://schemas.microsoft.com/office/drawing/2014/main" id="{5651D520-FDB9-5F3B-B317-9D1C8B4AF4D7}"/>
              </a:ext>
            </a:extLst>
          </p:cNvPr>
          <p:cNvCxnSpPr>
            <a:cxnSpLocks/>
          </p:cNvCxnSpPr>
          <p:nvPr/>
        </p:nvCxnSpPr>
        <p:spPr>
          <a:xfrm>
            <a:off x="4624783" y="11244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95B5ADA-93CC-A57A-B585-02877DDA0F15}"/>
              </a:ext>
            </a:extLst>
          </p:cNvPr>
          <p:cNvSpPr txBox="1"/>
          <p:nvPr/>
        </p:nvSpPr>
        <p:spPr>
          <a:xfrm>
            <a:off x="558126" y="4273428"/>
            <a:ext cx="3373394" cy="2031325"/>
          </a:xfrm>
          <a:prstGeom prst="rect">
            <a:avLst/>
          </a:prstGeom>
          <a:noFill/>
        </p:spPr>
        <p:txBody>
          <a:bodyPr wrap="square" lIns="91440" tIns="45720" rIns="91440" bIns="45720" anchor="t">
            <a:spAutoFit/>
          </a:bodyPr>
          <a:lstStyle/>
          <a:p>
            <a:pPr marL="285750" indent="-285750">
              <a:buFont typeface="Arial"/>
              <a:buChar char="•"/>
            </a:pPr>
            <a:r>
              <a:rPr lang="en-US" dirty="0">
                <a:latin typeface="Franklin Gothic Book"/>
                <a:cs typeface="Calibri"/>
              </a:rPr>
              <a:t>Expanding direct student programs </a:t>
            </a:r>
          </a:p>
          <a:p>
            <a:pPr marL="285750" indent="-285750">
              <a:buFont typeface="Arial"/>
              <a:buChar char="•"/>
            </a:pPr>
            <a:r>
              <a:rPr lang="en-US" dirty="0">
                <a:latin typeface="Franklin Gothic Book"/>
                <a:cs typeface="Calibri"/>
              </a:rPr>
              <a:t>Integrating programs with academic courses and student service programs</a:t>
            </a:r>
          </a:p>
          <a:p>
            <a:pPr marL="285750" indent="-285750">
              <a:buFont typeface="Arial"/>
              <a:buChar char="•"/>
            </a:pPr>
            <a:r>
              <a:rPr lang="en-US">
                <a:latin typeface="Franklin Gothic Book"/>
                <a:cs typeface="Calibri"/>
              </a:rPr>
              <a:t>Combining </a:t>
            </a:r>
            <a:r>
              <a:rPr lang="en-US" dirty="0">
                <a:latin typeface="Franklin Gothic Book"/>
                <a:cs typeface="Calibri"/>
              </a:rPr>
              <a:t>identity centers to promote intersectional work</a:t>
            </a:r>
          </a:p>
        </p:txBody>
      </p:sp>
      <p:cxnSp>
        <p:nvCxnSpPr>
          <p:cNvPr id="22" name="Straight Connector 21">
            <a:extLst>
              <a:ext uri="{FF2B5EF4-FFF2-40B4-BE49-F238E27FC236}">
                <a16:creationId xmlns:a16="http://schemas.microsoft.com/office/drawing/2014/main" id="{27095FAB-1B27-A1D7-E7E7-176011E73ED6}"/>
              </a:ext>
            </a:extLst>
          </p:cNvPr>
          <p:cNvCxnSpPr>
            <a:cxnSpLocks/>
          </p:cNvCxnSpPr>
          <p:nvPr/>
        </p:nvCxnSpPr>
        <p:spPr>
          <a:xfrm>
            <a:off x="628516" y="42740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1F00025-71C5-32AF-3979-24B32F72A40C}"/>
              </a:ext>
            </a:extLst>
          </p:cNvPr>
          <p:cNvSpPr txBox="1"/>
          <p:nvPr/>
        </p:nvSpPr>
        <p:spPr>
          <a:xfrm>
            <a:off x="214501" y="528540"/>
            <a:ext cx="4070992"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Gender Equity Center</a:t>
            </a:r>
            <a:endParaRPr lang="en-US" sz="2400" spc="300">
              <a:solidFill>
                <a:srgbClr val="00685E"/>
              </a:solidFill>
              <a:latin typeface="Franklin Gothic Medium" panose="020B0603020102020204" pitchFamily="34" charset="0"/>
            </a:endParaRPr>
          </a:p>
        </p:txBody>
      </p:sp>
      <p:cxnSp>
        <p:nvCxnSpPr>
          <p:cNvPr id="26" name="Straight Connector 25">
            <a:extLst>
              <a:ext uri="{FF2B5EF4-FFF2-40B4-BE49-F238E27FC236}">
                <a16:creationId xmlns:a16="http://schemas.microsoft.com/office/drawing/2014/main" id="{B1D9978C-45CA-E53F-9086-F590F76FDEBF}"/>
              </a:ext>
            </a:extLst>
          </p:cNvPr>
          <p:cNvCxnSpPr>
            <a:cxnSpLocks/>
          </p:cNvCxnSpPr>
          <p:nvPr/>
        </p:nvCxnSpPr>
        <p:spPr>
          <a:xfrm>
            <a:off x="4624783" y="42740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7144644-F63A-CC03-598A-A71C174BCF05}"/>
              </a:ext>
            </a:extLst>
          </p:cNvPr>
          <p:cNvSpPr>
            <a:spLocks noGrp="1"/>
          </p:cNvSpPr>
          <p:nvPr>
            <p:ph type="sldNum" sz="quarter" idx="12"/>
          </p:nvPr>
        </p:nvSpPr>
        <p:spPr/>
        <p:txBody>
          <a:bodyPr/>
          <a:lstStyle/>
          <a:p>
            <a:fld id="{0D59DE6E-E67B-554D-833B-2860A22AC882}" type="slidenum">
              <a:rPr lang="en-US" smtClean="0"/>
              <a:t>14</a:t>
            </a:fld>
            <a:endParaRPr lang="en-US"/>
          </a:p>
        </p:txBody>
      </p:sp>
      <p:sp>
        <p:nvSpPr>
          <p:cNvPr id="4" name="TextBox 3">
            <a:extLst>
              <a:ext uri="{FF2B5EF4-FFF2-40B4-BE49-F238E27FC236}">
                <a16:creationId xmlns:a16="http://schemas.microsoft.com/office/drawing/2014/main" id="{1D2F8A9E-7B56-4964-607A-3289F3F22AF5}"/>
              </a:ext>
            </a:extLst>
          </p:cNvPr>
          <p:cNvSpPr txBox="1"/>
          <p:nvPr/>
        </p:nvSpPr>
        <p:spPr>
          <a:xfrm>
            <a:off x="527058" y="1256271"/>
            <a:ext cx="3373394" cy="923330"/>
          </a:xfrm>
          <a:prstGeom prst="rect">
            <a:avLst/>
          </a:prstGeom>
          <a:noFill/>
        </p:spPr>
        <p:txBody>
          <a:bodyPr wrap="square" lIns="91440" tIns="45720" rIns="91440" bIns="45720" anchor="t">
            <a:spAutoFit/>
          </a:bodyPr>
          <a:lstStyle/>
          <a:p>
            <a:r>
              <a:rPr lang="en-US" dirty="0">
                <a:latin typeface="Franklin Gothic Book"/>
              </a:rPr>
              <a:t>Shoreline is one of the few colleges in the CTC system with a dedicated gender equity center.</a:t>
            </a:r>
          </a:p>
        </p:txBody>
      </p:sp>
      <p:sp>
        <p:nvSpPr>
          <p:cNvPr id="5" name="TextBox 4">
            <a:extLst>
              <a:ext uri="{FF2B5EF4-FFF2-40B4-BE49-F238E27FC236}">
                <a16:creationId xmlns:a16="http://schemas.microsoft.com/office/drawing/2014/main" id="{27D86790-7C00-0DB0-FDA8-1025EEBFA291}"/>
              </a:ext>
            </a:extLst>
          </p:cNvPr>
          <p:cNvSpPr txBox="1"/>
          <p:nvPr/>
        </p:nvSpPr>
        <p:spPr>
          <a:xfrm>
            <a:off x="4498009" y="3744629"/>
            <a:ext cx="3373394" cy="461665"/>
          </a:xfrm>
          <a:prstGeom prst="rect">
            <a:avLst/>
          </a:prstGeom>
          <a:noFill/>
        </p:spPr>
        <p:txBody>
          <a:bodyPr wrap="square">
            <a:spAutoFit/>
          </a:bodyPr>
          <a:lstStyle/>
          <a:p>
            <a:pPr algn="ctr"/>
            <a:r>
              <a:rPr lang="en-US" sz="2400" spc="300">
                <a:solidFill>
                  <a:srgbClr val="00685E"/>
                </a:solidFill>
                <a:latin typeface="Franklin Gothic Medium" panose="020B0603020102020204" pitchFamily="34" charset="0"/>
              </a:rPr>
              <a:t>Restrooms</a:t>
            </a:r>
          </a:p>
        </p:txBody>
      </p:sp>
      <p:sp>
        <p:nvSpPr>
          <p:cNvPr id="10" name="TextBox 9">
            <a:extLst>
              <a:ext uri="{FF2B5EF4-FFF2-40B4-BE49-F238E27FC236}">
                <a16:creationId xmlns:a16="http://schemas.microsoft.com/office/drawing/2014/main" id="{DEC32B21-B729-20AC-0BF4-B173078BE045}"/>
              </a:ext>
            </a:extLst>
          </p:cNvPr>
          <p:cNvSpPr txBox="1"/>
          <p:nvPr/>
        </p:nvSpPr>
        <p:spPr>
          <a:xfrm>
            <a:off x="8262054" y="1580873"/>
            <a:ext cx="3611219" cy="2862322"/>
          </a:xfrm>
          <a:prstGeom prst="rect">
            <a:avLst/>
          </a:prstGeom>
          <a:noFill/>
        </p:spPr>
        <p:txBody>
          <a:bodyPr wrap="square" lIns="91440" tIns="45720" rIns="91440" bIns="45720" anchor="t">
            <a:spAutoFit/>
          </a:bodyPr>
          <a:lstStyle/>
          <a:p>
            <a:r>
              <a:rPr lang="en-US" sz="2000">
                <a:solidFill>
                  <a:schemeClr val="bg1"/>
                </a:solidFill>
                <a:latin typeface="Franklin Gothic Medium"/>
              </a:rPr>
              <a:t>What steps are Shoreline taking to cultivate a gender inclusive culture?</a:t>
            </a: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r>
              <a:rPr lang="en-US" sz="2000">
                <a:solidFill>
                  <a:schemeClr val="bg1"/>
                </a:solidFill>
                <a:latin typeface="Franklin Gothic Medium"/>
              </a:rPr>
              <a:t>What more could we do?</a:t>
            </a:r>
            <a:endParaRPr lang="en-US" sz="2000">
              <a:solidFill>
                <a:schemeClr val="bg1"/>
              </a:solidFill>
              <a:latin typeface="Franklin Gothic Medium" panose="020B0603020102020204" pitchFamily="34" charset="0"/>
            </a:endParaRPr>
          </a:p>
        </p:txBody>
      </p:sp>
      <p:sp>
        <p:nvSpPr>
          <p:cNvPr id="11" name="TextBox 10">
            <a:extLst>
              <a:ext uri="{FF2B5EF4-FFF2-40B4-BE49-F238E27FC236}">
                <a16:creationId xmlns:a16="http://schemas.microsoft.com/office/drawing/2014/main" id="{89592F7B-3790-61E7-01F1-2FB25B7AD351}"/>
              </a:ext>
            </a:extLst>
          </p:cNvPr>
          <p:cNvSpPr txBox="1"/>
          <p:nvPr/>
        </p:nvSpPr>
        <p:spPr>
          <a:xfrm>
            <a:off x="278000" y="3754339"/>
            <a:ext cx="4070992"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Gender Equity Center</a:t>
            </a:r>
            <a:endParaRPr lang="en-US" sz="2400" spc="300">
              <a:solidFill>
                <a:srgbClr val="00685E"/>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70045AFC-BBC4-02D5-DD30-AC81A1E14BB5}"/>
              </a:ext>
            </a:extLst>
          </p:cNvPr>
          <p:cNvSpPr txBox="1"/>
          <p:nvPr/>
        </p:nvSpPr>
        <p:spPr>
          <a:xfrm>
            <a:off x="4491181" y="4348018"/>
            <a:ext cx="3378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Franklin Gothic Book"/>
              </a:rPr>
              <a:t>Offer all-gender restrooms in every building on campus</a:t>
            </a:r>
          </a:p>
          <a:p>
            <a:pPr marL="285750" indent="-285750">
              <a:buFont typeface="Arial"/>
              <a:buChar char="•"/>
            </a:pPr>
            <a:r>
              <a:rPr lang="en-US" dirty="0">
                <a:latin typeface="Franklin Gothic Book"/>
              </a:rPr>
              <a:t>Create all-gender locker rooms in Athletics building</a:t>
            </a:r>
          </a:p>
          <a:p>
            <a:endParaRPr lang="en-US" dirty="0">
              <a:latin typeface="Franklin Gothic Book"/>
            </a:endParaRPr>
          </a:p>
        </p:txBody>
      </p:sp>
    </p:spTree>
    <p:extLst>
      <p:ext uri="{BB962C8B-B14F-4D97-AF65-F5344CB8AC3E}">
        <p14:creationId xmlns:p14="http://schemas.microsoft.com/office/powerpoint/2010/main" val="139133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FC578B-4D7E-77E7-ED25-C642CBD63D7F}"/>
              </a:ext>
            </a:extLst>
          </p:cNvPr>
          <p:cNvSpPr txBox="1"/>
          <p:nvPr/>
        </p:nvSpPr>
        <p:spPr>
          <a:xfrm>
            <a:off x="568411" y="1352215"/>
            <a:ext cx="3373394" cy="923330"/>
          </a:xfrm>
          <a:prstGeom prst="rect">
            <a:avLst/>
          </a:prstGeom>
          <a:noFill/>
        </p:spPr>
        <p:txBody>
          <a:bodyPr wrap="square" lIns="91440" tIns="45720" rIns="91440" bIns="45720" anchor="t">
            <a:spAutoFit/>
          </a:bodyPr>
          <a:lstStyle/>
          <a:p>
            <a:r>
              <a:rPr lang="en-US">
                <a:latin typeface="Franklin Gothic Book"/>
              </a:rPr>
              <a:t>Employees may, on request, receive nametags that include their pronouns.</a:t>
            </a:r>
          </a:p>
        </p:txBody>
      </p:sp>
      <p:sp>
        <p:nvSpPr>
          <p:cNvPr id="8" name="TextBox 7">
            <a:extLst>
              <a:ext uri="{FF2B5EF4-FFF2-40B4-BE49-F238E27FC236}">
                <a16:creationId xmlns:a16="http://schemas.microsoft.com/office/drawing/2014/main" id="{DBA49DF7-A56A-BE01-7844-2C14B59E02E5}"/>
              </a:ext>
            </a:extLst>
          </p:cNvPr>
          <p:cNvSpPr txBox="1"/>
          <p:nvPr/>
        </p:nvSpPr>
        <p:spPr>
          <a:xfrm>
            <a:off x="568411" y="595029"/>
            <a:ext cx="3373394"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 Nametags</a:t>
            </a:r>
            <a:endParaRPr lang="en-US" sz="2400" spc="300">
              <a:solidFill>
                <a:srgbClr val="00685E"/>
              </a:solidFill>
              <a:latin typeface="Franklin Gothic Medium" panose="020B0603020102020204" pitchFamily="34" charset="0"/>
            </a:endParaRPr>
          </a:p>
        </p:txBody>
      </p:sp>
      <p:cxnSp>
        <p:nvCxnSpPr>
          <p:cNvPr id="3" name="Straight Connector 2">
            <a:extLst>
              <a:ext uri="{FF2B5EF4-FFF2-40B4-BE49-F238E27FC236}">
                <a16:creationId xmlns:a16="http://schemas.microsoft.com/office/drawing/2014/main" id="{72A6C31A-50FE-ED76-1F80-66BD6EC52559}"/>
              </a:ext>
            </a:extLst>
          </p:cNvPr>
          <p:cNvCxnSpPr>
            <a:cxnSpLocks/>
          </p:cNvCxnSpPr>
          <p:nvPr/>
        </p:nvCxnSpPr>
        <p:spPr>
          <a:xfrm>
            <a:off x="628517" y="11244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D517B0D-E8E1-1E01-AEE5-1694E25ADB36}"/>
              </a:ext>
            </a:extLst>
          </p:cNvPr>
          <p:cNvSpPr txBox="1"/>
          <p:nvPr/>
        </p:nvSpPr>
        <p:spPr>
          <a:xfrm>
            <a:off x="4564677" y="1352215"/>
            <a:ext cx="3373394" cy="1200329"/>
          </a:xfrm>
          <a:prstGeom prst="rect">
            <a:avLst/>
          </a:prstGeom>
          <a:noFill/>
        </p:spPr>
        <p:txBody>
          <a:bodyPr wrap="square" lIns="91440" tIns="45720" rIns="91440" bIns="45720" anchor="t">
            <a:spAutoFit/>
          </a:bodyPr>
          <a:lstStyle/>
          <a:p>
            <a:r>
              <a:rPr lang="en-US" dirty="0">
                <a:latin typeface="Franklin Gothic Book"/>
              </a:rPr>
              <a:t>Statewide: Students can change pronouns and chosen names in </a:t>
            </a:r>
            <a:r>
              <a:rPr lang="en-US" dirty="0" err="1">
                <a:latin typeface="Franklin Gothic Book"/>
              </a:rPr>
              <a:t>ctcLink</a:t>
            </a:r>
            <a:r>
              <a:rPr lang="en-US" dirty="0">
                <a:latin typeface="Franklin Gothic Book"/>
              </a:rPr>
              <a:t> (shows up in email, Canvas, etc.) </a:t>
            </a:r>
            <a:endParaRPr lang="en-US" dirty="0">
              <a:latin typeface="Franklin Gothic Book" panose="020B0503020102020204" pitchFamily="34" charset="0"/>
            </a:endParaRPr>
          </a:p>
        </p:txBody>
      </p:sp>
      <p:sp>
        <p:nvSpPr>
          <p:cNvPr id="17" name="TextBox 16">
            <a:extLst>
              <a:ext uri="{FF2B5EF4-FFF2-40B4-BE49-F238E27FC236}">
                <a16:creationId xmlns:a16="http://schemas.microsoft.com/office/drawing/2014/main" id="{96A90D50-2A31-4C22-A98B-1662F22B2DE1}"/>
              </a:ext>
            </a:extLst>
          </p:cNvPr>
          <p:cNvSpPr txBox="1"/>
          <p:nvPr/>
        </p:nvSpPr>
        <p:spPr>
          <a:xfrm>
            <a:off x="4564677" y="595029"/>
            <a:ext cx="3373394"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Name &amp; Pronouns</a:t>
            </a:r>
            <a:endParaRPr lang="en-US" sz="2400" spc="300">
              <a:solidFill>
                <a:srgbClr val="00685E"/>
              </a:solidFill>
              <a:latin typeface="Franklin Gothic Medium" panose="020B0603020102020204" pitchFamily="34" charset="0"/>
            </a:endParaRPr>
          </a:p>
        </p:txBody>
      </p:sp>
      <p:cxnSp>
        <p:nvCxnSpPr>
          <p:cNvPr id="18" name="Straight Connector 17">
            <a:extLst>
              <a:ext uri="{FF2B5EF4-FFF2-40B4-BE49-F238E27FC236}">
                <a16:creationId xmlns:a16="http://schemas.microsoft.com/office/drawing/2014/main" id="{5651D520-FDB9-5F3B-B317-9D1C8B4AF4D7}"/>
              </a:ext>
            </a:extLst>
          </p:cNvPr>
          <p:cNvCxnSpPr>
            <a:cxnSpLocks/>
          </p:cNvCxnSpPr>
          <p:nvPr/>
        </p:nvCxnSpPr>
        <p:spPr>
          <a:xfrm>
            <a:off x="4624783" y="11244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95B5ADA-93CC-A57A-B585-02877DDA0F15}"/>
              </a:ext>
            </a:extLst>
          </p:cNvPr>
          <p:cNvSpPr txBox="1"/>
          <p:nvPr/>
        </p:nvSpPr>
        <p:spPr>
          <a:xfrm>
            <a:off x="568411" y="4501815"/>
            <a:ext cx="3373394" cy="307777"/>
          </a:xfrm>
          <a:prstGeom prst="rect">
            <a:avLst/>
          </a:prstGeom>
          <a:noFill/>
        </p:spPr>
        <p:txBody>
          <a:bodyPr wrap="square" lIns="91440" tIns="45720" rIns="91440" bIns="45720" anchor="t">
            <a:spAutoFit/>
          </a:bodyPr>
          <a:lstStyle/>
          <a:p>
            <a:endParaRPr lang="en-US" sz="1400">
              <a:latin typeface="Franklin Gothic Book" panose="020B0503020102020204" pitchFamily="34" charset="0"/>
            </a:endParaRPr>
          </a:p>
        </p:txBody>
      </p:sp>
      <p:sp>
        <p:nvSpPr>
          <p:cNvPr id="21" name="TextBox 20">
            <a:extLst>
              <a:ext uri="{FF2B5EF4-FFF2-40B4-BE49-F238E27FC236}">
                <a16:creationId xmlns:a16="http://schemas.microsoft.com/office/drawing/2014/main" id="{69B15D08-3ABC-7ED9-EC60-9B7AD424942B}"/>
              </a:ext>
            </a:extLst>
          </p:cNvPr>
          <p:cNvSpPr txBox="1"/>
          <p:nvPr/>
        </p:nvSpPr>
        <p:spPr>
          <a:xfrm>
            <a:off x="568411" y="3744629"/>
            <a:ext cx="3373394" cy="461665"/>
          </a:xfrm>
          <a:prstGeom prst="rect">
            <a:avLst/>
          </a:prstGeom>
          <a:noFill/>
        </p:spPr>
        <p:txBody>
          <a:bodyPr wrap="square" lIns="91440" tIns="45720" rIns="91440" bIns="45720" anchor="t">
            <a:spAutoFit/>
          </a:bodyPr>
          <a:lstStyle/>
          <a:p>
            <a:pPr algn="ctr"/>
            <a:endParaRPr lang="en-US" sz="2400" spc="300">
              <a:solidFill>
                <a:srgbClr val="00685E"/>
              </a:solidFill>
              <a:latin typeface="Franklin Gothic Medium" panose="020B0603020102020204" pitchFamily="34" charset="0"/>
            </a:endParaRPr>
          </a:p>
        </p:txBody>
      </p:sp>
      <p:cxnSp>
        <p:nvCxnSpPr>
          <p:cNvPr id="22" name="Straight Connector 21">
            <a:extLst>
              <a:ext uri="{FF2B5EF4-FFF2-40B4-BE49-F238E27FC236}">
                <a16:creationId xmlns:a16="http://schemas.microsoft.com/office/drawing/2014/main" id="{27095FAB-1B27-A1D7-E7E7-176011E73ED6}"/>
              </a:ext>
            </a:extLst>
          </p:cNvPr>
          <p:cNvCxnSpPr>
            <a:cxnSpLocks/>
          </p:cNvCxnSpPr>
          <p:nvPr/>
        </p:nvCxnSpPr>
        <p:spPr>
          <a:xfrm>
            <a:off x="628517" y="42740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5B40D1-7C5A-570E-AE66-C3648F203634}"/>
              </a:ext>
            </a:extLst>
          </p:cNvPr>
          <p:cNvSpPr txBox="1"/>
          <p:nvPr/>
        </p:nvSpPr>
        <p:spPr>
          <a:xfrm>
            <a:off x="4564677" y="4501815"/>
            <a:ext cx="3373394" cy="307777"/>
          </a:xfrm>
          <a:prstGeom prst="rect">
            <a:avLst/>
          </a:prstGeom>
          <a:noFill/>
        </p:spPr>
        <p:txBody>
          <a:bodyPr wrap="square" lIns="91440" tIns="45720" rIns="91440" bIns="45720" anchor="t">
            <a:spAutoFit/>
          </a:bodyPr>
          <a:lstStyle/>
          <a:p>
            <a:endParaRPr lang="en-US" sz="1400">
              <a:latin typeface="Franklin Gothic Book"/>
            </a:endParaRPr>
          </a:p>
        </p:txBody>
      </p:sp>
      <p:sp>
        <p:nvSpPr>
          <p:cNvPr id="25" name="TextBox 24">
            <a:extLst>
              <a:ext uri="{FF2B5EF4-FFF2-40B4-BE49-F238E27FC236}">
                <a16:creationId xmlns:a16="http://schemas.microsoft.com/office/drawing/2014/main" id="{B1F00025-71C5-32AF-3979-24B32F72A40C}"/>
              </a:ext>
            </a:extLst>
          </p:cNvPr>
          <p:cNvSpPr txBox="1"/>
          <p:nvPr/>
        </p:nvSpPr>
        <p:spPr>
          <a:xfrm>
            <a:off x="4564677" y="3744629"/>
            <a:ext cx="3373394" cy="461665"/>
          </a:xfrm>
          <a:prstGeom prst="rect">
            <a:avLst/>
          </a:prstGeom>
          <a:noFill/>
        </p:spPr>
        <p:txBody>
          <a:bodyPr wrap="square" lIns="91440" tIns="45720" rIns="91440" bIns="45720" anchor="t">
            <a:spAutoFit/>
          </a:bodyPr>
          <a:lstStyle/>
          <a:p>
            <a:pPr algn="ctr"/>
            <a:endParaRPr lang="en-US" sz="2400" spc="300">
              <a:solidFill>
                <a:srgbClr val="00685E"/>
              </a:solidFill>
              <a:latin typeface="Franklin Gothic Medium" panose="020B0603020102020204" pitchFamily="34" charset="0"/>
            </a:endParaRPr>
          </a:p>
        </p:txBody>
      </p:sp>
      <p:cxnSp>
        <p:nvCxnSpPr>
          <p:cNvPr id="26" name="Straight Connector 25">
            <a:extLst>
              <a:ext uri="{FF2B5EF4-FFF2-40B4-BE49-F238E27FC236}">
                <a16:creationId xmlns:a16="http://schemas.microsoft.com/office/drawing/2014/main" id="{B1D9978C-45CA-E53F-9086-F590F76FDEBF}"/>
              </a:ext>
            </a:extLst>
          </p:cNvPr>
          <p:cNvCxnSpPr>
            <a:cxnSpLocks/>
          </p:cNvCxnSpPr>
          <p:nvPr/>
        </p:nvCxnSpPr>
        <p:spPr>
          <a:xfrm>
            <a:off x="4624783" y="42740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7144644-F63A-CC03-598A-A71C174BCF05}"/>
              </a:ext>
            </a:extLst>
          </p:cNvPr>
          <p:cNvSpPr>
            <a:spLocks noGrp="1"/>
          </p:cNvSpPr>
          <p:nvPr>
            <p:ph type="sldNum" sz="quarter" idx="12"/>
          </p:nvPr>
        </p:nvSpPr>
        <p:spPr/>
        <p:txBody>
          <a:bodyPr/>
          <a:lstStyle/>
          <a:p>
            <a:fld id="{0D59DE6E-E67B-554D-833B-2860A22AC882}" type="slidenum">
              <a:rPr lang="en-US" smtClean="0"/>
              <a:t>15</a:t>
            </a:fld>
            <a:endParaRPr lang="en-US"/>
          </a:p>
        </p:txBody>
      </p:sp>
      <p:sp>
        <p:nvSpPr>
          <p:cNvPr id="4" name="TextBox 1">
            <a:extLst>
              <a:ext uri="{FF2B5EF4-FFF2-40B4-BE49-F238E27FC236}">
                <a16:creationId xmlns:a16="http://schemas.microsoft.com/office/drawing/2014/main" id="{71BBB89C-EF0B-BBB6-1237-87A2440C3318}"/>
              </a:ext>
            </a:extLst>
          </p:cNvPr>
          <p:cNvSpPr txBox="1"/>
          <p:nvPr/>
        </p:nvSpPr>
        <p:spPr>
          <a:xfrm>
            <a:off x="4596234" y="4323663"/>
            <a:ext cx="3253183" cy="147732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latin typeface="Franklin Gothic Book"/>
              </a:rPr>
              <a:t>Statewide: Pronoun</a:t>
            </a:r>
            <a:r>
              <a:rPr lang="en-US" b="0" i="0" u="none" strike="noStrike" dirty="0">
                <a:solidFill>
                  <a:srgbClr val="000000"/>
                </a:solidFill>
                <a:latin typeface="Franklin Gothic Book"/>
              </a:rPr>
              <a:t> options are still limited </a:t>
            </a:r>
            <a:r>
              <a:rPr lang="en-US" dirty="0">
                <a:solidFill>
                  <a:srgbClr val="000000"/>
                </a:solidFill>
                <a:latin typeface="Franklin Gothic Book"/>
              </a:rPr>
              <a:t>to pre-defined</a:t>
            </a:r>
            <a:r>
              <a:rPr lang="en-US" b="0" i="0" u="none" strike="noStrike" dirty="0">
                <a:solidFill>
                  <a:srgbClr val="000000"/>
                </a:solidFill>
                <a:latin typeface="Franklin Gothic Book"/>
              </a:rPr>
              <a:t> options.​</a:t>
            </a:r>
            <a:r>
              <a:rPr lang="en-US" dirty="0">
                <a:solidFill>
                  <a:srgbClr val="000000"/>
                </a:solidFill>
                <a:latin typeface="Franklin Gothic Book"/>
              </a:rPr>
              <a:t>)</a:t>
            </a:r>
            <a:endParaRPr lang="en-US" b="0" i="0" u="none" strike="noStrike" dirty="0">
              <a:solidFill>
                <a:srgbClr val="000000"/>
              </a:solidFill>
              <a:latin typeface="Franklin Gothic Book"/>
            </a:endParaRPr>
          </a:p>
          <a:p>
            <a:pPr algn="l" rtl="0"/>
            <a:r>
              <a:rPr lang="en-US" b="0" i="0" u="none" strike="noStrike" dirty="0">
                <a:solidFill>
                  <a:srgbClr val="000000"/>
                </a:solidFill>
                <a:latin typeface="Franklin Gothic Book"/>
              </a:rPr>
              <a:t>State will start collecting data. We need to look at it and use it.</a:t>
            </a:r>
            <a:endParaRPr lang="en-US" dirty="0">
              <a:latin typeface="Franklin Gothic Book" panose="020B0503020102020204" pitchFamily="34" charset="0"/>
            </a:endParaRPr>
          </a:p>
        </p:txBody>
      </p:sp>
      <p:sp>
        <p:nvSpPr>
          <p:cNvPr id="10" name="TextBox 9">
            <a:extLst>
              <a:ext uri="{FF2B5EF4-FFF2-40B4-BE49-F238E27FC236}">
                <a16:creationId xmlns:a16="http://schemas.microsoft.com/office/drawing/2014/main" id="{731B80A2-4F4E-0593-2A54-CBBDB33553A8}"/>
              </a:ext>
            </a:extLst>
          </p:cNvPr>
          <p:cNvSpPr txBox="1"/>
          <p:nvPr/>
        </p:nvSpPr>
        <p:spPr>
          <a:xfrm>
            <a:off x="8262054" y="1580873"/>
            <a:ext cx="3611219" cy="2862322"/>
          </a:xfrm>
          <a:prstGeom prst="rect">
            <a:avLst/>
          </a:prstGeom>
          <a:noFill/>
        </p:spPr>
        <p:txBody>
          <a:bodyPr wrap="square" lIns="91440" tIns="45720" rIns="91440" bIns="45720" anchor="t">
            <a:spAutoFit/>
          </a:bodyPr>
          <a:lstStyle/>
          <a:p>
            <a:r>
              <a:rPr lang="en-US" sz="2000">
                <a:solidFill>
                  <a:schemeClr val="bg1"/>
                </a:solidFill>
                <a:latin typeface="Franklin Gothic Medium"/>
              </a:rPr>
              <a:t>What steps are Shoreline taking to cultivate a gender inclusive culture?</a:t>
            </a: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r>
              <a:rPr lang="en-US" sz="2000">
                <a:solidFill>
                  <a:schemeClr val="bg1"/>
                </a:solidFill>
                <a:latin typeface="Franklin Gothic Medium"/>
              </a:rPr>
              <a:t>How could we improve?</a:t>
            </a:r>
            <a:endParaRPr lang="en-US" sz="2000">
              <a:solidFill>
                <a:schemeClr val="bg1"/>
              </a:solidFill>
              <a:latin typeface="Franklin Gothic Medium" panose="020B0603020102020204" pitchFamily="34" charset="0"/>
            </a:endParaRPr>
          </a:p>
        </p:txBody>
      </p:sp>
      <p:sp>
        <p:nvSpPr>
          <p:cNvPr id="11" name="TextBox 10">
            <a:extLst>
              <a:ext uri="{FF2B5EF4-FFF2-40B4-BE49-F238E27FC236}">
                <a16:creationId xmlns:a16="http://schemas.microsoft.com/office/drawing/2014/main" id="{9529F0DC-790B-1163-82F5-BE71F7E3D221}"/>
              </a:ext>
            </a:extLst>
          </p:cNvPr>
          <p:cNvSpPr txBox="1"/>
          <p:nvPr/>
        </p:nvSpPr>
        <p:spPr>
          <a:xfrm>
            <a:off x="568410" y="3757329"/>
            <a:ext cx="3373394"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 Nametags</a:t>
            </a:r>
            <a:endParaRPr lang="en-US" sz="2400" spc="300">
              <a:solidFill>
                <a:srgbClr val="00685E"/>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ED3B8FE4-DCDB-7C5E-C258-4EA422BF904D}"/>
              </a:ext>
            </a:extLst>
          </p:cNvPr>
          <p:cNvSpPr txBox="1"/>
          <p:nvPr/>
        </p:nvSpPr>
        <p:spPr>
          <a:xfrm>
            <a:off x="4463077" y="3757329"/>
            <a:ext cx="3373394"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Name &amp; Pronouns</a:t>
            </a:r>
            <a:endParaRPr lang="en-US" sz="2400" spc="300">
              <a:solidFill>
                <a:srgbClr val="00685E"/>
              </a:solidFill>
              <a:latin typeface="Franklin Gothic Medium" panose="020B0603020102020204" pitchFamily="34" charset="0"/>
            </a:endParaRPr>
          </a:p>
        </p:txBody>
      </p:sp>
      <p:sp>
        <p:nvSpPr>
          <p:cNvPr id="13" name="TextBox 12">
            <a:extLst>
              <a:ext uri="{FF2B5EF4-FFF2-40B4-BE49-F238E27FC236}">
                <a16:creationId xmlns:a16="http://schemas.microsoft.com/office/drawing/2014/main" id="{D75B6BDC-F616-2EA7-6965-CD92C2EDBFDC}"/>
              </a:ext>
            </a:extLst>
          </p:cNvPr>
          <p:cNvSpPr txBox="1"/>
          <p:nvPr/>
        </p:nvSpPr>
        <p:spPr>
          <a:xfrm>
            <a:off x="530310" y="4501814"/>
            <a:ext cx="3373394" cy="923330"/>
          </a:xfrm>
          <a:prstGeom prst="rect">
            <a:avLst/>
          </a:prstGeom>
          <a:noFill/>
        </p:spPr>
        <p:txBody>
          <a:bodyPr wrap="square" lIns="91440" tIns="45720" rIns="91440" bIns="45720" anchor="t">
            <a:spAutoFit/>
          </a:bodyPr>
          <a:lstStyle/>
          <a:p>
            <a:r>
              <a:rPr lang="en-US">
                <a:latin typeface="Franklin Gothic Book"/>
              </a:rPr>
              <a:t>Gender pronoun option could be offered on all employee nametags. Pro-actively ask.</a:t>
            </a:r>
          </a:p>
        </p:txBody>
      </p:sp>
    </p:spTree>
    <p:extLst>
      <p:ext uri="{BB962C8B-B14F-4D97-AF65-F5344CB8AC3E}">
        <p14:creationId xmlns:p14="http://schemas.microsoft.com/office/powerpoint/2010/main" val="96711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A49DF7-A56A-BE01-7844-2C14B59E02E5}"/>
              </a:ext>
            </a:extLst>
          </p:cNvPr>
          <p:cNvSpPr txBox="1"/>
          <p:nvPr/>
        </p:nvSpPr>
        <p:spPr>
          <a:xfrm>
            <a:off x="568411" y="595029"/>
            <a:ext cx="3373394" cy="461665"/>
          </a:xfrm>
          <a:prstGeom prst="rect">
            <a:avLst/>
          </a:prstGeom>
          <a:noFill/>
        </p:spPr>
        <p:txBody>
          <a:bodyPr wrap="square" lIns="91440" tIns="45720" rIns="91440" bIns="45720" anchor="t">
            <a:spAutoFit/>
          </a:bodyPr>
          <a:lstStyle/>
          <a:p>
            <a:pPr algn="ctr"/>
            <a:endParaRPr lang="en-US" sz="2400" spc="300">
              <a:solidFill>
                <a:srgbClr val="00685E"/>
              </a:solidFill>
              <a:latin typeface="Franklin Gothic Medium" panose="020B0603020102020204" pitchFamily="34" charset="0"/>
            </a:endParaRPr>
          </a:p>
        </p:txBody>
      </p:sp>
      <p:cxnSp>
        <p:nvCxnSpPr>
          <p:cNvPr id="3" name="Straight Connector 2">
            <a:extLst>
              <a:ext uri="{FF2B5EF4-FFF2-40B4-BE49-F238E27FC236}">
                <a16:creationId xmlns:a16="http://schemas.microsoft.com/office/drawing/2014/main" id="{72A6C31A-50FE-ED76-1F80-66BD6EC52559}"/>
              </a:ext>
            </a:extLst>
          </p:cNvPr>
          <p:cNvCxnSpPr>
            <a:cxnSpLocks/>
          </p:cNvCxnSpPr>
          <p:nvPr/>
        </p:nvCxnSpPr>
        <p:spPr>
          <a:xfrm>
            <a:off x="628517" y="11244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51D520-FDB9-5F3B-B317-9D1C8B4AF4D7}"/>
              </a:ext>
            </a:extLst>
          </p:cNvPr>
          <p:cNvCxnSpPr>
            <a:cxnSpLocks/>
          </p:cNvCxnSpPr>
          <p:nvPr/>
        </p:nvCxnSpPr>
        <p:spPr>
          <a:xfrm>
            <a:off x="4624783" y="11244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95FAB-1B27-A1D7-E7E7-176011E73ED6}"/>
              </a:ext>
            </a:extLst>
          </p:cNvPr>
          <p:cNvCxnSpPr>
            <a:cxnSpLocks/>
          </p:cNvCxnSpPr>
          <p:nvPr/>
        </p:nvCxnSpPr>
        <p:spPr>
          <a:xfrm>
            <a:off x="628517" y="42740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5B40D1-7C5A-570E-AE66-C3648F203634}"/>
              </a:ext>
            </a:extLst>
          </p:cNvPr>
          <p:cNvSpPr txBox="1"/>
          <p:nvPr/>
        </p:nvSpPr>
        <p:spPr>
          <a:xfrm>
            <a:off x="4564677" y="4349415"/>
            <a:ext cx="3373394" cy="1754326"/>
          </a:xfrm>
          <a:prstGeom prst="rect">
            <a:avLst/>
          </a:prstGeom>
          <a:noFill/>
        </p:spPr>
        <p:txBody>
          <a:bodyPr wrap="square" lIns="91440" tIns="45720" rIns="91440" bIns="45720" anchor="t">
            <a:spAutoFit/>
          </a:bodyPr>
          <a:lstStyle/>
          <a:p>
            <a:r>
              <a:rPr lang="en-US" dirty="0">
                <a:latin typeface="Franklin Gothic Book"/>
              </a:rPr>
              <a:t>Include content on gender inclusive practices in required Title IX training .</a:t>
            </a:r>
          </a:p>
          <a:p>
            <a:r>
              <a:rPr lang="en-US" dirty="0">
                <a:latin typeface="Franklin Gothic Book"/>
              </a:rPr>
              <a:t>Create online resources to support continued faculty and staff learning.</a:t>
            </a:r>
          </a:p>
        </p:txBody>
      </p:sp>
      <p:sp>
        <p:nvSpPr>
          <p:cNvPr id="25" name="TextBox 24">
            <a:extLst>
              <a:ext uri="{FF2B5EF4-FFF2-40B4-BE49-F238E27FC236}">
                <a16:creationId xmlns:a16="http://schemas.microsoft.com/office/drawing/2014/main" id="{B1F00025-71C5-32AF-3979-24B32F72A40C}"/>
              </a:ext>
            </a:extLst>
          </p:cNvPr>
          <p:cNvSpPr txBox="1"/>
          <p:nvPr/>
        </p:nvSpPr>
        <p:spPr>
          <a:xfrm>
            <a:off x="4564677" y="3744629"/>
            <a:ext cx="3373394"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Faculty Training</a:t>
            </a:r>
            <a:endParaRPr lang="en-US"/>
          </a:p>
        </p:txBody>
      </p:sp>
      <p:cxnSp>
        <p:nvCxnSpPr>
          <p:cNvPr id="26" name="Straight Connector 25">
            <a:extLst>
              <a:ext uri="{FF2B5EF4-FFF2-40B4-BE49-F238E27FC236}">
                <a16:creationId xmlns:a16="http://schemas.microsoft.com/office/drawing/2014/main" id="{B1D9978C-45CA-E53F-9086-F590F76FDEBF}"/>
              </a:ext>
            </a:extLst>
          </p:cNvPr>
          <p:cNvCxnSpPr>
            <a:cxnSpLocks/>
          </p:cNvCxnSpPr>
          <p:nvPr/>
        </p:nvCxnSpPr>
        <p:spPr>
          <a:xfrm>
            <a:off x="4624783" y="4274028"/>
            <a:ext cx="3253183" cy="0"/>
          </a:xfrm>
          <a:prstGeom prst="line">
            <a:avLst/>
          </a:prstGeom>
          <a:ln w="41275">
            <a:solidFill>
              <a:srgbClr val="FFB5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7144644-F63A-CC03-598A-A71C174BCF05}"/>
              </a:ext>
            </a:extLst>
          </p:cNvPr>
          <p:cNvSpPr>
            <a:spLocks noGrp="1"/>
          </p:cNvSpPr>
          <p:nvPr>
            <p:ph type="sldNum" sz="quarter" idx="12"/>
          </p:nvPr>
        </p:nvSpPr>
        <p:spPr/>
        <p:txBody>
          <a:bodyPr/>
          <a:lstStyle/>
          <a:p>
            <a:fld id="{0D59DE6E-E67B-554D-833B-2860A22AC882}" type="slidenum">
              <a:rPr lang="en-US" smtClean="0"/>
              <a:t>16</a:t>
            </a:fld>
            <a:endParaRPr lang="en-US"/>
          </a:p>
        </p:txBody>
      </p:sp>
      <p:sp>
        <p:nvSpPr>
          <p:cNvPr id="5" name="TextBox 4">
            <a:extLst>
              <a:ext uri="{FF2B5EF4-FFF2-40B4-BE49-F238E27FC236}">
                <a16:creationId xmlns:a16="http://schemas.microsoft.com/office/drawing/2014/main" id="{C114D305-DE7E-3748-5700-905F9A10F8CE}"/>
              </a:ext>
            </a:extLst>
          </p:cNvPr>
          <p:cNvSpPr txBox="1"/>
          <p:nvPr/>
        </p:nvSpPr>
        <p:spPr>
          <a:xfrm>
            <a:off x="8262054" y="1580873"/>
            <a:ext cx="3611219" cy="2862322"/>
          </a:xfrm>
          <a:prstGeom prst="rect">
            <a:avLst/>
          </a:prstGeom>
          <a:noFill/>
        </p:spPr>
        <p:txBody>
          <a:bodyPr wrap="square" lIns="91440" tIns="45720" rIns="91440" bIns="45720" anchor="t">
            <a:spAutoFit/>
          </a:bodyPr>
          <a:lstStyle/>
          <a:p>
            <a:r>
              <a:rPr lang="en-US" sz="2000">
                <a:solidFill>
                  <a:schemeClr val="bg1"/>
                </a:solidFill>
                <a:latin typeface="Franklin Gothic Medium"/>
              </a:rPr>
              <a:t>What steps are Shoreline taking to cultivate a gender inclusive culture?</a:t>
            </a: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endParaRPr lang="en-US" sz="2000">
              <a:solidFill>
                <a:schemeClr val="bg1"/>
              </a:solidFill>
              <a:latin typeface="Franklin Gothic Medium"/>
            </a:endParaRPr>
          </a:p>
          <a:p>
            <a:r>
              <a:rPr lang="en-US" sz="2000">
                <a:solidFill>
                  <a:schemeClr val="bg1"/>
                </a:solidFill>
                <a:latin typeface="Franklin Gothic Medium"/>
              </a:rPr>
              <a:t>What more could we do?</a:t>
            </a:r>
            <a:endParaRPr lang="en-US" sz="2000">
              <a:solidFill>
                <a:schemeClr val="bg1"/>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265088D5-4ACB-472A-3D5A-DE05F9C05AB0}"/>
              </a:ext>
            </a:extLst>
          </p:cNvPr>
          <p:cNvSpPr txBox="1"/>
          <p:nvPr/>
        </p:nvSpPr>
        <p:spPr>
          <a:xfrm>
            <a:off x="4412277" y="671229"/>
            <a:ext cx="3373394" cy="461665"/>
          </a:xfrm>
          <a:prstGeom prst="rect">
            <a:avLst/>
          </a:prstGeom>
          <a:noFill/>
        </p:spPr>
        <p:txBody>
          <a:bodyPr wrap="square" lIns="91440" tIns="45720" rIns="91440" bIns="45720" anchor="t">
            <a:spAutoFit/>
          </a:bodyPr>
          <a:lstStyle/>
          <a:p>
            <a:pPr algn="ctr"/>
            <a:r>
              <a:rPr lang="en-US" sz="2400" spc="300">
                <a:solidFill>
                  <a:srgbClr val="00685E"/>
                </a:solidFill>
                <a:latin typeface="Franklin Gothic Medium"/>
              </a:rPr>
              <a:t>Faculty Training</a:t>
            </a:r>
            <a:endParaRPr lang="en-US"/>
          </a:p>
        </p:txBody>
      </p:sp>
      <p:sp>
        <p:nvSpPr>
          <p:cNvPr id="6" name="TextBox 1">
            <a:extLst>
              <a:ext uri="{FF2B5EF4-FFF2-40B4-BE49-F238E27FC236}">
                <a16:creationId xmlns:a16="http://schemas.microsoft.com/office/drawing/2014/main" id="{6704A834-1373-D4B7-3410-17FCF9F5D1F2}"/>
              </a:ext>
            </a:extLst>
          </p:cNvPr>
          <p:cNvSpPr txBox="1"/>
          <p:nvPr/>
        </p:nvSpPr>
        <p:spPr>
          <a:xfrm>
            <a:off x="568411" y="3744629"/>
            <a:ext cx="337339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spc="300">
                <a:solidFill>
                  <a:srgbClr val="00685E"/>
                </a:solidFill>
                <a:latin typeface="Franklin Gothic Medium" panose="020B0603020102020204" pitchFamily="34" charset="0"/>
              </a:rPr>
              <a:t>Safe Zone Training</a:t>
            </a:r>
          </a:p>
        </p:txBody>
      </p:sp>
      <p:sp>
        <p:nvSpPr>
          <p:cNvPr id="9" name="TextBox 1">
            <a:extLst>
              <a:ext uri="{FF2B5EF4-FFF2-40B4-BE49-F238E27FC236}">
                <a16:creationId xmlns:a16="http://schemas.microsoft.com/office/drawing/2014/main" id="{6704A834-1373-D4B7-3410-17FCF9F5D1F2}"/>
              </a:ext>
            </a:extLst>
          </p:cNvPr>
          <p:cNvSpPr txBox="1"/>
          <p:nvPr/>
        </p:nvSpPr>
        <p:spPr>
          <a:xfrm>
            <a:off x="571586" y="598204"/>
            <a:ext cx="337339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spc="300">
                <a:solidFill>
                  <a:srgbClr val="00685E"/>
                </a:solidFill>
                <a:latin typeface="Franklin Gothic Medium" panose="020B0603020102020204" pitchFamily="34" charset="0"/>
              </a:rPr>
              <a:t>Safe Zone Training</a:t>
            </a:r>
          </a:p>
        </p:txBody>
      </p:sp>
      <p:sp>
        <p:nvSpPr>
          <p:cNvPr id="10" name="TextBox 9">
            <a:extLst>
              <a:ext uri="{FF2B5EF4-FFF2-40B4-BE49-F238E27FC236}">
                <a16:creationId xmlns:a16="http://schemas.microsoft.com/office/drawing/2014/main" id="{AB851710-B111-62B2-B1FE-208562E8A267}"/>
              </a:ext>
            </a:extLst>
          </p:cNvPr>
          <p:cNvSpPr txBox="1"/>
          <p:nvPr/>
        </p:nvSpPr>
        <p:spPr>
          <a:xfrm>
            <a:off x="571500" y="4343400"/>
            <a:ext cx="32639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Offer Safe Zone training to all employees on an annual basis. Provide opportunities for additional learning through more in-depth training on topics covered in Safe Zone curriculum.</a:t>
            </a:r>
            <a:endParaRPr lang="en-US" b="1" dirty="0">
              <a:cs typeface="Calibri"/>
            </a:endParaRPr>
          </a:p>
        </p:txBody>
      </p:sp>
      <p:sp>
        <p:nvSpPr>
          <p:cNvPr id="11" name="TextBox 10">
            <a:extLst>
              <a:ext uri="{FF2B5EF4-FFF2-40B4-BE49-F238E27FC236}">
                <a16:creationId xmlns:a16="http://schemas.microsoft.com/office/drawing/2014/main" id="{9391F684-D7D0-BA58-255B-93B90EF90E04}"/>
              </a:ext>
            </a:extLst>
          </p:cNvPr>
          <p:cNvSpPr txBox="1"/>
          <p:nvPr/>
        </p:nvSpPr>
        <p:spPr>
          <a:xfrm>
            <a:off x="4620490" y="1188027"/>
            <a:ext cx="3175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Franklin Gothic Book"/>
              </a:rPr>
              <a:t>Training on gender inclusivity in the classroom is offered annually.</a:t>
            </a:r>
          </a:p>
        </p:txBody>
      </p:sp>
      <p:sp>
        <p:nvSpPr>
          <p:cNvPr id="12" name="TextBox 11">
            <a:extLst>
              <a:ext uri="{FF2B5EF4-FFF2-40B4-BE49-F238E27FC236}">
                <a16:creationId xmlns:a16="http://schemas.microsoft.com/office/drawing/2014/main" id="{E170DD58-3283-6A10-9341-1D799AA768A7}"/>
              </a:ext>
            </a:extLst>
          </p:cNvPr>
          <p:cNvSpPr txBox="1"/>
          <p:nvPr/>
        </p:nvSpPr>
        <p:spPr>
          <a:xfrm>
            <a:off x="569684" y="1196975"/>
            <a:ext cx="331201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cs typeface="Calibri"/>
              </a:rPr>
              <a:t>Safe Zone trainings are opportunities to learn about LGBTQ+ identities, gender and sexuality. Safe Zone training will be rolled out this summer to Learning Resources staff.</a:t>
            </a:r>
            <a:endParaRPr lang="en-US" b="1" dirty="0">
              <a:latin typeface="Calibri"/>
              <a:cs typeface="Calibri"/>
            </a:endParaRPr>
          </a:p>
          <a:p>
            <a:endParaRPr lang="en-US" b="1" dirty="0">
              <a:latin typeface="Calibri"/>
              <a:cs typeface="Calibri"/>
            </a:endParaRPr>
          </a:p>
        </p:txBody>
      </p:sp>
    </p:spTree>
    <p:extLst>
      <p:ext uri="{BB962C8B-B14F-4D97-AF65-F5344CB8AC3E}">
        <p14:creationId xmlns:p14="http://schemas.microsoft.com/office/powerpoint/2010/main" val="29058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009282" y="1662476"/>
            <a:ext cx="7162513" cy="3539430"/>
          </a:xfrm>
          <a:prstGeom prst="rect">
            <a:avLst/>
          </a:prstGeom>
          <a:noFill/>
        </p:spPr>
        <p:txBody>
          <a:bodyPr wrap="square" lIns="91440" tIns="45720" rIns="91440" bIns="45720" rtlCol="0" anchor="ctr">
            <a:spAutoFit/>
          </a:bodyPr>
          <a:lstStyle/>
          <a:p>
            <a:pPr marL="342900" indent="-342900">
              <a:buFont typeface="Arial"/>
              <a:buChar char="•"/>
            </a:pPr>
            <a:endParaRPr lang="en-US" sz="1600">
              <a:highlight>
                <a:srgbClr val="FFFF00"/>
              </a:highlight>
              <a:latin typeface="Franklin Gothic Book"/>
              <a:cs typeface="Calibri" panose="020F0502020204030204"/>
            </a:endParaRPr>
          </a:p>
          <a:p>
            <a:pPr marL="342900" indent="-342900">
              <a:buFont typeface="Arial"/>
              <a:buChar char="•"/>
            </a:pPr>
            <a:r>
              <a:rPr lang="en-US" sz="1600">
                <a:latin typeface="Franklin Gothic Book"/>
              </a:rPr>
              <a:t>Brown, A. (2022). About 5% of young adults in the US say their gender is different from their sex assigned at birth. Pew Research Center: Washington, DC, USA.</a:t>
            </a:r>
            <a:endParaRPr lang="en-US" sz="1600">
              <a:latin typeface="Franklin Gothic Book" panose="020B0503020102020204" pitchFamily="34" charset="0"/>
            </a:endParaRPr>
          </a:p>
          <a:p>
            <a:pPr marL="285750" indent="-285750">
              <a:buFont typeface="Arial"/>
              <a:buChar char="•"/>
            </a:pPr>
            <a:r>
              <a:rPr lang="en-US" sz="1600">
                <a:latin typeface="Franklin Gothic Book"/>
              </a:rPr>
              <a:t>Goldberg, A. E., </a:t>
            </a:r>
            <a:r>
              <a:rPr lang="en-US" sz="1600" err="1">
                <a:latin typeface="Franklin Gothic Book"/>
              </a:rPr>
              <a:t>Beemyn</a:t>
            </a:r>
            <a:r>
              <a:rPr lang="en-US" sz="1600">
                <a:latin typeface="Franklin Gothic Book"/>
              </a:rPr>
              <a:t>, G., &amp; Smith, J. Z. (2019). What is needed, what is valued: Trans students’ perspectives on trans-inclusive policies and practice. Journal of Educational and Psychological Consultation, 29(1), 27-67.</a:t>
            </a:r>
          </a:p>
          <a:p>
            <a:pPr marL="285750" indent="-285750">
              <a:buFont typeface="Arial"/>
              <a:buChar char="•"/>
            </a:pPr>
            <a:r>
              <a:rPr lang="en-US" sz="1600">
                <a:latin typeface="Franklin Gothic Book"/>
              </a:rPr>
              <a:t>Olson, K. R., Durwood, L., </a:t>
            </a:r>
            <a:r>
              <a:rPr lang="en-US" sz="1600" err="1">
                <a:latin typeface="Franklin Gothic Book"/>
              </a:rPr>
              <a:t>DeMeules</a:t>
            </a:r>
            <a:r>
              <a:rPr lang="en-US" sz="1600">
                <a:latin typeface="Franklin Gothic Book"/>
              </a:rPr>
              <a:t>, M., &amp; McLaughlin, K. A. (2016). Mental health of transgender children who are supported in their identities. Pediatrics, 137(3).</a:t>
            </a:r>
          </a:p>
          <a:p>
            <a:pPr marL="285750" indent="-285750">
              <a:buFont typeface="Arial"/>
              <a:buChar char="•"/>
            </a:pPr>
            <a:r>
              <a:rPr lang="en-US" sz="1600">
                <a:latin typeface="Franklin Gothic Book"/>
              </a:rPr>
              <a:t>Russell, S. T., Pollitt, A. M., Li, G., &amp; Grossman, A. H. (2018). Chosen name use is linked to reduced depressive symptoms, suicidal ideation, and suicidal behavior among transgender youth. Journal of adolescent Health, 63(4), 503-505</a:t>
            </a: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a:rPr>
              <a:t>References and Resources</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10B041-BCE2-1548-AAC3-46667E0A5B88}"/>
              </a:ext>
            </a:extLst>
          </p:cNvPr>
          <p:cNvSpPr txBox="1"/>
          <p:nvPr/>
        </p:nvSpPr>
        <p:spPr>
          <a:xfrm>
            <a:off x="242554" y="1347919"/>
            <a:ext cx="6682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For more information on Trans/nonbinary terms: </a:t>
            </a:r>
            <a:endParaRPr lang="en-US" dirty="0">
              <a:cs typeface="Calibri"/>
            </a:endParaRPr>
          </a:p>
        </p:txBody>
      </p:sp>
    </p:spTree>
    <p:extLst>
      <p:ext uri="{BB962C8B-B14F-4D97-AF65-F5344CB8AC3E}">
        <p14:creationId xmlns:p14="http://schemas.microsoft.com/office/powerpoint/2010/main" val="41096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1484336"/>
            <a:ext cx="5758464" cy="4616648"/>
          </a:xfrm>
          <a:prstGeom prst="rect">
            <a:avLst/>
          </a:prstGeom>
          <a:noFill/>
        </p:spPr>
        <p:txBody>
          <a:bodyPr wrap="square" rtlCol="0" anchor="ctr">
            <a:spAutoFit/>
          </a:bodyPr>
          <a:lstStyle/>
          <a:p>
            <a:pPr algn="ctr"/>
            <a:r>
              <a:rPr lang="en-US" sz="1400" b="1">
                <a:latin typeface="Franklin Gothic Book" panose="020B0503020102020204" pitchFamily="34" charset="0"/>
              </a:rPr>
              <a:t>Rachel David </a:t>
            </a:r>
          </a:p>
          <a:p>
            <a:pPr algn="ctr"/>
            <a:r>
              <a:rPr lang="en-US" sz="1400" i="1">
                <a:latin typeface="Franklin Gothic Book" panose="020B0503020102020204" pitchFamily="34" charset="0"/>
              </a:rPr>
              <a:t>She/her/hers</a:t>
            </a:r>
          </a:p>
          <a:p>
            <a:pPr algn="ctr"/>
            <a:r>
              <a:rPr lang="en-US" sz="1400">
                <a:latin typeface="Franklin Gothic Book" panose="020B0503020102020204" pitchFamily="34" charset="0"/>
              </a:rPr>
              <a:t>Full-time Faculty</a:t>
            </a:r>
          </a:p>
          <a:p>
            <a:pPr algn="ctr"/>
            <a:r>
              <a:rPr lang="en-US" sz="1400">
                <a:latin typeface="Franklin Gothic Book" panose="020B0503020102020204" pitchFamily="34" charset="0"/>
              </a:rPr>
              <a:t>(Department)</a:t>
            </a:r>
          </a:p>
          <a:p>
            <a:pPr algn="ctr"/>
            <a:endParaRPr lang="en-US" sz="1400">
              <a:latin typeface="Franklin Gothic Book" panose="020B0503020102020204" pitchFamily="34" charset="0"/>
            </a:endParaRPr>
          </a:p>
          <a:p>
            <a:pPr algn="ctr"/>
            <a:r>
              <a:rPr lang="en-US" sz="1400" b="1">
                <a:latin typeface="Franklin Gothic Book" panose="020B0503020102020204" pitchFamily="34" charset="0"/>
              </a:rPr>
              <a:t>Clarke Hanson</a:t>
            </a:r>
          </a:p>
          <a:p>
            <a:pPr algn="ctr"/>
            <a:r>
              <a:rPr lang="en-US" sz="1400" i="1">
                <a:latin typeface="Franklin Gothic Book" panose="020B0503020102020204" pitchFamily="34" charset="0"/>
              </a:rPr>
              <a:t>They/them/theirs</a:t>
            </a:r>
          </a:p>
          <a:p>
            <a:pPr algn="ctr"/>
            <a:r>
              <a:rPr lang="en-US" sz="1400">
                <a:latin typeface="Franklin Gothic Book" panose="020B0503020102020204" pitchFamily="34" charset="0"/>
              </a:rPr>
              <a:t>Automotive Navigator</a:t>
            </a:r>
          </a:p>
          <a:p>
            <a:pPr algn="ctr"/>
            <a:r>
              <a:rPr lang="en-US" sz="1400">
                <a:latin typeface="Franklin Gothic Book" panose="020B0503020102020204" pitchFamily="34" charset="0"/>
              </a:rPr>
              <a:t>Automotive Department</a:t>
            </a:r>
          </a:p>
          <a:p>
            <a:pPr algn="ctr"/>
            <a:endParaRPr lang="en-US" sz="1400">
              <a:latin typeface="Franklin Gothic Book" panose="020B0503020102020204" pitchFamily="34" charset="0"/>
            </a:endParaRPr>
          </a:p>
          <a:p>
            <a:pPr algn="ctr"/>
            <a:r>
              <a:rPr lang="en-US" sz="1400" b="1">
                <a:latin typeface="Franklin Gothic Book" panose="020B0503020102020204" pitchFamily="34" charset="0"/>
              </a:rPr>
              <a:t>Roberto Enrique Lopez</a:t>
            </a:r>
          </a:p>
          <a:p>
            <a:pPr algn="ctr"/>
            <a:r>
              <a:rPr lang="en-US" sz="1400" i="1">
                <a:latin typeface="Franklin Gothic Book" panose="020B0503020102020204" pitchFamily="34" charset="0"/>
              </a:rPr>
              <a:t>He/him/his</a:t>
            </a:r>
          </a:p>
          <a:p>
            <a:pPr algn="ctr"/>
            <a:r>
              <a:rPr lang="en-US" sz="1400">
                <a:latin typeface="Franklin Gothic Book" panose="020B0503020102020204" pitchFamily="34" charset="0"/>
              </a:rPr>
              <a:t>Program Coordinator</a:t>
            </a:r>
          </a:p>
          <a:p>
            <a:pPr algn="ctr"/>
            <a:r>
              <a:rPr lang="en-US" sz="1400">
                <a:latin typeface="Franklin Gothic Book" panose="020B0503020102020204" pitchFamily="34" charset="0"/>
              </a:rPr>
              <a:t>Gender Equity Center</a:t>
            </a:r>
          </a:p>
          <a:p>
            <a:pPr algn="ctr"/>
            <a:endParaRPr lang="en-US" sz="1400">
              <a:latin typeface="Franklin Gothic Book" panose="020B0503020102020204" pitchFamily="34" charset="0"/>
            </a:endParaRPr>
          </a:p>
          <a:p>
            <a:pPr algn="ctr"/>
            <a:r>
              <a:rPr lang="en-US" sz="1400" b="1">
                <a:latin typeface="Franklin Gothic Book" panose="020B0503020102020204" pitchFamily="34" charset="0"/>
              </a:rPr>
              <a:t>Tricia Lovely</a:t>
            </a:r>
          </a:p>
          <a:p>
            <a:pPr algn="ctr"/>
            <a:r>
              <a:rPr lang="en-US" sz="1400" i="1">
                <a:latin typeface="Franklin Gothic Book" panose="020B0503020102020204" pitchFamily="34" charset="0"/>
              </a:rPr>
              <a:t>She/her/hers</a:t>
            </a:r>
          </a:p>
          <a:p>
            <a:pPr algn="ctr"/>
            <a:r>
              <a:rPr lang="en-US" sz="1400">
                <a:latin typeface="Franklin Gothic Book" panose="020B0503020102020204" pitchFamily="34" charset="0"/>
              </a:rPr>
              <a:t>Title IX/EEO Coordinator</a:t>
            </a:r>
          </a:p>
          <a:p>
            <a:pPr algn="ctr"/>
            <a:r>
              <a:rPr lang="en-US" sz="1400">
                <a:latin typeface="Franklin Gothic Book" panose="020B0503020102020204" pitchFamily="34" charset="0"/>
              </a:rPr>
              <a:t>Human Resources</a:t>
            </a: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panose="020B0603020102020204" pitchFamily="34" charset="0"/>
              </a:rPr>
              <a:t>Presenters</a:t>
            </a:r>
            <a:endParaRPr lang="en-US"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3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a:rPr>
              <a:t>Agenda</a:t>
            </a:r>
            <a:endParaRPr lang="en-US"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2188396"/>
            <a:ext cx="4752327" cy="1754326"/>
          </a:xfrm>
          <a:prstGeom prst="rect">
            <a:avLst/>
          </a:prstGeom>
          <a:noFill/>
        </p:spPr>
        <p:txBody>
          <a:bodyPr wrap="none" rtlCol="0">
            <a:spAutoFit/>
          </a:bodyPr>
          <a:lstStyle/>
          <a:p>
            <a:pPr marL="342900" indent="-342900">
              <a:buFont typeface="+mj-lt"/>
              <a:buAutoNum type="arabicPeriod"/>
            </a:pPr>
            <a:r>
              <a:rPr lang="en-US" dirty="0"/>
              <a:t>Terms and Definitions and Pronouns</a:t>
            </a:r>
          </a:p>
          <a:p>
            <a:pPr marL="342900" indent="-342900">
              <a:buFont typeface="+mj-lt"/>
              <a:buAutoNum type="arabicPeriod"/>
            </a:pPr>
            <a:r>
              <a:rPr lang="en-US" dirty="0"/>
              <a:t>Mental Health Data on Transgender Students</a:t>
            </a:r>
          </a:p>
          <a:p>
            <a:pPr marL="342900" indent="-342900">
              <a:buFont typeface="+mj-lt"/>
              <a:buAutoNum type="arabicPeriod"/>
            </a:pPr>
            <a:r>
              <a:rPr lang="en-US" dirty="0"/>
              <a:t>Inclusive Campus Climate</a:t>
            </a:r>
          </a:p>
          <a:p>
            <a:pPr marL="342900" indent="-342900">
              <a:buFont typeface="+mj-lt"/>
              <a:buAutoNum type="arabicPeriod"/>
            </a:pPr>
            <a:r>
              <a:rPr lang="en-US" dirty="0"/>
              <a:t>Inclusion at Shoreline</a:t>
            </a:r>
          </a:p>
          <a:p>
            <a:pPr marL="342900" indent="-342900">
              <a:buFont typeface="+mj-lt"/>
              <a:buAutoNum type="arabicPeriod"/>
            </a:pPr>
            <a:r>
              <a:rPr lang="en-US" dirty="0"/>
              <a:t>Building an Inclusive Campus at Shoreline</a:t>
            </a:r>
          </a:p>
          <a:p>
            <a:pPr marL="342900" indent="-342900">
              <a:buFont typeface="+mj-lt"/>
              <a:buAutoNum type="arabicPeriod"/>
            </a:pPr>
            <a:endParaRPr lang="en-US" dirty="0"/>
          </a:p>
        </p:txBody>
      </p:sp>
    </p:spTree>
    <p:extLst>
      <p:ext uri="{BB962C8B-B14F-4D97-AF65-F5344CB8AC3E}">
        <p14:creationId xmlns:p14="http://schemas.microsoft.com/office/powerpoint/2010/main" val="27953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235084" y="2686225"/>
            <a:ext cx="5758464" cy="523220"/>
          </a:xfrm>
          <a:prstGeom prst="rect">
            <a:avLst/>
          </a:prstGeom>
          <a:noFill/>
        </p:spPr>
        <p:txBody>
          <a:bodyPr wrap="square" rtlCol="0" anchor="ctr">
            <a:spAutoFit/>
          </a:bodyPr>
          <a:lstStyle/>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300">
                <a:solidFill>
                  <a:srgbClr val="00685E"/>
                </a:solidFill>
                <a:latin typeface="Franklin Gothic Demi" panose="020B0603020102020204" pitchFamily="34" charset="0"/>
              </a:rPr>
              <a:t>Terms and Definitions</a:t>
            </a:r>
            <a:endParaRPr lang="en-US" sz="3600"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F62C5266-B597-F7D2-0860-231AC87A8692}"/>
              </a:ext>
            </a:extLst>
          </p:cNvPr>
          <p:cNvGraphicFramePr>
            <a:graphicFrameLocks noGrp="1"/>
          </p:cNvGraphicFramePr>
          <p:nvPr>
            <p:extLst>
              <p:ext uri="{D42A27DB-BD31-4B8C-83A1-F6EECF244321}">
                <p14:modId xmlns:p14="http://schemas.microsoft.com/office/powerpoint/2010/main" val="1357995614"/>
              </p:ext>
            </p:extLst>
          </p:nvPr>
        </p:nvGraphicFramePr>
        <p:xfrm>
          <a:off x="165253" y="1670891"/>
          <a:ext cx="8175625" cy="3178178"/>
        </p:xfrm>
        <a:graphic>
          <a:graphicData uri="http://schemas.openxmlformats.org/drawingml/2006/table">
            <a:tbl>
              <a:tblPr firstRow="1" bandRow="1">
                <a:tableStyleId>{5C22544A-7EE6-4342-B048-85BDC9FD1C3A}</a:tableStyleId>
              </a:tblPr>
              <a:tblGrid>
                <a:gridCol w="2657819">
                  <a:extLst>
                    <a:ext uri="{9D8B030D-6E8A-4147-A177-3AD203B41FA5}">
                      <a16:colId xmlns:a16="http://schemas.microsoft.com/office/drawing/2014/main" val="533409535"/>
                    </a:ext>
                  </a:extLst>
                </a:gridCol>
                <a:gridCol w="2809301">
                  <a:extLst>
                    <a:ext uri="{9D8B030D-6E8A-4147-A177-3AD203B41FA5}">
                      <a16:colId xmlns:a16="http://schemas.microsoft.com/office/drawing/2014/main" val="3302777301"/>
                    </a:ext>
                  </a:extLst>
                </a:gridCol>
                <a:gridCol w="2708505">
                  <a:extLst>
                    <a:ext uri="{9D8B030D-6E8A-4147-A177-3AD203B41FA5}">
                      <a16:colId xmlns:a16="http://schemas.microsoft.com/office/drawing/2014/main" val="4077856855"/>
                    </a:ext>
                  </a:extLst>
                </a:gridCol>
              </a:tblGrid>
              <a:tr h="1589089">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mn-lt"/>
                          <a:ea typeface="+mn-ea"/>
                          <a:cs typeface="+mn-cs"/>
                        </a:rPr>
                        <a:t>Gender Identity:</a:t>
                      </a:r>
                      <a:r>
                        <a:rPr kumimoji="0" lang="en-US" sz="1800" b="0" i="0" u="none" strike="noStrike" kern="1200" cap="none" spc="0" normalizeH="0" baseline="0" noProof="0">
                          <a:ln>
                            <a:noFill/>
                          </a:ln>
                          <a:effectLst/>
                          <a:uLnTx/>
                          <a:uFillTx/>
                          <a:latin typeface="+mn-lt"/>
                          <a:ea typeface="+mn-ea"/>
                          <a:cs typeface="+mn-cs"/>
                        </a:rPr>
                        <a:t>​</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mn-lt"/>
                          <a:ea typeface="+mn-ea"/>
                          <a:cs typeface="+mn-cs"/>
                        </a:rPr>
                        <a:t>Personal</a:t>
                      </a:r>
                      <a:r>
                        <a:rPr kumimoji="0" lang="en-US" sz="1800" b="0" i="0" u="none" strike="noStrike" kern="1200" cap="none" spc="0" normalizeH="0" baseline="0" noProof="0">
                          <a:ln>
                            <a:noFill/>
                          </a:ln>
                          <a:effectLst/>
                          <a:uLnTx/>
                          <a:uFillTx/>
                          <a:latin typeface="+mn-lt"/>
                          <a:ea typeface="+mn-ea"/>
                          <a:cs typeface="+mn-cs"/>
                        </a:rPr>
                        <a:t> sense of gender</a:t>
                      </a:r>
                    </a:p>
                  </a:txBody>
                  <a:tcPr/>
                </a:tc>
                <a:tc>
                  <a:txBody>
                    <a:bodyPr/>
                    <a:lstStyle/>
                    <a:p>
                      <a:pPr lvl="0" algn="ctr">
                        <a:buNone/>
                      </a:pPr>
                      <a:r>
                        <a:rPr lang="en-US" sz="1800" b="1" i="0" u="none" strike="noStrike" noProof="0">
                          <a:effectLst/>
                        </a:rPr>
                        <a:t>Sex: </a:t>
                      </a:r>
                    </a:p>
                    <a:p>
                      <a:pPr lvl="0" algn="ctr">
                        <a:buNone/>
                      </a:pPr>
                      <a:r>
                        <a:rPr lang="en-US" sz="1800" b="0" i="0" u="none" strike="noStrike" noProof="0">
                          <a:effectLst/>
                        </a:rPr>
                        <a:t>Physiological characteristics associated with reproduction</a:t>
                      </a:r>
                      <a:endParaRPr lang="en-US"/>
                    </a:p>
                  </a:txBody>
                  <a:tcPr/>
                </a:tc>
                <a:tc>
                  <a:txBody>
                    <a:bodyPr/>
                    <a:lstStyle/>
                    <a:p>
                      <a:pPr algn="ctr" fontAlgn="base"/>
                      <a:r>
                        <a:rPr lang="en-US" sz="1800" b="1">
                          <a:effectLst/>
                        </a:rPr>
                        <a:t>Assigned Gender:</a:t>
                      </a:r>
                    </a:p>
                    <a:p>
                      <a:pPr lvl="0" algn="ctr">
                        <a:buNone/>
                      </a:pPr>
                      <a:r>
                        <a:rPr lang="en-US" sz="1800" b="0">
                          <a:effectLst/>
                        </a:rPr>
                        <a:t>Based on perceived sex characteristics</a:t>
                      </a:r>
                    </a:p>
                    <a:p>
                      <a:endParaRPr lang="en-US"/>
                    </a:p>
                  </a:txBody>
                  <a:tcPr/>
                </a:tc>
                <a:extLst>
                  <a:ext uri="{0D108BD9-81ED-4DB2-BD59-A6C34878D82A}">
                    <a16:rowId xmlns:a16="http://schemas.microsoft.com/office/drawing/2014/main" val="2676336347"/>
                  </a:ext>
                </a:extLst>
              </a:tr>
              <a:tr h="1589089">
                <a:tc>
                  <a:txBody>
                    <a:bodyPr/>
                    <a:lstStyle/>
                    <a:p>
                      <a:pPr lvl="0" algn="ctr">
                        <a:buNone/>
                      </a:pPr>
                      <a:r>
                        <a:rPr lang="en-US" sz="1800" b="1" i="0" u="none" strike="noStrike" noProof="0">
                          <a:effectLst/>
                          <a:latin typeface="Calibri"/>
                        </a:rPr>
                        <a:t>Cisgender:</a:t>
                      </a:r>
                    </a:p>
                    <a:p>
                      <a:pPr lvl="0" algn="ctr">
                        <a:buNone/>
                      </a:pPr>
                      <a:r>
                        <a:rPr lang="en-US" sz="1800" b="0" i="0" u="none" strike="noStrike" noProof="0">
                          <a:effectLst/>
                          <a:latin typeface="Calibri"/>
                        </a:rPr>
                        <a:t>Describes a person whose gender identit</a:t>
                      </a:r>
                      <a:r>
                        <a:rPr lang="en-US" sz="1800" b="0" i="0" u="none" strike="noStrike" noProof="0">
                          <a:solidFill>
                            <a:schemeClr val="tx1"/>
                          </a:solidFill>
                          <a:effectLst/>
                          <a:latin typeface="Calibri"/>
                        </a:rPr>
                        <a:t>y matches t</a:t>
                      </a:r>
                      <a:r>
                        <a:rPr lang="en-US" sz="1800" b="0" i="0" u="none" strike="noStrike" noProof="0">
                          <a:effectLst/>
                          <a:latin typeface="Calibri"/>
                        </a:rPr>
                        <a:t>heir assigned gender at birth</a:t>
                      </a:r>
                      <a:endParaRPr lang="en-US"/>
                    </a:p>
                  </a:txBody>
                  <a:tcPr/>
                </a:tc>
                <a:tc>
                  <a:txBody>
                    <a:bodyPr/>
                    <a:lstStyle/>
                    <a:p>
                      <a:pPr lvl="0" algn="ctr">
                        <a:buNone/>
                      </a:pPr>
                      <a:r>
                        <a:rPr lang="en-US" sz="1800" b="1" i="0" u="none" strike="noStrike" noProof="0">
                          <a:latin typeface="Calibri"/>
                        </a:rPr>
                        <a:t>Transgender: </a:t>
                      </a:r>
                      <a:endParaRPr lang="en-US" sz="1800" b="0" i="0" u="none" strike="noStrike" noProof="0"/>
                    </a:p>
                    <a:p>
                      <a:pPr lvl="0" algn="ctr">
                        <a:buNone/>
                      </a:pPr>
                      <a:r>
                        <a:rPr lang="en-US" sz="1800" b="0" i="0" u="none" strike="noStrike" noProof="0">
                          <a:latin typeface="Calibri"/>
                        </a:rPr>
                        <a:t>Describes a person whose gender identity differs</a:t>
                      </a:r>
                      <a:r>
                        <a:rPr lang="en-US" sz="1800" b="0" i="0" u="none" strike="noStrike" noProof="0">
                          <a:solidFill>
                            <a:schemeClr val="bg1"/>
                          </a:solidFill>
                          <a:latin typeface="Calibri"/>
                        </a:rPr>
                        <a:t> </a:t>
                      </a:r>
                      <a:r>
                        <a:rPr lang="en-US" sz="1800" b="0" i="0" u="none" strike="noStrike" noProof="0">
                          <a:latin typeface="Calibri"/>
                        </a:rPr>
                        <a:t>from their assigned gender at birth</a:t>
                      </a:r>
                      <a:endParaRPr lang="en-US"/>
                    </a:p>
                  </a:txBody>
                  <a:tcPr/>
                </a:tc>
                <a:tc>
                  <a:txBody>
                    <a:bodyPr/>
                    <a:lstStyle/>
                    <a:p>
                      <a:pPr lvl="0" algn="ctr">
                        <a:buNone/>
                      </a:pPr>
                      <a:r>
                        <a:rPr lang="en-US" sz="1800" b="1" i="0" u="none" strike="noStrike" noProof="0">
                          <a:latin typeface="Calibri"/>
                        </a:rPr>
                        <a:t>Non-binary</a:t>
                      </a:r>
                      <a:endParaRPr lang="en-US" sz="1800" b="1" i="0" u="none" strike="noStrike" noProof="0"/>
                    </a:p>
                    <a:p>
                      <a:pPr lvl="0" algn="ctr">
                        <a:buNone/>
                      </a:pPr>
                      <a:r>
                        <a:rPr lang="en-US" sz="1800" b="0" i="0" u="none" strike="noStrike" noProof="0">
                          <a:latin typeface="Calibri"/>
                        </a:rPr>
                        <a:t>Describes someone whose gender identity is outside the male-female binary</a:t>
                      </a:r>
                      <a:endParaRPr lang="en-US"/>
                    </a:p>
                  </a:txBody>
                  <a:tcPr/>
                </a:tc>
                <a:extLst>
                  <a:ext uri="{0D108BD9-81ED-4DB2-BD59-A6C34878D82A}">
                    <a16:rowId xmlns:a16="http://schemas.microsoft.com/office/drawing/2014/main" val="937320060"/>
                  </a:ext>
                </a:extLst>
              </a:tr>
            </a:tbl>
          </a:graphicData>
        </a:graphic>
      </p:graphicFrame>
    </p:spTree>
    <p:extLst>
      <p:ext uri="{BB962C8B-B14F-4D97-AF65-F5344CB8AC3E}">
        <p14:creationId xmlns:p14="http://schemas.microsoft.com/office/powerpoint/2010/main" val="304749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235084" y="2686225"/>
            <a:ext cx="5758464" cy="523220"/>
          </a:xfrm>
          <a:prstGeom prst="rect">
            <a:avLst/>
          </a:prstGeom>
          <a:noFill/>
        </p:spPr>
        <p:txBody>
          <a:bodyPr wrap="square" rtlCol="0" anchor="ctr">
            <a:spAutoFit/>
          </a:bodyPr>
          <a:lstStyle/>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300">
                <a:solidFill>
                  <a:srgbClr val="00685E"/>
                </a:solidFill>
                <a:latin typeface="Franklin Gothic Demi" panose="020B0603020102020204" pitchFamily="34" charset="0"/>
              </a:rPr>
              <a:t>Terms and Definitions</a:t>
            </a:r>
            <a:endParaRPr lang="en-US" sz="3600"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F62C5266-B597-F7D2-0860-231AC87A8692}"/>
              </a:ext>
            </a:extLst>
          </p:cNvPr>
          <p:cNvGraphicFramePr>
            <a:graphicFrameLocks noGrp="1"/>
          </p:cNvGraphicFramePr>
          <p:nvPr>
            <p:extLst>
              <p:ext uri="{D42A27DB-BD31-4B8C-83A1-F6EECF244321}">
                <p14:modId xmlns:p14="http://schemas.microsoft.com/office/powerpoint/2010/main" val="325209215"/>
              </p:ext>
            </p:extLst>
          </p:nvPr>
        </p:nvGraphicFramePr>
        <p:xfrm>
          <a:off x="460691" y="1417320"/>
          <a:ext cx="7920684" cy="3749040"/>
        </p:xfrm>
        <a:graphic>
          <a:graphicData uri="http://schemas.openxmlformats.org/drawingml/2006/table">
            <a:tbl>
              <a:tblPr firstRow="1" bandRow="1">
                <a:tableStyleId>{5C22544A-7EE6-4342-B048-85BDC9FD1C3A}</a:tableStyleId>
              </a:tblPr>
              <a:tblGrid>
                <a:gridCol w="2640228">
                  <a:extLst>
                    <a:ext uri="{9D8B030D-6E8A-4147-A177-3AD203B41FA5}">
                      <a16:colId xmlns:a16="http://schemas.microsoft.com/office/drawing/2014/main" val="533409535"/>
                    </a:ext>
                  </a:extLst>
                </a:gridCol>
                <a:gridCol w="2640228">
                  <a:extLst>
                    <a:ext uri="{9D8B030D-6E8A-4147-A177-3AD203B41FA5}">
                      <a16:colId xmlns:a16="http://schemas.microsoft.com/office/drawing/2014/main" val="3302777301"/>
                    </a:ext>
                  </a:extLst>
                </a:gridCol>
                <a:gridCol w="2640228">
                  <a:extLst>
                    <a:ext uri="{9D8B030D-6E8A-4147-A177-3AD203B41FA5}">
                      <a16:colId xmlns:a16="http://schemas.microsoft.com/office/drawing/2014/main" val="4077856855"/>
                    </a:ext>
                  </a:extLst>
                </a:gridCol>
              </a:tblGrid>
              <a:tr h="1589089">
                <a:tc>
                  <a:txBody>
                    <a:bodyPr/>
                    <a:lstStyle/>
                    <a:p>
                      <a:pPr lvl="0" algn="ctr">
                        <a:buNone/>
                      </a:pPr>
                      <a:r>
                        <a:rPr lang="en-US" sz="1800" b="1" i="0" u="none" strike="noStrike" noProof="0">
                          <a:latin typeface="Calibri"/>
                        </a:rPr>
                        <a:t>Social Transition:</a:t>
                      </a:r>
                      <a:endParaRPr lang="en-US" sz="1800" b="0" i="0" u="none" strike="noStrike" noProof="0">
                        <a:latin typeface="Calibri"/>
                      </a:endParaRPr>
                    </a:p>
                    <a:p>
                      <a:pPr lvl="0" algn="ctr">
                        <a:buNone/>
                      </a:pPr>
                      <a:r>
                        <a:rPr lang="en-US" sz="1800" b="0" i="0" u="none" strike="noStrike" noProof="0">
                          <a:latin typeface="Calibri"/>
                        </a:rPr>
                        <a:t>The process of coming out or updating name, pronouns, or presentation to match one’s gender identity</a:t>
                      </a:r>
                      <a:endParaRPr lang="en-US"/>
                    </a:p>
                  </a:txBody>
                  <a:tcPr/>
                </a:tc>
                <a:tc>
                  <a:txBody>
                    <a:bodyPr/>
                    <a:lstStyle/>
                    <a:p>
                      <a:pPr algn="ctr" fontAlgn="base"/>
                      <a:r>
                        <a:rPr lang="en-US" sz="1800" b="1" i="0" u="none" strike="noStrike" noProof="0">
                          <a:latin typeface="Calibri"/>
                        </a:rPr>
                        <a:t>Misgendering:</a:t>
                      </a:r>
                      <a:endParaRPr lang="en-US" sz="1800" b="1" i="0" u="none" strike="noStrike" noProof="0">
                        <a:effectLst/>
                        <a:latin typeface="+mn-lt"/>
                      </a:endParaRPr>
                    </a:p>
                    <a:p>
                      <a:pPr lvl="0" algn="ctr">
                        <a:buNone/>
                      </a:pPr>
                      <a:r>
                        <a:rPr lang="en-US" sz="1800" b="0" i="0" u="none" strike="noStrike" noProof="0">
                          <a:latin typeface="Calibri"/>
                        </a:rPr>
                        <a:t>To refer to someone with pronouns or gendered terms that do not fit their gender identity</a:t>
                      </a:r>
                      <a:endParaRPr lang="en-US"/>
                    </a:p>
                  </a:txBody>
                  <a:tcPr/>
                </a:tc>
                <a:tc>
                  <a:txBody>
                    <a:bodyPr/>
                    <a:lstStyle/>
                    <a:p>
                      <a:pPr lvl="0" algn="ctr">
                        <a:buNone/>
                      </a:pPr>
                      <a:r>
                        <a:rPr lang="en-US" sz="1800" b="1" i="0" u="none" strike="noStrike" noProof="0">
                          <a:latin typeface="Calibri"/>
                        </a:rPr>
                        <a:t>Deadname: </a:t>
                      </a:r>
                    </a:p>
                    <a:p>
                      <a:pPr lvl="0" algn="ctr">
                        <a:buNone/>
                      </a:pPr>
                      <a:r>
                        <a:rPr lang="en-US" sz="1800" b="0" i="0" u="none" strike="noStrike" noProof="0">
                          <a:solidFill>
                            <a:schemeClr val="bg1"/>
                          </a:solidFill>
                          <a:latin typeface="Calibri"/>
                        </a:rPr>
                        <a:t>To refer to someone by a name they no longer use</a:t>
                      </a:r>
                      <a:endParaRPr lang="en-US" sz="1800" b="1" i="0" u="none" strike="noStrike" noProof="0">
                        <a:latin typeface="Calibri"/>
                      </a:endParaRPr>
                    </a:p>
                    <a:p>
                      <a:pPr lvl="0" algn="ctr">
                        <a:buNone/>
                      </a:pPr>
                      <a:endParaRPr lang="en-US" sz="1800" b="1" i="0" u="none" strike="noStrike" noProof="0">
                        <a:latin typeface="Calibri"/>
                      </a:endParaRPr>
                    </a:p>
                    <a:p>
                      <a:pPr lvl="0" algn="ctr">
                        <a:buNone/>
                      </a:pPr>
                      <a:r>
                        <a:rPr lang="en-US" sz="1800" b="0" i="0" u="none" strike="noStrike" noProof="0">
                          <a:latin typeface="Calibri"/>
                        </a:rPr>
                        <a:t>Describes a name that a person </a:t>
                      </a:r>
                      <a:r>
                        <a:rPr lang="en-US" sz="1800" b="0" i="0" u="none" strike="noStrike" noProof="0">
                          <a:solidFill>
                            <a:schemeClr val="bg1"/>
                          </a:solidFill>
                          <a:latin typeface="Calibri"/>
                        </a:rPr>
                        <a:t>no longer uses</a:t>
                      </a:r>
                      <a:endParaRPr lang="en-US"/>
                    </a:p>
                  </a:txBody>
                  <a:tcPr/>
                </a:tc>
                <a:extLst>
                  <a:ext uri="{0D108BD9-81ED-4DB2-BD59-A6C34878D82A}">
                    <a16:rowId xmlns:a16="http://schemas.microsoft.com/office/drawing/2014/main" val="2676336347"/>
                  </a:ext>
                </a:extLst>
              </a:tr>
              <a:tr h="1589089">
                <a:tc>
                  <a:txBody>
                    <a:bodyPr/>
                    <a:lstStyle/>
                    <a:p>
                      <a:pPr lvl="0" algn="ctr">
                        <a:buNone/>
                      </a:pPr>
                      <a:r>
                        <a:rPr lang="en-US" sz="1800" b="1" i="0" u="none" strike="noStrike" noProof="0">
                          <a:latin typeface="Calibri"/>
                        </a:rPr>
                        <a:t>Gender Dysphoria</a:t>
                      </a:r>
                      <a:endParaRPr lang="en-US" sz="1800" b="0" i="0" u="none" strike="noStrike" noProof="0">
                        <a:latin typeface="Calibri"/>
                      </a:endParaRPr>
                    </a:p>
                    <a:p>
                      <a:pPr lvl="0" algn="ctr">
                        <a:buNone/>
                      </a:pPr>
                      <a:r>
                        <a:rPr lang="en-US" sz="1800" b="0" i="0" u="none" strike="noStrike" noProof="0">
                          <a:latin typeface="Calibri"/>
                        </a:rPr>
                        <a:t>Acute or prolonged emotional distress around physical or social mismatches in gender</a:t>
                      </a:r>
                      <a:endParaRPr lang="en-US"/>
                    </a:p>
                  </a:txBody>
                  <a:tcPr/>
                </a:tc>
                <a:tc>
                  <a:txBody>
                    <a:bodyPr/>
                    <a:lstStyle/>
                    <a:p>
                      <a:pPr lvl="0" algn="ctr">
                        <a:buNone/>
                      </a:pPr>
                      <a:r>
                        <a:rPr lang="en-US" sz="1800" b="1" i="0" u="none" strike="noStrike" noProof="0">
                          <a:effectLst/>
                          <a:latin typeface="+mn-lt"/>
                        </a:rPr>
                        <a:t>Cisnormativity:</a:t>
                      </a:r>
                    </a:p>
                    <a:p>
                      <a:pPr lvl="0" algn="ctr">
                        <a:buNone/>
                      </a:pPr>
                      <a:r>
                        <a:rPr lang="en-US" sz="1800" b="0" i="0" u="none" strike="noStrike" noProof="0">
                          <a:effectLst/>
                          <a:latin typeface="+mn-lt"/>
                        </a:rPr>
                        <a:t>The assumption that </a:t>
                      </a:r>
                      <a:r>
                        <a:rPr lang="en-US" sz="1800" b="0" i="0" u="none" strike="noStrike" noProof="0">
                          <a:solidFill>
                            <a:schemeClr val="tx1"/>
                          </a:solidFill>
                          <a:effectLst/>
                          <a:latin typeface="+mn-lt"/>
                        </a:rPr>
                        <a:t>all people are cisgender. </a:t>
                      </a:r>
                    </a:p>
                    <a:p>
                      <a:endParaRPr lang="en-US"/>
                    </a:p>
                  </a:txBody>
                  <a:tcPr/>
                </a:tc>
                <a:tc>
                  <a:txBody>
                    <a:bodyPr/>
                    <a:lstStyle/>
                    <a:p>
                      <a:pPr algn="ctr" fontAlgn="base"/>
                      <a:r>
                        <a:rPr lang="en-US" sz="1800" b="1">
                          <a:solidFill>
                            <a:schemeClr val="tx1"/>
                          </a:solidFill>
                          <a:effectLst/>
                        </a:rPr>
                        <a:t>Cissexism:</a:t>
                      </a:r>
                    </a:p>
                    <a:p>
                      <a:pPr lvl="0" algn="ctr">
                        <a:buNone/>
                      </a:pPr>
                      <a:r>
                        <a:rPr lang="en-US" sz="1800" b="0">
                          <a:solidFill>
                            <a:schemeClr val="tx1"/>
                          </a:solidFill>
                          <a:effectLst/>
                        </a:rPr>
                        <a:t>The belief that cisgender people are more natural than transgender and nonbinary people</a:t>
                      </a:r>
                      <a:endParaRPr lang="en-US" sz="1800" b="1">
                        <a:solidFill>
                          <a:schemeClr val="tx1"/>
                        </a:solidFill>
                        <a:effectLst/>
                      </a:endParaRPr>
                    </a:p>
                    <a:p>
                      <a:endParaRPr lang="en-US"/>
                    </a:p>
                  </a:txBody>
                  <a:tcPr/>
                </a:tc>
                <a:extLst>
                  <a:ext uri="{0D108BD9-81ED-4DB2-BD59-A6C34878D82A}">
                    <a16:rowId xmlns:a16="http://schemas.microsoft.com/office/drawing/2014/main" val="937320060"/>
                  </a:ext>
                </a:extLst>
              </a:tr>
            </a:tbl>
          </a:graphicData>
        </a:graphic>
      </p:graphicFrame>
    </p:spTree>
    <p:extLst>
      <p:ext uri="{BB962C8B-B14F-4D97-AF65-F5344CB8AC3E}">
        <p14:creationId xmlns:p14="http://schemas.microsoft.com/office/powerpoint/2010/main" val="38239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676999" y="1233232"/>
            <a:ext cx="7550773" cy="6063198"/>
          </a:xfrm>
          <a:prstGeom prst="rect">
            <a:avLst/>
          </a:prstGeom>
          <a:noFill/>
        </p:spPr>
        <p:txBody>
          <a:bodyPr wrap="square" lIns="91440" tIns="45720" rIns="91440" bIns="45720" rtlCol="0" anchor="ctr">
            <a:spAutoFit/>
          </a:bodyPr>
          <a:lstStyle/>
          <a:p>
            <a:r>
              <a:rPr lang="en-US" sz="2000" b="1" dirty="0">
                <a:ea typeface="+mn-lt"/>
                <a:cs typeface="+mn-lt"/>
              </a:rPr>
              <a:t>Personal pronouns are pronouns that are used for an individual when that person is being referred to, often meant to correlate with that person's gender identity.</a:t>
            </a:r>
            <a:r>
              <a:rPr lang="en-US" sz="2000" b="1" dirty="0">
                <a:latin typeface="Calibri"/>
                <a:cs typeface="Calibri" panose="020F0502020204030204"/>
              </a:rPr>
              <a:t> Examples of pronouns beyond the binary she/her and he/him:</a:t>
            </a:r>
            <a:endParaRPr lang="en-US" sz="2000" dirty="0">
              <a:latin typeface="Calibri"/>
              <a:cs typeface="Calibri" panose="020F0502020204030204"/>
            </a:endParaRPr>
          </a:p>
          <a:p>
            <a:endParaRPr lang="en-US" sz="2000" b="1" dirty="0">
              <a:ea typeface="+mn-lt"/>
              <a:cs typeface="+mn-lt"/>
            </a:endParaRPr>
          </a:p>
          <a:p>
            <a:r>
              <a:rPr lang="en-US" sz="2000" b="1" dirty="0">
                <a:ea typeface="+mn-lt"/>
                <a:cs typeface="+mn-lt"/>
              </a:rPr>
              <a:t>They/them/their(s)</a:t>
            </a:r>
            <a:endParaRPr lang="en-US" b="1">
              <a:cs typeface="Calibri"/>
            </a:endParaRPr>
          </a:p>
          <a:p>
            <a:r>
              <a:rPr lang="en-US" sz="2000" b="1" i="1" dirty="0">
                <a:ea typeface="+mn-lt"/>
                <a:cs typeface="+mn-lt"/>
              </a:rPr>
              <a:t>"They gave their favorite book to Ann, because she promised to discuss it with them later"</a:t>
            </a:r>
            <a:br>
              <a:rPr lang="en-US" sz="2000" i="1" dirty="0">
                <a:ea typeface="+mn-lt"/>
                <a:cs typeface="+mn-lt"/>
              </a:rPr>
            </a:br>
            <a:r>
              <a:rPr lang="en-US" sz="2000" i="1" dirty="0">
                <a:ea typeface="+mn-lt"/>
                <a:cs typeface="+mn-lt"/>
              </a:rPr>
              <a:t> </a:t>
            </a:r>
            <a:endParaRPr lang="en-US"/>
          </a:p>
          <a:p>
            <a:r>
              <a:rPr lang="en-US" sz="2000" b="1" dirty="0" err="1">
                <a:ea typeface="+mn-lt"/>
                <a:cs typeface="+mn-lt"/>
              </a:rPr>
              <a:t>Zie</a:t>
            </a:r>
            <a:r>
              <a:rPr lang="en-US" sz="2000" b="1" dirty="0">
                <a:ea typeface="+mn-lt"/>
                <a:cs typeface="+mn-lt"/>
              </a:rPr>
              <a:t>(Or Ze)/zir/</a:t>
            </a:r>
            <a:r>
              <a:rPr lang="en-US" sz="2000" b="1" dirty="0" err="1">
                <a:ea typeface="+mn-lt"/>
                <a:cs typeface="+mn-lt"/>
              </a:rPr>
              <a:t>zirs</a:t>
            </a:r>
            <a:endParaRPr lang="en-US" b="1" dirty="0">
              <a:cs typeface="Calibri"/>
            </a:endParaRPr>
          </a:p>
          <a:p>
            <a:r>
              <a:rPr lang="en-US" sz="2000" b="1" i="1" dirty="0">
                <a:ea typeface="+mn-lt"/>
                <a:cs typeface="+mn-lt"/>
              </a:rPr>
              <a:t>“I was talking to Cory last week. </a:t>
            </a:r>
            <a:r>
              <a:rPr lang="en-US" sz="2000" b="1" i="1" dirty="0" err="1">
                <a:ea typeface="+mn-lt"/>
                <a:cs typeface="+mn-lt"/>
              </a:rPr>
              <a:t>Zie</a:t>
            </a:r>
            <a:r>
              <a:rPr lang="en-US" sz="2000" b="1" i="1" dirty="0">
                <a:ea typeface="+mn-lt"/>
                <a:cs typeface="+mn-lt"/>
              </a:rPr>
              <a:t> called me because zir cat went missing.”</a:t>
            </a:r>
            <a:endParaRPr lang="en-US" b="1" dirty="0"/>
          </a:p>
          <a:p>
            <a:endParaRPr lang="en-US" sz="2000" i="1" dirty="0">
              <a:ea typeface="+mn-lt"/>
              <a:cs typeface="+mn-lt"/>
            </a:endParaRPr>
          </a:p>
          <a:p>
            <a:pPr algn="ctr"/>
            <a:r>
              <a:rPr lang="en-US" sz="2000" b="1" dirty="0">
                <a:ea typeface="+mn-lt"/>
                <a:cs typeface="+mn-lt"/>
              </a:rPr>
              <a:t>Other Pronouns</a:t>
            </a:r>
            <a:endParaRPr lang="en-US" dirty="0"/>
          </a:p>
          <a:p>
            <a:pPr algn="ctr"/>
            <a:r>
              <a:rPr lang="en-US" sz="2000" b="1" dirty="0">
                <a:ea typeface="+mn-lt"/>
                <a:cs typeface="+mn-lt"/>
              </a:rPr>
              <a:t>Ve/</a:t>
            </a:r>
            <a:r>
              <a:rPr lang="en-US" sz="2000" b="1" err="1">
                <a:ea typeface="+mn-lt"/>
                <a:cs typeface="+mn-lt"/>
              </a:rPr>
              <a:t>ver</a:t>
            </a:r>
            <a:r>
              <a:rPr lang="en-US" sz="2000" b="1" dirty="0">
                <a:ea typeface="+mn-lt"/>
                <a:cs typeface="+mn-lt"/>
              </a:rPr>
              <a:t>/vis | Xe/</a:t>
            </a:r>
            <a:r>
              <a:rPr lang="en-US" sz="2000" b="1" err="1">
                <a:ea typeface="+mn-lt"/>
                <a:cs typeface="+mn-lt"/>
              </a:rPr>
              <a:t>xem</a:t>
            </a:r>
            <a:r>
              <a:rPr lang="en-US" sz="2000" b="1" dirty="0">
                <a:ea typeface="+mn-lt"/>
                <a:cs typeface="+mn-lt"/>
              </a:rPr>
              <a:t>/</a:t>
            </a:r>
            <a:r>
              <a:rPr lang="en-US" sz="2000" b="1" err="1">
                <a:ea typeface="+mn-lt"/>
                <a:cs typeface="+mn-lt"/>
              </a:rPr>
              <a:t>xyr</a:t>
            </a:r>
            <a:r>
              <a:rPr lang="en-US" sz="2000" b="1" dirty="0">
                <a:ea typeface="+mn-lt"/>
                <a:cs typeface="+mn-lt"/>
              </a:rPr>
              <a:t>(s) | Per/per/pers</a:t>
            </a:r>
            <a:endParaRPr lang="en-US" b="1" dirty="0"/>
          </a:p>
          <a:p>
            <a:pPr algn="ctr"/>
            <a:endParaRPr lang="en-US" sz="2000" dirty="0">
              <a:cs typeface="Calibri"/>
            </a:endParaRPr>
          </a:p>
          <a:p>
            <a:endParaRPr lang="en-US" sz="2000" dirty="0">
              <a:latin typeface="Calibri"/>
              <a:cs typeface="Calibri" panose="020F0502020204030204"/>
            </a:endParaRPr>
          </a:p>
          <a:p>
            <a:pPr marL="285750" indent="-285750">
              <a:buFont typeface="Arial" panose="020B0604020202020204" pitchFamily="34" charset="0"/>
              <a:buChar char="•"/>
            </a:pPr>
            <a:endParaRPr lang="en-US" sz="2000" b="1" dirty="0">
              <a:latin typeface="Franklin Gothic Book" panose="020B0503020102020204" pitchFamily="34" charset="0"/>
              <a:cs typeface="Calibri" panose="020F0502020204030204"/>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dirty="0">
                <a:solidFill>
                  <a:srgbClr val="00685E"/>
                </a:solidFill>
                <a:latin typeface="Franklin Gothic Demi"/>
              </a:rPr>
              <a:t>Pronouns</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47D18C-4CE5-0F47-A44F-DC3B69C6F263}"/>
              </a:ext>
            </a:extLst>
          </p:cNvPr>
          <p:cNvSpPr txBox="1"/>
          <p:nvPr/>
        </p:nvSpPr>
        <p:spPr>
          <a:xfrm>
            <a:off x="2934675" y="5097353"/>
            <a:ext cx="6097656" cy="369332"/>
          </a:xfrm>
          <a:prstGeom prst="rect">
            <a:avLst/>
          </a:prstGeom>
          <a:noFill/>
        </p:spPr>
        <p:txBody>
          <a:bodyPr wrap="square" lIns="91440" tIns="45720" rIns="91440" bIns="45720" anchor="t">
            <a:spAutoFit/>
          </a:bodyPr>
          <a:lstStyle/>
          <a:p>
            <a:endParaRPr lang="en-US"/>
          </a:p>
        </p:txBody>
      </p:sp>
    </p:spTree>
    <p:extLst>
      <p:ext uri="{BB962C8B-B14F-4D97-AF65-F5344CB8AC3E}">
        <p14:creationId xmlns:p14="http://schemas.microsoft.com/office/powerpoint/2010/main" val="3014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235084" y="1762895"/>
            <a:ext cx="5758464" cy="2369880"/>
          </a:xfrm>
          <a:prstGeom prst="rect">
            <a:avLst/>
          </a:prstGeom>
          <a:noFill/>
        </p:spPr>
        <p:txBody>
          <a:bodyPr wrap="square" rtlCol="0" anchor="ctr">
            <a:spAutoFit/>
          </a:bodyPr>
          <a:lstStyle/>
          <a:p>
            <a:pPr marL="285750" indent="-285750">
              <a:buFont typeface="Arial" panose="020B0604020202020204" pitchFamily="34" charset="0"/>
              <a:buChar char="•"/>
            </a:pPr>
            <a:r>
              <a:rPr lang="en-US" sz="2000" b="1">
                <a:latin typeface="Franklin Gothic Book" panose="020B0503020102020204" pitchFamily="34" charset="0"/>
              </a:rPr>
              <a:t>According to Pew Research Center, about 1.6% of adults in the US identify as a gender different from the one assigned to them at birth</a:t>
            </a:r>
          </a:p>
          <a:p>
            <a:endParaRPr lang="en-US" sz="2000" b="1">
              <a:latin typeface="Franklin Gothic Book" panose="020B0503020102020204" pitchFamily="34" charset="0"/>
            </a:endParaRPr>
          </a:p>
          <a:p>
            <a:pPr marL="285750" indent="-285750">
              <a:buFont typeface="Arial" panose="020B0604020202020204" pitchFamily="34" charset="0"/>
              <a:buChar char="•"/>
            </a:pPr>
            <a:r>
              <a:rPr lang="en-US" sz="2000" b="1">
                <a:latin typeface="Franklin Gothic Book" panose="020B0503020102020204" pitchFamily="34" charset="0"/>
              </a:rPr>
              <a:t>About 5% of people under 30 identify as trans or non-binary </a:t>
            </a: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panose="020B0603020102020204" pitchFamily="34" charset="0"/>
              </a:rPr>
              <a:t>Rates of gender non-conformity</a:t>
            </a:r>
            <a:endParaRPr lang="en-US"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47D18C-4CE5-0F47-A44F-DC3B69C6F263}"/>
              </a:ext>
            </a:extLst>
          </p:cNvPr>
          <p:cNvSpPr txBox="1"/>
          <p:nvPr/>
        </p:nvSpPr>
        <p:spPr>
          <a:xfrm>
            <a:off x="2934675" y="5097353"/>
            <a:ext cx="6097656" cy="1015663"/>
          </a:xfrm>
          <a:prstGeom prst="rect">
            <a:avLst/>
          </a:prstGeom>
          <a:noFill/>
        </p:spPr>
        <p:txBody>
          <a:bodyPr wrap="square">
            <a:spAutoFit/>
          </a:bodyPr>
          <a:lstStyle/>
          <a:p>
            <a:r>
              <a:rPr lang="en-US" sz="1400" b="1">
                <a:latin typeface="Franklin Gothic Book" panose="020B0503020102020204" pitchFamily="34" charset="0"/>
              </a:rPr>
              <a:t>Brown, A. (2022). About 5% of young adults in the US say their gender is different from their sex assigned at birth. Pew Research Center: Washington, DC, USA.</a:t>
            </a:r>
          </a:p>
          <a:p>
            <a:endParaRPr lang="en-US"/>
          </a:p>
        </p:txBody>
      </p:sp>
    </p:spTree>
    <p:extLst>
      <p:ext uri="{BB962C8B-B14F-4D97-AF65-F5344CB8AC3E}">
        <p14:creationId xmlns:p14="http://schemas.microsoft.com/office/powerpoint/2010/main" val="16442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235084" y="1762895"/>
            <a:ext cx="5758464" cy="2369880"/>
          </a:xfrm>
          <a:prstGeom prst="rect">
            <a:avLst/>
          </a:prstGeom>
          <a:noFill/>
        </p:spPr>
        <p:txBody>
          <a:bodyPr wrap="square" rtlCol="0" anchor="ctr">
            <a:spAutoFit/>
          </a:bodyPr>
          <a:lstStyle/>
          <a:p>
            <a:pPr marL="285750" indent="-285750">
              <a:buFont typeface="Arial" panose="020B0604020202020204" pitchFamily="34" charset="0"/>
              <a:buChar char="•"/>
            </a:pPr>
            <a:r>
              <a:rPr lang="en-US" sz="2000" b="1">
                <a:latin typeface="Franklin Gothic Book" panose="020B0503020102020204" pitchFamily="34" charset="0"/>
              </a:rPr>
              <a:t>Children with gender dysphoria have exhibited very high rates of anxiety and depression</a:t>
            </a:r>
          </a:p>
          <a:p>
            <a:endParaRPr lang="en-US" sz="2000" b="1">
              <a:latin typeface="Franklin Gothic Book" panose="020B0503020102020204" pitchFamily="34" charset="0"/>
            </a:endParaRPr>
          </a:p>
          <a:p>
            <a:pPr marL="285750" indent="-285750">
              <a:buFont typeface="Arial" panose="020B0604020202020204" pitchFamily="34" charset="0"/>
              <a:buChar char="•"/>
            </a:pPr>
            <a:r>
              <a:rPr lang="en-US" sz="2000" b="1">
                <a:latin typeface="Franklin Gothic Book" panose="020B0503020102020204" pitchFamily="34" charset="0"/>
              </a:rPr>
              <a:t>However, transgender children who are socially transitioned exhibit normative levels of depression and slightly elevated levels of anxiety</a:t>
            </a: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pc="300">
                <a:solidFill>
                  <a:srgbClr val="00685E"/>
                </a:solidFill>
                <a:latin typeface="Franklin Gothic Demi" panose="020B0603020102020204" pitchFamily="34" charset="0"/>
              </a:rPr>
              <a:t>Anxiety and depression</a:t>
            </a:r>
            <a:endParaRPr lang="en-US" sz="3600"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47D18C-4CE5-0F47-A44F-DC3B69C6F263}"/>
              </a:ext>
            </a:extLst>
          </p:cNvPr>
          <p:cNvSpPr txBox="1"/>
          <p:nvPr/>
        </p:nvSpPr>
        <p:spPr>
          <a:xfrm>
            <a:off x="2964493" y="5057596"/>
            <a:ext cx="6097656" cy="1015663"/>
          </a:xfrm>
          <a:prstGeom prst="rect">
            <a:avLst/>
          </a:prstGeom>
          <a:noFill/>
        </p:spPr>
        <p:txBody>
          <a:bodyPr wrap="square">
            <a:spAutoFit/>
          </a:bodyPr>
          <a:lstStyle/>
          <a:p>
            <a:r>
              <a:rPr lang="en-US" sz="1400" b="1">
                <a:latin typeface="Franklin Gothic Book" panose="020B0503020102020204" pitchFamily="34" charset="0"/>
              </a:rPr>
              <a:t>Olson, K. R., </a:t>
            </a:r>
            <a:r>
              <a:rPr lang="en-US" sz="1400" b="1" err="1">
                <a:latin typeface="Franklin Gothic Book" panose="020B0503020102020204" pitchFamily="34" charset="0"/>
              </a:rPr>
              <a:t>Durwood</a:t>
            </a:r>
            <a:r>
              <a:rPr lang="en-US" sz="1400" b="1">
                <a:latin typeface="Franklin Gothic Book" panose="020B0503020102020204" pitchFamily="34" charset="0"/>
              </a:rPr>
              <a:t>, L., </a:t>
            </a:r>
            <a:r>
              <a:rPr lang="en-US" sz="1400" b="1" err="1">
                <a:latin typeface="Franklin Gothic Book" panose="020B0503020102020204" pitchFamily="34" charset="0"/>
              </a:rPr>
              <a:t>DeMeules</a:t>
            </a:r>
            <a:r>
              <a:rPr lang="en-US" sz="1400" b="1">
                <a:latin typeface="Franklin Gothic Book" panose="020B0503020102020204" pitchFamily="34" charset="0"/>
              </a:rPr>
              <a:t>, M., &amp; McLaughlin, K. A. (2016). Mental health of transgender children who are supported in their identities. Pediatrics, 137(3).</a:t>
            </a:r>
          </a:p>
          <a:p>
            <a:endParaRPr lang="en-US"/>
          </a:p>
        </p:txBody>
      </p:sp>
    </p:spTree>
    <p:extLst>
      <p:ext uri="{BB962C8B-B14F-4D97-AF65-F5344CB8AC3E}">
        <p14:creationId xmlns:p14="http://schemas.microsoft.com/office/powerpoint/2010/main" val="5604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235084" y="1391019"/>
            <a:ext cx="5758464" cy="3908762"/>
          </a:xfrm>
          <a:prstGeom prst="rect">
            <a:avLst/>
          </a:prstGeom>
          <a:noFill/>
        </p:spPr>
        <p:txBody>
          <a:bodyPr wrap="square" rtlCol="0" anchor="ctr">
            <a:spAutoFit/>
          </a:bodyPr>
          <a:lstStyle/>
          <a:p>
            <a:pPr marL="285750" indent="-285750">
              <a:buFont typeface="Arial" panose="020B0604020202020204" pitchFamily="34" charset="0"/>
              <a:buChar char="•"/>
            </a:pPr>
            <a:r>
              <a:rPr lang="en-US" sz="2000" b="1">
                <a:latin typeface="Franklin Gothic Book" panose="020B0503020102020204" pitchFamily="34" charset="0"/>
              </a:rPr>
              <a:t>Transgender youth were asked if they could use their chosen name at work, school, home, and with friends.</a:t>
            </a:r>
          </a:p>
          <a:p>
            <a:pPr marL="285750" indent="-285750">
              <a:buFont typeface="Arial" panose="020B0604020202020204" pitchFamily="34" charset="0"/>
              <a:buChar char="•"/>
            </a:pPr>
            <a:endParaRPr lang="en-US" sz="2000" b="1">
              <a:latin typeface="Franklin Gothic Book" panose="020B0503020102020204" pitchFamily="34" charset="0"/>
            </a:endParaRPr>
          </a:p>
          <a:p>
            <a:pPr marL="285750" indent="-285750">
              <a:buFont typeface="Arial" panose="020B0604020202020204" pitchFamily="34" charset="0"/>
              <a:buChar char="•"/>
            </a:pPr>
            <a:r>
              <a:rPr lang="en-US" sz="2000" b="1">
                <a:latin typeface="Franklin Gothic Book" panose="020B0503020102020204" pitchFamily="34" charset="0"/>
              </a:rPr>
              <a:t>“Compared with peers who could not use their chosen name in any context, young people who could use their name in all four areas experienced 71 percent fewer symptoms of severe depression, a 34 percent decrease in reported thoughts of suicide and a 65 percent decrease in suicidal attempts.”</a:t>
            </a: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a:solidFill>
                  <a:srgbClr val="00685E"/>
                </a:solidFill>
                <a:latin typeface="Franklin Gothic Demi" panose="020B0603020102020204" pitchFamily="34" charset="0"/>
              </a:rPr>
              <a:t>Chosen names and mental health</a:t>
            </a:r>
            <a:endParaRPr lang="en-US" spc="60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47D18C-4CE5-0F47-A44F-DC3B69C6F263}"/>
              </a:ext>
            </a:extLst>
          </p:cNvPr>
          <p:cNvSpPr txBox="1"/>
          <p:nvPr/>
        </p:nvSpPr>
        <p:spPr>
          <a:xfrm>
            <a:off x="2775650" y="5057596"/>
            <a:ext cx="6097656" cy="954107"/>
          </a:xfrm>
          <a:prstGeom prst="rect">
            <a:avLst/>
          </a:prstGeom>
          <a:noFill/>
        </p:spPr>
        <p:txBody>
          <a:bodyPr wrap="square">
            <a:spAutoFit/>
          </a:bodyPr>
          <a:lstStyle/>
          <a:p>
            <a:r>
              <a:rPr lang="en-US" sz="1400" b="1">
                <a:latin typeface="Franklin Gothic Book" panose="020B0503020102020204" pitchFamily="34" charset="0"/>
              </a:rPr>
              <a:t>Russell, S. T., Pollitt, A. M., Li, G., &amp; Grossman, A. H. (2018). Chosen name use is linked to reduced depressive symptoms, suicidal ideation, and suicidal behavior among transgender youth. Journal of adolescent Health, 63(4), 503-505</a:t>
            </a:r>
            <a:endParaRPr lang="en-US"/>
          </a:p>
        </p:txBody>
      </p:sp>
    </p:spTree>
    <p:extLst>
      <p:ext uri="{BB962C8B-B14F-4D97-AF65-F5344CB8AC3E}">
        <p14:creationId xmlns:p14="http://schemas.microsoft.com/office/powerpoint/2010/main" val="417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98bf9f-73ba-4752-875c-92a3806e2388">
      <UserInfo>
        <DisplayName>David, Rachel</DisplayName>
        <AccountId>12</AccountId>
        <AccountType/>
      </UserInfo>
      <UserInfo>
        <DisplayName>Hanson, Clarke</DisplayName>
        <AccountId>13</AccountId>
        <AccountType/>
      </UserInfo>
      <UserInfo>
        <DisplayName>Lopez, Roberto</DisplayName>
        <AccountId>14</AccountId>
        <AccountType/>
      </UserInfo>
      <UserInfo>
        <DisplayName>Paredes, Dalila</DisplayName>
        <AccountId>15</AccountId>
        <AccountType/>
      </UserInfo>
      <UserInfo>
        <DisplayName>Kahn, Jack S.</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94D734CDDEB74C8E57139E32AE8919" ma:contentTypeVersion="4" ma:contentTypeDescription="Create a new document." ma:contentTypeScope="" ma:versionID="3fd5236070493f3b1e0b0d965d82082d">
  <xsd:schema xmlns:xsd="http://www.w3.org/2001/XMLSchema" xmlns:xs="http://www.w3.org/2001/XMLSchema" xmlns:p="http://schemas.microsoft.com/office/2006/metadata/properties" xmlns:ns2="9f277df0-04fd-4cff-9a2b-c87baface330" xmlns:ns3="7c98bf9f-73ba-4752-875c-92a3806e2388" targetNamespace="http://schemas.microsoft.com/office/2006/metadata/properties" ma:root="true" ma:fieldsID="9d0c64152f6728de1ae57f0b2fe4d186" ns2:_="" ns3:_="">
    <xsd:import namespace="9f277df0-04fd-4cff-9a2b-c87baface330"/>
    <xsd:import namespace="7c98bf9f-73ba-4752-875c-92a3806e23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77df0-04fd-4cff-9a2b-c87baface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8bf9f-73ba-4752-875c-92a3806e23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7D1A0C-D317-42F3-A7ED-D8F0036FCCC6}">
  <ds:schemaRefs>
    <ds:schemaRef ds:uri="7c98bf9f-73ba-4752-875c-92a3806e2388"/>
    <ds:schemaRef ds:uri="http://purl.org/dc/elements/1.1/"/>
    <ds:schemaRef ds:uri="http://schemas.microsoft.com/office/2006/metadata/properties"/>
    <ds:schemaRef ds:uri="http://schemas.microsoft.com/office/2006/documentManagement/types"/>
    <ds:schemaRef ds:uri="9f277df0-04fd-4cff-9a2b-c87baface330"/>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9101449D-ED6B-401D-AD6E-4A48EE2508ED}">
  <ds:schemaRefs>
    <ds:schemaRef ds:uri="http://schemas.microsoft.com/sharepoint/v3/contenttype/forms"/>
  </ds:schemaRefs>
</ds:datastoreItem>
</file>

<file path=customXml/itemProps3.xml><?xml version="1.0" encoding="utf-8"?>
<ds:datastoreItem xmlns:ds="http://schemas.openxmlformats.org/officeDocument/2006/customXml" ds:itemID="{9D3010BB-40C3-4E10-A933-4543699969B3}">
  <ds:schemaRefs>
    <ds:schemaRef ds:uri="7c98bf9f-73ba-4752-875c-92a3806e2388"/>
    <ds:schemaRef ds:uri="9f277df0-04fd-4cff-9a2b-c87baface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TotalTime>
  <Words>1874</Words>
  <Application>Microsoft Office PowerPoint</Application>
  <PresentationFormat>Widescreen</PresentationFormat>
  <Paragraphs>231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Franklin Gothic</vt:lpstr>
      <vt:lpstr>Franklin Gothic Book</vt:lpstr>
      <vt:lpstr>Franklin Gothic Demi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matt ballentine</dc:creator>
  <cp:lastModifiedBy>Patricia Lovely</cp:lastModifiedBy>
  <cp:revision>175</cp:revision>
  <dcterms:created xsi:type="dcterms:W3CDTF">2022-05-11T15:59:29Z</dcterms:created>
  <dcterms:modified xsi:type="dcterms:W3CDTF">2024-07-11T00:41:37Z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0x0101004194D734CDDEB74C8E57139E32AE8919</vt:lpwstr>
  </property>
</Properties>
</file>