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handoutMasterIdLst>
    <p:handoutMasterId r:id="rId37"/>
  </p:handoutMasterIdLst>
  <p:sldIdLst>
    <p:sldId id="288" r:id="rId5"/>
    <p:sldId id="291" r:id="rId6"/>
    <p:sldId id="325" r:id="rId7"/>
    <p:sldId id="338" r:id="rId8"/>
    <p:sldId id="297" r:id="rId9"/>
    <p:sldId id="299" r:id="rId10"/>
    <p:sldId id="339" r:id="rId11"/>
    <p:sldId id="340" r:id="rId12"/>
    <p:sldId id="329" r:id="rId13"/>
    <p:sldId id="330" r:id="rId14"/>
    <p:sldId id="341" r:id="rId15"/>
    <p:sldId id="302" r:id="rId16"/>
    <p:sldId id="303" r:id="rId17"/>
    <p:sldId id="304" r:id="rId18"/>
    <p:sldId id="319" r:id="rId19"/>
    <p:sldId id="342" r:id="rId20"/>
    <p:sldId id="313" r:id="rId21"/>
    <p:sldId id="314" r:id="rId22"/>
    <p:sldId id="295" r:id="rId23"/>
    <p:sldId id="348" r:id="rId24"/>
    <p:sldId id="349" r:id="rId25"/>
    <p:sldId id="350" r:id="rId26"/>
    <p:sldId id="351" r:id="rId27"/>
    <p:sldId id="352" r:id="rId28"/>
    <p:sldId id="354" r:id="rId29"/>
    <p:sldId id="357" r:id="rId30"/>
    <p:sldId id="315" r:id="rId31"/>
    <p:sldId id="316" r:id="rId32"/>
    <p:sldId id="356" r:id="rId33"/>
    <p:sldId id="317" r:id="rId34"/>
    <p:sldId id="318" r:id="rId35"/>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48" d="100"/>
          <a:sy n="48" d="100"/>
        </p:scale>
        <p:origin x="270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4740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F15AA0-0AB1-4D47-AB11-A5717F969931}" type="slidenum">
              <a:rPr lang="en-US" smtClean="0"/>
              <a:t>1</a:t>
            </a:fld>
            <a:endParaRPr lang="en-US"/>
          </a:p>
        </p:txBody>
      </p:sp>
    </p:spTree>
    <p:extLst>
      <p:ext uri="{BB962C8B-B14F-4D97-AF65-F5344CB8AC3E}">
        <p14:creationId xmlns:p14="http://schemas.microsoft.com/office/powerpoint/2010/main" val="111130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2</a:t>
            </a:fld>
            <a:endParaRPr lang="en-US"/>
          </a:p>
        </p:txBody>
      </p:sp>
    </p:spTree>
    <p:extLst>
      <p:ext uri="{BB962C8B-B14F-4D97-AF65-F5344CB8AC3E}">
        <p14:creationId xmlns:p14="http://schemas.microsoft.com/office/powerpoint/2010/main" val="14819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3</a:t>
            </a:fld>
            <a:endParaRPr lang="en-US"/>
          </a:p>
        </p:txBody>
      </p:sp>
    </p:spTree>
    <p:extLst>
      <p:ext uri="{BB962C8B-B14F-4D97-AF65-F5344CB8AC3E}">
        <p14:creationId xmlns:p14="http://schemas.microsoft.com/office/powerpoint/2010/main" val="2032557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Tricia Lovely. I prefer she/her pronouns. I’m the Title IX / EEO Coordinator. My role is to oversee the College’s response to reports of sexual misconduct and other forms of discrimination to protect the rights of students and employees to learn and work in an safe environment.</a:t>
            </a:r>
          </a:p>
        </p:txBody>
      </p:sp>
      <p:sp>
        <p:nvSpPr>
          <p:cNvPr id="4" name="Slide Number Placeholder 3"/>
          <p:cNvSpPr>
            <a:spLocks noGrp="1"/>
          </p:cNvSpPr>
          <p:nvPr>
            <p:ph type="sldNum" sz="quarter" idx="5"/>
          </p:nvPr>
        </p:nvSpPr>
        <p:spPr/>
        <p:txBody>
          <a:bodyPr/>
          <a:lstStyle/>
          <a:p>
            <a:fld id="{0BF15AA0-0AB1-4D47-AB11-A5717F969931}" type="slidenum">
              <a:rPr lang="en-US" smtClean="0"/>
              <a:t>4</a:t>
            </a:fld>
            <a:endParaRPr lang="en-US"/>
          </a:p>
        </p:txBody>
      </p:sp>
    </p:spTree>
    <p:extLst>
      <p:ext uri="{BB962C8B-B14F-4D97-AF65-F5344CB8AC3E}">
        <p14:creationId xmlns:p14="http://schemas.microsoft.com/office/powerpoint/2010/main" val="1642506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 other words, Title IX requires gender equity in all educational programs receiving federal funding. Title IX is often associated with athletics, because it began as way to ensure equal opportunities for male and female students to participate in athletic programs. It has since come to encompass every aspect of education in the United States.</a:t>
            </a:r>
          </a:p>
          <a:p>
            <a:endParaRPr lang="en-US" dirty="0"/>
          </a:p>
        </p:txBody>
      </p:sp>
      <p:sp>
        <p:nvSpPr>
          <p:cNvPr id="4" name="Slide Number Placeholder 3"/>
          <p:cNvSpPr>
            <a:spLocks noGrp="1"/>
          </p:cNvSpPr>
          <p:nvPr>
            <p:ph type="sldNum" sz="quarter" idx="5"/>
          </p:nvPr>
        </p:nvSpPr>
        <p:spPr/>
        <p:txBody>
          <a:bodyPr/>
          <a:lstStyle/>
          <a:p>
            <a:fld id="{0BF15AA0-0AB1-4D47-AB11-A5717F969931}" type="slidenum">
              <a:rPr lang="en-US" smtClean="0"/>
              <a:t>5</a:t>
            </a:fld>
            <a:endParaRPr lang="en-US"/>
          </a:p>
        </p:txBody>
      </p:sp>
    </p:spTree>
    <p:extLst>
      <p:ext uri="{BB962C8B-B14F-4D97-AF65-F5344CB8AC3E}">
        <p14:creationId xmlns:p14="http://schemas.microsoft.com/office/powerpoint/2010/main" val="3908867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titleixcoordinator@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shoreline.edu/title-ix"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sites.ed.gov/titleix" TargetMode="External"/><Relationship Id="rId4" Type="http://schemas.openxmlformats.org/officeDocument/2006/relationships/hyperlink" Target="https://www.knowyourix.org/"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stepupprogram.org/"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splcenter.org/sites/default/files/soc_bystander_intervention_guide_web_final.pdf" TargetMode="External"/><Relationship Id="rId4" Type="http://schemas.openxmlformats.org/officeDocument/2006/relationships/hyperlink" Target="https://www.ihollaback.org/bystander-resourc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Title IX and Bystander Intervention</a:t>
            </a:r>
            <a:endParaRPr lang="en-US" sz="2400" dirty="0">
              <a:solidFill>
                <a:srgbClr val="00685E"/>
              </a:solidFill>
              <a:latin typeface="Franklin Gothic Heavy" charset="0"/>
              <a:ea typeface="Franklin Gothic Heavy" charset="0"/>
              <a:cs typeface="Franklin Gothic Heavy" charset="0"/>
            </a:endParaRPr>
          </a:p>
          <a:p>
            <a:r>
              <a:rPr lang="en-US" sz="2400" dirty="0">
                <a:solidFill>
                  <a:srgbClr val="00685E"/>
                </a:solidFill>
                <a:latin typeface="Franklin Gothic Heavy" charset="0"/>
                <a:ea typeface="Franklin Gothic Heavy" charset="0"/>
                <a:cs typeface="Franklin Gothic Heavy" charset="0"/>
              </a:rPr>
              <a:t>Fall 2021</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reasonable person would find to be so severe, pervasive,</a:t>
            </a:r>
            <a:r>
              <a:rPr lang="en-US" sz="2800" b="1" dirty="0">
                <a:solidFill>
                  <a:srgbClr val="00685E"/>
                </a:solidFill>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panose="020B0503020102020204" pitchFamily="34" charset="0"/>
                <a:ea typeface="Franklin Gothic Medium" charset="0"/>
                <a:cs typeface="Franklin Gothic Medium" charset="0"/>
              </a:rPr>
              <a:t>Sexual Harassment includes acts of sexual violence, such as:</a:t>
            </a:r>
            <a:endParaRPr lang="en-US" sz="2800" b="1"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Intimate partner (dating)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Stalking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569278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interim supportive measures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the claim</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 take steps to ensure the situation doesn’t occur again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culture of care for our students and </a:t>
            </a:r>
            <a:r>
              <a:rPr lang="en-US" sz="2800" dirty="0">
                <a:solidFill>
                  <a:srgbClr val="00685E"/>
                </a:solidFill>
                <a:latin typeface="Franklin Gothic Book" panose="020B0503020102020204" pitchFamily="34" charset="0"/>
              </a:rPr>
              <a:t>each other</a:t>
            </a:r>
            <a:endParaRPr lang="en-US" sz="2800" dirty="0">
              <a:solidFill>
                <a:srgbClr val="00685E"/>
              </a:solidFill>
              <a:latin typeface="Franklin Gothic Book" panose="020B0503020102020204" pitchFamily="34" charset="0"/>
              <a:ea typeface="+mn-ea"/>
              <a:cs typeface="+mn-cs"/>
            </a:endParaRP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u="sng"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55848"/>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1200" b="1" dirty="0">
              <a:solidFill>
                <a:srgbClr val="00685E"/>
              </a:solidFill>
              <a:latin typeface="Franklin Gothic Medium" charset="0"/>
              <a:ea typeface="Franklin Gothic Book" charset="0"/>
              <a:cs typeface="Franklin Gothic Book" charset="0"/>
            </a:endParaRP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a:t>
            </a:r>
          </a:p>
          <a:p>
            <a:pPr marL="457200" indent="-457200" algn="l">
              <a:spcAft>
                <a:spcPts val="600"/>
              </a:spcAft>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We can protect an individual’s privacy, but </a:t>
            </a:r>
            <a:r>
              <a:rPr lang="en-US" sz="2800" u="sng" dirty="0">
                <a:solidFill>
                  <a:srgbClr val="00685E"/>
                </a:solidFill>
                <a:latin typeface="Franklin Gothic Book" charset="0"/>
                <a:ea typeface="Franklin Gothic Book" charset="0"/>
                <a:cs typeface="Franklin Gothic Book" charset="0"/>
              </a:rPr>
              <a:t>we can’t promise confidentiality</a:t>
            </a:r>
            <a:r>
              <a:rPr lang="en-US" sz="2800" dirty="0">
                <a:solidFill>
                  <a:srgbClr val="00685E"/>
                </a:solidFill>
                <a:latin typeface="Franklin Gothic Book" charset="0"/>
                <a:ea typeface="Franklin Gothic Book" charset="0"/>
                <a:cs typeface="Franklin Gothic Book" charset="0"/>
              </a:rPr>
              <a:t>.</a:t>
            </a:r>
          </a:p>
          <a:p>
            <a:r>
              <a:rPr lang="en-US" sz="2800" dirty="0">
                <a:solidFill>
                  <a:srgbClr val="00685E"/>
                </a:solidFill>
                <a:latin typeface="Franklin Gothic Medium" charset="0"/>
                <a:ea typeface="Franklin Gothic Medium" charset="0"/>
                <a:cs typeface="Franklin Gothic Medium" charset="0"/>
              </a:rPr>
              <a:t>With the exception of Counselors,</a:t>
            </a:r>
          </a:p>
          <a:p>
            <a:r>
              <a:rPr lang="en-US" sz="2800" dirty="0">
                <a:solidFill>
                  <a:srgbClr val="00685E"/>
                </a:solidFill>
                <a:latin typeface="Franklin Gothic Medium" charset="0"/>
                <a:ea typeface="Franklin Gothic Medium" charset="0"/>
                <a:cs typeface="Franklin Gothic Medium" charset="0"/>
              </a:rPr>
              <a:t>we are </a:t>
            </a:r>
            <a:r>
              <a:rPr lang="en-US" sz="2800" u="sng" dirty="0">
                <a:solidFill>
                  <a:srgbClr val="00685E"/>
                </a:solidFill>
                <a:latin typeface="Franklin Gothic Medium" charset="0"/>
                <a:ea typeface="Franklin Gothic Medium" charset="0"/>
                <a:cs typeface="Franklin Gothic Medium" charset="0"/>
              </a:rPr>
              <a:t>all</a:t>
            </a:r>
            <a:r>
              <a:rPr lang="en-US" sz="2800" dirty="0">
                <a:solidFill>
                  <a:srgbClr val="00685E"/>
                </a:solidFill>
                <a:latin typeface="Franklin Gothic Medium" charset="0"/>
                <a:ea typeface="Franklin Gothic Medium" charset="0"/>
                <a:cs typeface="Franklin Gothic Medium" charset="0"/>
              </a:rPr>
              <a:t> mandated reporters</a:t>
            </a:r>
          </a:p>
          <a:p>
            <a:pPr algn="l"/>
            <a:endParaRPr lang="en-US" sz="2800"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1108586"/>
            <a:ext cx="93732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What does it mean to be a </a:t>
            </a:r>
          </a:p>
          <a:p>
            <a:r>
              <a:rPr lang="en-US" sz="3600" dirty="0">
                <a:solidFill>
                  <a:srgbClr val="00685E"/>
                </a:solidFill>
                <a:latin typeface="Franklin Gothic Demi" panose="020B0703020102020204" pitchFamily="34" charset="0"/>
                <a:ea typeface="Franklin Gothic Heavy" charset="0"/>
                <a:cs typeface="Franklin Gothic Heavy" charset="0"/>
              </a:rPr>
              <a:t>mandated reporter?</a:t>
            </a:r>
          </a:p>
        </p:txBody>
      </p:sp>
    </p:spTree>
    <p:extLst>
      <p:ext uri="{BB962C8B-B14F-4D97-AF65-F5344CB8AC3E}">
        <p14:creationId xmlns:p14="http://schemas.microsoft.com/office/powerpoint/2010/main" val="1851464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793631"/>
            <a:ext cx="9009963"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 or 911.</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have to report what they tell you.</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793631"/>
            <a:ext cx="8930832" cy="411939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discloses that they or someone else have been subjected to sexual misconduct</a:t>
            </a:r>
            <a:endParaRPr lang="en-US" sz="1400" b="1" u="sng"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Tell Michaela;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Contact the Title IX Coordinator directly:  (</a:t>
            </a:r>
            <a:r>
              <a:rPr lang="en-US" sz="2800" b="1" dirty="0">
                <a:solidFill>
                  <a:srgbClr val="00685E"/>
                </a:solidFill>
                <a:latin typeface="Franklin Gothic Book" charset="0"/>
                <a:hlinkClick r:id="rId3"/>
              </a:rPr>
              <a:t>titleixcoordinator@shoreline.edu</a:t>
            </a:r>
            <a:r>
              <a:rPr lang="en-US" sz="2800" b="1" dirty="0">
                <a:solidFill>
                  <a:srgbClr val="00685E"/>
                </a:solidFill>
                <a:latin typeface="Franklin Gothic Book" charset="0"/>
              </a:rPr>
              <a:t>); OR	</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rPr>
              <a:t>Report online: </a:t>
            </a:r>
            <a:r>
              <a:rPr lang="en-US" sz="2800" b="1" dirty="0">
                <a:solidFill>
                  <a:srgbClr val="00685E"/>
                </a:solidFill>
                <a:latin typeface="Franklin Gothic Book" charset="0"/>
                <a:hlinkClick r:id="rId4"/>
              </a:rPr>
              <a:t>www.shoreline.edu/title-ix</a:t>
            </a:r>
            <a:r>
              <a:rPr lang="en-US" sz="2800" b="1" dirty="0">
                <a:solidFill>
                  <a:srgbClr val="00685E"/>
                </a:solidFill>
                <a:latin typeface="Franklin Gothic Book" charset="0"/>
              </a:rPr>
              <a:t> </a:t>
            </a:r>
            <a:endParaRPr lang="en-US" sz="3600" b="1" dirty="0">
              <a:solidFill>
                <a:srgbClr val="00685E"/>
              </a:solidFill>
              <a:latin typeface="Franklin Gothic Medium"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4163970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affected party</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Interim measures are arranged as needed</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identifies the appropriate path to resolution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If a formal complaint is filed, responsibility will be determined by means of an investigation and hearing</a:t>
            </a: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algn="l">
              <a:spcBef>
                <a:spcPts val="600"/>
              </a:spcBef>
            </a:pP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000" dirty="0">
                <a:solidFill>
                  <a:srgbClr val="00685E"/>
                </a:solidFill>
                <a:latin typeface="Franklin Gothic Medium" charset="0"/>
                <a:ea typeface="Franklin Gothic Book" charset="0"/>
                <a:cs typeface="Franklin Gothic Book" charset="0"/>
              </a:rPr>
              <a:t>A student comes to you in obvious distress. You ask what’s wrong and they tell you that something “bad” has happened, but you have to promise not to tell anyone.</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What is the first thing you do?</a:t>
            </a:r>
          </a:p>
          <a:p>
            <a:pPr algn="l">
              <a:spcBef>
                <a:spcPts val="600"/>
              </a:spcBef>
            </a:pPr>
            <a:endParaRPr lang="en-US" sz="2000" u="sng" dirty="0">
              <a:solidFill>
                <a:srgbClr val="00685E"/>
              </a:solidFill>
              <a:latin typeface="Franklin Gothic Medium" charset="0"/>
              <a:ea typeface="Franklin Gothic Book" charset="0"/>
              <a:cs typeface="Franklin Gothic Book" charset="0"/>
            </a:endParaRPr>
          </a:p>
          <a:p>
            <a:pPr algn="l">
              <a:spcBef>
                <a:spcPts val="600"/>
              </a:spcBef>
            </a:pPr>
            <a:r>
              <a:rPr lang="en-US" sz="2000" dirty="0">
                <a:solidFill>
                  <a:srgbClr val="00685E"/>
                </a:solidFill>
                <a:latin typeface="Franklin Gothic Medium" charset="0"/>
                <a:ea typeface="Franklin Gothic Book" charset="0"/>
                <a:cs typeface="Franklin Gothic Book" charset="0"/>
              </a:rPr>
              <a:t>The student decides to disclose to you that they were sexually assaulted last week.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i="1" u="sng" dirty="0">
                <a:solidFill>
                  <a:srgbClr val="00685E"/>
                </a:solidFill>
                <a:latin typeface="Franklin Gothic Medium" charset="0"/>
                <a:ea typeface="Franklin Gothic Book" charset="0"/>
                <a:cs typeface="Franklin Gothic Book" charset="0"/>
              </a:rPr>
              <a:t>How do you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434936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94692" y="2940147"/>
            <a:ext cx="9590650" cy="3321853"/>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Book" charset="0"/>
                <a:cs typeface="Franklin Gothic Book" charset="0"/>
              </a:rPr>
              <a:t>When individuals take positive action in the face of injustice or when another person is in need of assistance.</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8"/>
            <a:ext cx="8553691" cy="17503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Bystander intervention…</a:t>
            </a:r>
          </a:p>
        </p:txBody>
      </p:sp>
    </p:spTree>
    <p:extLst>
      <p:ext uri="{BB962C8B-B14F-4D97-AF65-F5344CB8AC3E}">
        <p14:creationId xmlns:p14="http://schemas.microsoft.com/office/powerpoint/2010/main" val="3758098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Name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How long you’ve been at Shoreline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Burning questions about Title IX</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Introductions</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485937"/>
            <a:ext cx="8553691" cy="3427088"/>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Franklin Gothic Medium" charset="0"/>
              </a:rPr>
              <a:t>Develop awareness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Recognize and honor your own boundaries</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Plan what you might do or say in different situations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123393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4000" dirty="0">
              <a:solidFill>
                <a:srgbClr val="00685E"/>
              </a:solidFill>
              <a:latin typeface="Franklin Gothic Demi" panose="020B0703020102020204" pitchFamily="34" charset="0"/>
              <a:ea typeface="Franklin Gothic Heavy" charset="0"/>
              <a:cs typeface="Franklin Gothic Heavy" charset="0"/>
            </a:endParaRPr>
          </a:p>
          <a:p>
            <a:r>
              <a:rPr lang="en-US" sz="4000" dirty="0">
                <a:solidFill>
                  <a:srgbClr val="00685E"/>
                </a:solidFill>
                <a:latin typeface="Franklin Gothic Demi" panose="020B0703020102020204" pitchFamily="34" charset="0"/>
                <a:ea typeface="Franklin Gothic Heavy" charset="0"/>
                <a:cs typeface="Franklin Gothic Heavy" charset="0"/>
              </a:rPr>
              <a:t>Preparing to be an active bystander:</a:t>
            </a:r>
          </a:p>
        </p:txBody>
      </p:sp>
    </p:spTree>
    <p:extLst>
      <p:ext uri="{BB962C8B-B14F-4D97-AF65-F5344CB8AC3E}">
        <p14:creationId xmlns:p14="http://schemas.microsoft.com/office/powerpoint/2010/main" val="3624169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Book" charset="0"/>
                <a:cs typeface="Franklin Gothic Book" charset="0"/>
              </a:rPr>
              <a:t>Always </a:t>
            </a:r>
            <a:r>
              <a:rPr lang="en-US" sz="2800" u="sng" dirty="0">
                <a:solidFill>
                  <a:srgbClr val="00685E"/>
                </a:solidFill>
                <a:latin typeface="Franklin Gothic Book" panose="020B0503020102020204" pitchFamily="34" charset="0"/>
                <a:ea typeface="Franklin Gothic Book" charset="0"/>
                <a:cs typeface="Franklin Gothic Book" charset="0"/>
              </a:rPr>
              <a:t>assess</a:t>
            </a:r>
            <a:r>
              <a:rPr lang="en-US" sz="2800" dirty="0">
                <a:solidFill>
                  <a:srgbClr val="00685E"/>
                </a:solidFill>
                <a:latin typeface="Franklin Gothic Book" panose="020B0503020102020204" pitchFamily="34" charset="0"/>
                <a:ea typeface="Franklin Gothic Book" charset="0"/>
                <a:cs typeface="Franklin Gothic Book" charset="0"/>
              </a:rPr>
              <a:t> the situation! Ask yourself:</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Is intervention needed? (If it were me or someone I love in this situation, would I want someone to help?)</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my safety if I intervene directly?</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Am I risking the safety of the people involved if I intervene? </a:t>
            </a:r>
          </a:p>
          <a:p>
            <a:pPr marL="457200" indent="-457200" algn="l">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What strategy is most appropriate for the situation?</a:t>
            </a: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Before intervening…</a:t>
            </a:r>
          </a:p>
        </p:txBody>
      </p:sp>
    </p:spTree>
    <p:extLst>
      <p:ext uri="{BB962C8B-B14F-4D97-AF65-F5344CB8AC3E}">
        <p14:creationId xmlns:p14="http://schemas.microsoft.com/office/powerpoint/2010/main" val="566135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DIRECT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Confront the person engaged in the behavior verbally</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Ask the person who is being harmed if they need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other bystanders to help</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057235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DISTRACT</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Interrupt the situation without direct confrontation</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person who is being harmed – ask them for the time or for directions, pretend that you know them,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Engage directly with the harasser – tell them their car is being towed, spill a drink on them, etc.</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2087572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13206"/>
            <a:ext cx="8553691" cy="3999819"/>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Aft>
                <a:spcPts val="600"/>
              </a:spcAft>
            </a:pPr>
            <a:r>
              <a:rPr lang="en-US" sz="2800" b="1" u="sng" dirty="0">
                <a:solidFill>
                  <a:srgbClr val="00685E"/>
                </a:solidFill>
                <a:latin typeface="Franklin Gothic Book" panose="020B0503020102020204" pitchFamily="34" charset="0"/>
                <a:ea typeface="Franklin Gothic Book" charset="0"/>
                <a:cs typeface="Franklin Gothic Book" charset="0"/>
              </a:rPr>
              <a:t>DELEGATE</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Turn to a third party for help</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Tell the person “in charge” – in a restaurant or store, speak to the manager; on a bus, speak to the driver, etc.</a:t>
            </a:r>
          </a:p>
          <a:p>
            <a:pPr marL="457200" indent="-457200" algn="l">
              <a:spcAft>
                <a:spcPts val="600"/>
              </a:spcAft>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Contact emergency services if appropriate </a:t>
            </a: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Franklin Gothic Book" charset="0"/>
            </a:endParaRPr>
          </a:p>
          <a:p>
            <a:pPr marL="457200" indent="-457200" algn="l">
              <a:buFont typeface="Arial" panose="020B0604020202020204" pitchFamily="34" charset="0"/>
              <a:buChar char="•"/>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05982" y="857511"/>
            <a:ext cx="8565263" cy="116668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00685E"/>
                </a:solidFill>
                <a:latin typeface="Franklin Gothic Demi" panose="020B0703020102020204" pitchFamily="34" charset="0"/>
                <a:ea typeface="Franklin Gothic Heavy" charset="0"/>
                <a:cs typeface="Franklin Gothic Heavy" charset="0"/>
              </a:rPr>
              <a:t>Intervention strategies:</a:t>
            </a:r>
          </a:p>
        </p:txBody>
      </p:sp>
    </p:spTree>
    <p:extLst>
      <p:ext uri="{BB962C8B-B14F-4D97-AF65-F5344CB8AC3E}">
        <p14:creationId xmlns:p14="http://schemas.microsoft.com/office/powerpoint/2010/main" val="3297048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095216" y="1785804"/>
            <a:ext cx="8553691" cy="4170296"/>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a:t>
            </a:r>
            <a:endParaRPr lang="en-US" sz="2800" dirty="0">
              <a:solidFill>
                <a:srgbClr val="00685E"/>
              </a:solidFill>
              <a:latin typeface="Franklin Gothic Medium" charset="0"/>
              <a:ea typeface="Franklin Gothic Heavy" charset="0"/>
              <a:cs typeface="Franklin Gothic Heavy" charset="0"/>
            </a:endParaRPr>
          </a:p>
          <a:p>
            <a:pPr algn="l">
              <a:spcAft>
                <a:spcPts val="600"/>
              </a:spcAft>
            </a:pPr>
            <a:r>
              <a:rPr lang="en-US" sz="2800" dirty="0">
                <a:solidFill>
                  <a:srgbClr val="00685E"/>
                </a:solidFill>
                <a:latin typeface="Franklin Gothic Book" panose="020B0503020102020204" pitchFamily="34" charset="0"/>
                <a:ea typeface="Franklin Gothic Heavy" charset="0"/>
                <a:cs typeface="Franklin Gothic Heavy" charset="0"/>
              </a:rPr>
              <a:t>Two students are having a heated conversation. One student touches the other on the shoulder and the other student shoves the first student hard enough to make them lose their balance.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Is this a situation where you might intervene?</a:t>
            </a:r>
          </a:p>
          <a:p>
            <a:pPr algn="l">
              <a:spcBef>
                <a:spcPts val="600"/>
              </a:spcBef>
            </a:pPr>
            <a:r>
              <a:rPr lang="en-US" sz="2800" dirty="0">
                <a:solidFill>
                  <a:srgbClr val="00685E"/>
                </a:solidFill>
                <a:latin typeface="Franklin Gothic Book" charset="0"/>
                <a:ea typeface="Franklin Gothic Book" charset="0"/>
                <a:cs typeface="Franklin Gothic Book" charset="0"/>
              </a:rPr>
              <a:t>•	What are the risks of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What is the downside of NOT intervening?</a:t>
            </a:r>
          </a:p>
          <a:p>
            <a:pPr algn="l">
              <a:spcBef>
                <a:spcPts val="600"/>
              </a:spcBef>
            </a:pPr>
            <a:r>
              <a:rPr lang="en-US" sz="2800" dirty="0">
                <a:solidFill>
                  <a:srgbClr val="00685E"/>
                </a:solidFill>
                <a:latin typeface="Franklin Gothic Book" charset="0"/>
                <a:ea typeface="Franklin Gothic Book" charset="0"/>
                <a:cs typeface="Franklin Gothic Book" charset="0"/>
              </a:rPr>
              <a:t>•	Do you decide to intervene? Which strategy do you use?</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983432"/>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Apply your knowledge!</a:t>
            </a:r>
          </a:p>
        </p:txBody>
      </p:sp>
    </p:spTree>
    <p:extLst>
      <p:ext uri="{BB962C8B-B14F-4D97-AF65-F5344CB8AC3E}">
        <p14:creationId xmlns:p14="http://schemas.microsoft.com/office/powerpoint/2010/main" val="1050754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2" name="Picture 6" descr="oxygen-mask">
            <a:extLst>
              <a:ext uri="{FF2B5EF4-FFF2-40B4-BE49-F238E27FC236}">
                <a16:creationId xmlns:a16="http://schemas.microsoft.com/office/drawing/2014/main" id="{79CBA488-6CD4-9D98-29CB-18CC8FD3B8B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72792" y="2252626"/>
            <a:ext cx="3271877" cy="349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182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What are your key takeaways from today’s training?</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000" dirty="0">
                <a:solidFill>
                  <a:srgbClr val="00685E"/>
                </a:solidFill>
                <a:latin typeface="Franklin Gothic Medium" charset="0"/>
                <a:ea typeface="Franklin Gothic Book" charset="0"/>
                <a:cs typeface="Franklin Gothic Book" charset="0"/>
              </a:rPr>
              <a:t>	</a:t>
            </a:r>
            <a:r>
              <a:rPr lang="en-US" sz="2000" dirty="0">
                <a:latin typeface="Franklin Gothic Medium" panose="020B0603020102020204" pitchFamily="34" charset="0"/>
                <a:hlinkClick r:id="rId3"/>
              </a:rPr>
              <a:t>https://www.shoreline.edu/title-ix/</a:t>
            </a:r>
            <a:endParaRPr lang="en-US" sz="2000" dirty="0">
              <a:latin typeface="Franklin Gothic Medium" panose="020B0603020102020204" pitchFamily="34" charset="0"/>
            </a:endParaRPr>
          </a:p>
          <a:p>
            <a:pPr algn="l">
              <a:spcBef>
                <a:spcPts val="600"/>
              </a:spcBef>
            </a:pPr>
            <a:endParaRPr lang="en-US" sz="2000" dirty="0">
              <a:solidFill>
                <a:srgbClr val="00685E"/>
              </a:solidFill>
              <a:latin typeface="Franklin Gothic Medium" panose="020B0603020102020204" pitchFamily="34"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ea typeface="Franklin Gothic Book" charset="0"/>
                <a:cs typeface="Franklin Gothic Book" charset="0"/>
              </a:rPr>
              <a:t>Know Your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4"/>
              </a:rPr>
              <a:t>https://www.knowyourix.org</a:t>
            </a:r>
            <a:r>
              <a:rPr lang="en-US" sz="2000" dirty="0">
                <a:solidFill>
                  <a:srgbClr val="00685E"/>
                </a:solidFill>
                <a:latin typeface="Franklin Gothic Medium" charset="0"/>
              </a:rPr>
              <a:t> </a:t>
            </a:r>
          </a:p>
          <a:p>
            <a:pPr algn="l">
              <a:spcBef>
                <a:spcPts val="600"/>
              </a:spcBef>
            </a:pPr>
            <a:endParaRPr lang="en-US" sz="20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000" dirty="0">
                <a:solidFill>
                  <a:srgbClr val="00685E"/>
                </a:solidFill>
                <a:latin typeface="Franklin Gothic Medium" charset="0"/>
              </a:rPr>
              <a:t>U.S. Department of Education: Title IX</a:t>
            </a:r>
          </a:p>
          <a:p>
            <a:pPr algn="l">
              <a:spcBef>
                <a:spcPts val="600"/>
              </a:spcBef>
            </a:pPr>
            <a:r>
              <a:rPr lang="en-US" sz="2000" dirty="0">
                <a:solidFill>
                  <a:srgbClr val="00685E"/>
                </a:solidFill>
                <a:latin typeface="Franklin Gothic Medium" charset="0"/>
              </a:rPr>
              <a:t>	</a:t>
            </a:r>
            <a:r>
              <a:rPr lang="en-US" sz="2000" dirty="0">
                <a:solidFill>
                  <a:srgbClr val="00685E"/>
                </a:solidFill>
                <a:latin typeface="Franklin Gothic Medium" charset="0"/>
                <a:hlinkClick r:id="rId5"/>
              </a:rPr>
              <a:t>https://sites.ed.gov/titleix</a:t>
            </a:r>
            <a:r>
              <a:rPr lang="en-US" sz="2000" dirty="0">
                <a:solidFill>
                  <a:srgbClr val="00685E"/>
                </a:solidFill>
                <a:latin typeface="Franklin Gothic Medium" charset="0"/>
              </a:rPr>
              <a:t> </a:t>
            </a: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Demi" panose="020B0703020102020204" pitchFamily="34" charset="0"/>
                <a:ea typeface="Franklin Gothic Heavy" charset="0"/>
                <a:cs typeface="Franklin Gothic Heavy" charset="0"/>
              </a:rPr>
              <a:t>Learn more about Title IX:</a:t>
            </a:r>
          </a:p>
        </p:txBody>
      </p:sp>
    </p:spTree>
    <p:extLst>
      <p:ext uri="{BB962C8B-B14F-4D97-AF65-F5344CB8AC3E}">
        <p14:creationId xmlns:p14="http://schemas.microsoft.com/office/powerpoint/2010/main" val="2896081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24940" y="2136556"/>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7" y="938464"/>
            <a:ext cx="8553691" cy="89008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1400"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lvl="0">
              <a:spcBef>
                <a:spcPts val="0"/>
              </a:spcBef>
            </a:pPr>
            <a:r>
              <a:rPr lang="en-US" sz="3600" dirty="0">
                <a:solidFill>
                  <a:srgbClr val="00685E"/>
                </a:solidFill>
                <a:latin typeface="Franklin Gothic Demi" panose="020B0703020102020204" pitchFamily="34" charset="0"/>
                <a:ea typeface="Franklin Gothic Heavy" charset="0"/>
                <a:cs typeface="Franklin Gothic Heavy" charset="0"/>
              </a:rPr>
              <a:t>Learn More about Bystander Intervention</a:t>
            </a:r>
            <a:endParaRPr lang="en-US" sz="3600" i="1" dirty="0">
              <a:solidFill>
                <a:srgbClr val="00685E"/>
              </a:solidFill>
              <a:latin typeface="Franklin Gothic Demi" panose="020B0703020102020204" pitchFamily="34" charset="0"/>
              <a:ea typeface="Franklin Gothic Heavy" charset="0"/>
              <a:cs typeface="Franklin Gothic Heavy" charset="0"/>
            </a:endParaRPr>
          </a:p>
          <a:p>
            <a:pPr algn="l"/>
            <a:endParaRPr lang="en-US" sz="1400" i="1" dirty="0">
              <a:solidFill>
                <a:srgbClr val="00685E"/>
              </a:solidFill>
              <a:latin typeface="Franklin Gothic Book" panose="020B0503020102020204" pitchFamily="34" charset="0"/>
              <a:ea typeface="Franklin Gothic Heavy" charset="0"/>
              <a:cs typeface="Franklin Gothic Heavy"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Step UP! Bystander Intervention Program:</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3"/>
              </a:rPr>
              <a:t>https://stepupprogram.org</a:t>
            </a:r>
            <a:endParaRPr lang="en-US" sz="2000" dirty="0">
              <a:solidFill>
                <a:srgbClr val="00685E"/>
              </a:solidFill>
              <a:latin typeface="Franklin Gothic Medium" panose="020B0603020102020204" pitchFamily="34" charset="0"/>
              <a:ea typeface="Franklin Gothic Heavy" charset="0"/>
              <a:cs typeface="Franklin Gothic Heavy" charset="0"/>
            </a:endParaRPr>
          </a:p>
          <a:p>
            <a:pPr algn="l"/>
            <a:endParaRPr lang="en-US" sz="2000"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dirty="0">
                <a:solidFill>
                  <a:srgbClr val="00685E"/>
                </a:solidFill>
                <a:latin typeface="Franklin Gothic Medium" panose="020B0603020102020204" pitchFamily="34" charset="0"/>
                <a:ea typeface="Franklin Gothic Heavy" charset="0"/>
                <a:cs typeface="Franklin Gothic Heavy" charset="0"/>
              </a:rPr>
              <a:t>Hollaback! Bystander Intervention Training</a:t>
            </a:r>
          </a:p>
          <a:p>
            <a:pPr algn="l"/>
            <a:r>
              <a:rPr lang="en-US" sz="2000" dirty="0">
                <a:solidFill>
                  <a:srgbClr val="00685E"/>
                </a:solidFill>
                <a:latin typeface="Franklin Gothic Medium" panose="020B0603020102020204" pitchFamily="34" charset="0"/>
                <a:ea typeface="Franklin Gothic Heavy" charset="0"/>
                <a:cs typeface="Franklin Gothic Heavy" charset="0"/>
              </a:rPr>
              <a:t>       </a:t>
            </a:r>
            <a:r>
              <a:rPr lang="en-US" sz="2000" dirty="0">
                <a:solidFill>
                  <a:srgbClr val="00685E"/>
                </a:solidFill>
                <a:latin typeface="Franklin Gothic Medium" panose="020B0603020102020204" pitchFamily="34" charset="0"/>
                <a:ea typeface="Franklin Gothic Heavy" charset="0"/>
                <a:cs typeface="Franklin Gothic Heavy" charset="0"/>
                <a:hlinkClick r:id="rId4"/>
              </a:rPr>
              <a:t>https://www.ihollaback.org/bystander-resources</a:t>
            </a:r>
            <a:r>
              <a:rPr lang="en-US" sz="2000" dirty="0">
                <a:solidFill>
                  <a:srgbClr val="00685E"/>
                </a:solidFill>
                <a:latin typeface="Franklin Gothic Medium" panose="020B0603020102020204" pitchFamily="34" charset="0"/>
                <a:ea typeface="Franklin Gothic Heavy" charset="0"/>
                <a:cs typeface="Franklin Gothic Heavy" charset="0"/>
              </a:rPr>
              <a:t> </a:t>
            </a:r>
          </a:p>
          <a:p>
            <a:pPr marL="285750" indent="-285750" algn="l">
              <a:buFont typeface="Arial" panose="020B0604020202020204" pitchFamily="34" charset="0"/>
              <a:buChar char="•"/>
            </a:pPr>
            <a:endParaRPr lang="en-US" sz="2000" i="1" dirty="0">
              <a:solidFill>
                <a:srgbClr val="00685E"/>
              </a:solidFill>
              <a:latin typeface="Franklin Gothic Medium" panose="020B0603020102020204" pitchFamily="34" charset="0"/>
              <a:ea typeface="Franklin Gothic Heavy" charset="0"/>
              <a:cs typeface="Franklin Gothic Heavy" charset="0"/>
            </a:endParaRPr>
          </a:p>
          <a:p>
            <a:pPr marL="285750" indent="-285750" algn="l">
              <a:buFont typeface="Arial" panose="020B0604020202020204" pitchFamily="34" charset="0"/>
              <a:buChar char="•"/>
            </a:pPr>
            <a:r>
              <a:rPr lang="en-US" sz="2000" i="1" dirty="0">
                <a:solidFill>
                  <a:srgbClr val="00685E"/>
                </a:solidFill>
                <a:latin typeface="Franklin Gothic Medium" panose="020B0603020102020204" pitchFamily="34" charset="0"/>
                <a:ea typeface="Franklin Gothic Heavy" charset="0"/>
                <a:cs typeface="Franklin Gothic Heavy" charset="0"/>
              </a:rPr>
              <a:t>A Guide to Bystander Intervention. </a:t>
            </a:r>
            <a:r>
              <a:rPr lang="en-US" sz="2000" dirty="0">
                <a:solidFill>
                  <a:srgbClr val="00685E"/>
                </a:solidFill>
                <a:latin typeface="Franklin Gothic Medium" panose="020B0603020102020204" pitchFamily="34" charset="0"/>
                <a:ea typeface="Franklin Gothic Heavy" charset="0"/>
                <a:cs typeface="Franklin Gothic Heavy" charset="0"/>
              </a:rPr>
              <a:t>Southern Poverty Law Center on Campus (2017). </a:t>
            </a:r>
            <a:r>
              <a:rPr lang="en-US" sz="2000" dirty="0">
                <a:latin typeface="Franklin Gothic Medium" panose="020B0603020102020204" pitchFamily="34" charset="0"/>
                <a:hlinkClick r:id="rId5"/>
              </a:rPr>
              <a:t>https://www.splcenter.org/sites/default/files/soc_bystander_intervention_guide_web_final.pdf</a:t>
            </a:r>
            <a:endParaRPr lang="en-US" sz="2000" dirty="0">
              <a:latin typeface="Franklin Gothic Medium" panose="020B0603020102020204" pitchFamily="34" charset="0"/>
            </a:endParaRPr>
          </a:p>
          <a:p>
            <a:pPr algn="l"/>
            <a:endParaRPr lang="en-US" sz="1400" dirty="0">
              <a:solidFill>
                <a:srgbClr val="00685E"/>
              </a:solidFill>
              <a:latin typeface="Franklin Gothic Book" panose="020B0503020102020204" pitchFamily="34" charset="0"/>
              <a:ea typeface="Franklin Gothic Heavy" charset="0"/>
              <a:cs typeface="Franklin Gothic Heavy" charset="0"/>
            </a:endParaRPr>
          </a:p>
        </p:txBody>
      </p:sp>
    </p:spTree>
    <p:extLst>
      <p:ext uri="{BB962C8B-B14F-4D97-AF65-F5344CB8AC3E}">
        <p14:creationId xmlns:p14="http://schemas.microsoft.com/office/powerpoint/2010/main" val="325003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952264"/>
            <a:ext cx="8962485"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Title IX – The Basics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Bystander intervention</a:t>
            </a:r>
          </a:p>
          <a:p>
            <a:pPr marL="457200" indent="-457200" algn="l">
              <a:spcBef>
                <a:spcPts val="600"/>
              </a:spcBef>
              <a:buFont typeface="Arial" panose="020B0604020202020204" pitchFamily="34" charset="0"/>
              <a:buChar char="•"/>
            </a:pPr>
            <a:r>
              <a:rPr lang="en-US" sz="2800" b="1" dirty="0">
                <a:solidFill>
                  <a:srgbClr val="00685E"/>
                </a:solidFill>
                <a:latin typeface="Franklin Gothic Book" charset="0"/>
                <a:ea typeface="Franklin Gothic Book" charset="0"/>
                <a:cs typeface="Franklin Gothic Book" charset="0"/>
              </a:rPr>
              <a:t>Questions</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587373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Show respect for others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Practice self-care</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What is said in the training stays in the training</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Ask questions!</a:t>
            </a:r>
          </a:p>
          <a:p>
            <a:pPr marL="457200" indent="-457200" algn="l">
              <a:spcBef>
                <a:spcPts val="600"/>
              </a:spcBef>
              <a:buFont typeface="Arial" charset="0"/>
              <a:buChar char="•"/>
            </a:pPr>
            <a:endParaRPr lang="en-US" sz="2800" b="1" dirty="0">
              <a:solidFill>
                <a:srgbClr val="00685E"/>
              </a:solidFill>
              <a:latin typeface="Franklin Gothic Book"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Ground Rules</a:t>
            </a:r>
          </a:p>
        </p:txBody>
      </p:sp>
    </p:spTree>
    <p:extLst>
      <p:ext uri="{BB962C8B-B14F-4D97-AF65-F5344CB8AC3E}">
        <p14:creationId xmlns:p14="http://schemas.microsoft.com/office/powerpoint/2010/main" val="375329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 The Basics</a:t>
            </a:r>
          </a:p>
        </p:txBody>
      </p:sp>
    </p:spTree>
    <p:extLst>
      <p:ext uri="{BB962C8B-B14F-4D97-AF65-F5344CB8AC3E}">
        <p14:creationId xmlns:p14="http://schemas.microsoft.com/office/powerpoint/2010/main" val="3146881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Title IX:</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employees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it mean?</a:t>
            </a:r>
          </a:p>
        </p:txBody>
      </p:sp>
    </p:spTree>
    <p:extLst>
      <p:ext uri="{BB962C8B-B14F-4D97-AF65-F5344CB8AC3E}">
        <p14:creationId xmlns:p14="http://schemas.microsoft.com/office/powerpoint/2010/main" val="383186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or expression, sexual orientation or pregnancy. Prohibited gender-based discrimination includes sexual harassment.</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928636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1332498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school employee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AF6E4F-449E-4CE5-95B3-BE123BB57AA4}">
  <ds:schemaRefs>
    <ds:schemaRef ds:uri="http://schemas.microsoft.com/office/2006/metadata/properties"/>
    <ds:schemaRef ds:uri="http://schemas.microsoft.com/office/infopath/2007/PartnerControls"/>
    <ds:schemaRef ds:uri="779d5a41-fd24-4728-baf2-85a0d3f2f393"/>
  </ds:schemaRefs>
</ds:datastoreItem>
</file>

<file path=customXml/itemProps2.xml><?xml version="1.0" encoding="utf-8"?>
<ds:datastoreItem xmlns:ds="http://schemas.openxmlformats.org/officeDocument/2006/customXml" ds:itemID="{5AE36678-3FA3-4FD7-AF62-4AE77DBE8B40}">
  <ds:schemaRefs>
    <ds:schemaRef ds:uri="http://schemas.microsoft.com/sharepoint/v3/contenttype/forms"/>
  </ds:schemaRefs>
</ds:datastoreItem>
</file>

<file path=customXml/itemProps3.xml><?xml version="1.0" encoding="utf-8"?>
<ds:datastoreItem xmlns:ds="http://schemas.openxmlformats.org/officeDocument/2006/customXml" ds:itemID="{973B3354-A8E9-4D2A-9473-5AE800F3F4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5241</TotalTime>
  <Words>1417</Words>
  <Application>Microsoft Office PowerPoint</Application>
  <PresentationFormat>Widescreen</PresentationFormat>
  <Paragraphs>216</Paragraphs>
  <Slides>31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254</cp:revision>
  <cp:lastPrinted>2020-02-10T22:21:00Z</cp:lastPrinted>
  <dcterms:created xsi:type="dcterms:W3CDTF">2016-09-08T18:39:25Z</dcterms:created>
  <dcterms:modified xsi:type="dcterms:W3CDTF">2024-07-30T20:45:09Z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xd_ProgID">
    <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y fmtid="{D5CDD505-2E9C-101B-9397-08002B2CF9AE}" pid="9" name="TriggerFlowInfo">
    <vt:lpwstr/>
  </property>
  <property fmtid="{D5CDD505-2E9C-101B-9397-08002B2CF9AE}" pid="10" name="xd_Signature">
    <vt:bool>false</vt:bool>
  </property>
</Properties>
</file>