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88" r:id="rId5"/>
    <p:sldId id="325" r:id="rId6"/>
    <p:sldId id="291" r:id="rId7"/>
    <p:sldId id="295" r:id="rId8"/>
    <p:sldId id="297" r:id="rId9"/>
    <p:sldId id="299" r:id="rId10"/>
    <p:sldId id="339" r:id="rId11"/>
    <p:sldId id="340" r:id="rId12"/>
    <p:sldId id="344" r:id="rId13"/>
    <p:sldId id="341" r:id="rId14"/>
    <p:sldId id="345" r:id="rId15"/>
    <p:sldId id="346" r:id="rId16"/>
    <p:sldId id="347" r:id="rId17"/>
    <p:sldId id="348" r:id="rId18"/>
    <p:sldId id="302" r:id="rId19"/>
    <p:sldId id="349" r:id="rId20"/>
    <p:sldId id="350" r:id="rId21"/>
    <p:sldId id="318" r:id="rId22"/>
    <p:sldId id="343" r:id="rId23"/>
    <p:sldId id="342" r:id="rId24"/>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plcenter.org/sites/default/files/soc_bystander_intervention_guide_web_final.pdf" TargetMode="External"/><Relationship Id="rId7" Type="http://schemas.openxmlformats.org/officeDocument/2006/relationships/hyperlink" Target="https://www.ihollaback.org/bystander-resource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epupprogram.org/" TargetMode="External"/><Relationship Id="rId5" Type="http://schemas.openxmlformats.org/officeDocument/2006/relationships/hyperlink" Target="https://www.nsvrc.org/sites/default/files/2013-09/publications_nsvrc_guide_engaging-bystanders-prevent-sexual-violence_0.pdf" TargetMode="External"/><Relationship Id="rId4" Type="http://schemas.openxmlformats.org/officeDocument/2006/relationships/hyperlink" Target="https://www.splcenter.org/sites/default/files/d6_legacy_files/downloads/publication/splcspeak_up_handbook_0.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NNDZfZ7KYN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Bystander Intervention Workshop</a:t>
            </a:r>
          </a:p>
          <a:p>
            <a:endParaRPr lang="en-US" sz="2400" dirty="0">
              <a:solidFill>
                <a:srgbClr val="00685E"/>
              </a:solidFill>
              <a:latin typeface="Franklin Gothic Heavy" charset="0"/>
              <a:ea typeface="Franklin Gothic Heavy" charset="0"/>
              <a:cs typeface="Franklin Gothic Heavy" charset="0"/>
            </a:endParaRPr>
          </a:p>
          <a:p>
            <a:r>
              <a:rPr lang="en-US" sz="2400">
                <a:solidFill>
                  <a:srgbClr val="00685E"/>
                </a:solidFill>
                <a:latin typeface="Franklin Gothic Heavy" charset="0"/>
                <a:ea typeface="Franklin Gothic Heavy" charset="0"/>
                <a:cs typeface="Franklin Gothic Heavy" charset="0"/>
              </a:rPr>
              <a:t>Fall 2021</a:t>
            </a:r>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How likely is it to escalate the situation if I intervene?</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is my goal in intervening in this situation?</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927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dirty="0">
                <a:solidFill>
                  <a:srgbClr val="00685E"/>
                </a:solidFill>
                <a:latin typeface="Franklin Gothic Book" panose="020B0503020102020204" pitchFamily="34" charset="0"/>
                <a:ea typeface="Franklin Gothic Book" charset="0"/>
                <a:cs typeface="Franklin Gothic Book" charset="0"/>
              </a:rPr>
              <a:t>These strategies don’t involve interrupting the situation, but can still be helpful:</a:t>
            </a:r>
          </a:p>
          <a:p>
            <a:pPr marL="457200" indent="-457200" algn="l">
              <a:spcAft>
                <a:spcPts val="600"/>
              </a:spcAft>
              <a:buFont typeface="Arial" panose="020B0604020202020204" pitchFamily="34" charset="0"/>
              <a:buChar char="•"/>
            </a:pPr>
            <a:r>
              <a:rPr lang="en-US" sz="2800" u="sng" dirty="0">
                <a:solidFill>
                  <a:srgbClr val="00685E"/>
                </a:solidFill>
                <a:latin typeface="Franklin Gothic Book" panose="020B0503020102020204" pitchFamily="34" charset="0"/>
                <a:ea typeface="Franklin Gothic Book" charset="0"/>
                <a:cs typeface="Franklin Gothic Book" charset="0"/>
              </a:rPr>
              <a:t>DELAY</a:t>
            </a:r>
            <a:r>
              <a:rPr lang="en-US" sz="2800" dirty="0">
                <a:solidFill>
                  <a:srgbClr val="00685E"/>
                </a:solidFill>
                <a:latin typeface="Franklin Gothic Book" panose="020B0503020102020204" pitchFamily="34" charset="0"/>
                <a:ea typeface="Franklin Gothic Book" charset="0"/>
                <a:cs typeface="Franklin Gothic Book" charset="0"/>
              </a:rPr>
              <a:t> – Approach the person who was harmed afterward to offer support and assistance.</a:t>
            </a:r>
          </a:p>
          <a:p>
            <a:pPr marL="457200" indent="-457200" algn="l">
              <a:spcAft>
                <a:spcPts val="600"/>
              </a:spcAft>
              <a:buFont typeface="Arial" panose="020B0604020202020204" pitchFamily="34" charset="0"/>
              <a:buChar char="•"/>
            </a:pPr>
            <a:r>
              <a:rPr lang="en-US" sz="2800" u="sng" dirty="0">
                <a:solidFill>
                  <a:srgbClr val="00685E"/>
                </a:solidFill>
                <a:latin typeface="Franklin Gothic Book" panose="020B0503020102020204" pitchFamily="34" charset="0"/>
                <a:ea typeface="Franklin Gothic Book" charset="0"/>
                <a:cs typeface="Franklin Gothic Book" charset="0"/>
              </a:rPr>
              <a:t>DOCUMENT</a:t>
            </a:r>
            <a:r>
              <a:rPr lang="en-US" sz="2800" dirty="0">
                <a:solidFill>
                  <a:srgbClr val="00685E"/>
                </a:solidFill>
                <a:latin typeface="Franklin Gothic Book" panose="020B0503020102020204" pitchFamily="34" charset="0"/>
                <a:ea typeface="Franklin Gothic Book" charset="0"/>
                <a:cs typeface="Franklin Gothic Book" charset="0"/>
              </a:rPr>
              <a:t> – Record the incident. Keep a safe distance. If possible, ask the person who was harmed what they would like done with the recording.</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Other ways to intervene:</a:t>
            </a:r>
          </a:p>
        </p:txBody>
      </p:sp>
    </p:spTree>
    <p:extLst>
      <p:ext uri="{BB962C8B-B14F-4D97-AF65-F5344CB8AC3E}">
        <p14:creationId xmlns:p14="http://schemas.microsoft.com/office/powerpoint/2010/main" val="385442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400" dirty="0">
                <a:solidFill>
                  <a:srgbClr val="00685E"/>
                </a:solidFill>
                <a:latin typeface="Franklin Gothic Book" charset="0"/>
                <a:ea typeface="Franklin Gothic Book" charset="0"/>
                <a:cs typeface="Franklin Gothic Book" charset="0"/>
              </a:rPr>
              <a:t>Scenario 1:</a:t>
            </a:r>
          </a:p>
          <a:p>
            <a:pPr algn="l">
              <a:spcBef>
                <a:spcPts val="600"/>
              </a:spcBef>
            </a:pPr>
            <a:r>
              <a:rPr lang="en-US" sz="2400" dirty="0">
                <a:solidFill>
                  <a:srgbClr val="00685E"/>
                </a:solidFill>
                <a:latin typeface="Franklin Gothic Book" charset="0"/>
                <a:ea typeface="Franklin Gothic Book" charset="0"/>
                <a:cs typeface="Franklin Gothic Book" charset="0"/>
              </a:rPr>
              <a:t>You are in a Zoom meeting at work. The discussion is getting heated and a female colleague says, in frustration: “You men never listen. You’re such jerks!”</a:t>
            </a:r>
          </a:p>
          <a:p>
            <a:pPr algn="l">
              <a:spcBef>
                <a:spcPts val="600"/>
              </a:spcBef>
            </a:pPr>
            <a:endParaRPr lang="en-US" sz="2400" dirty="0">
              <a:solidFill>
                <a:srgbClr val="00685E"/>
              </a:solidFill>
              <a:latin typeface="Franklin Gothic Book" charset="0"/>
              <a:ea typeface="Franklin Gothic Book" charset="0"/>
              <a:cs typeface="Franklin Gothic Book" charset="0"/>
            </a:endParaRPr>
          </a:p>
          <a:p>
            <a:pPr algn="l">
              <a:spcBef>
                <a:spcPts val="600"/>
              </a:spcBef>
            </a:pPr>
            <a:r>
              <a:rPr lang="en-US" sz="24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24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Do you decide to intervene? If so, which strategy to you use?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423070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1650671"/>
            <a:ext cx="9159735" cy="4076170"/>
          </a:xfrm>
          <a:prstGeom prst="rect">
            <a:avLst/>
          </a:prstGeom>
        </p:spPr>
        <p:txBody>
          <a:bodyPr vert="horz" lIns="91440" tIns="45720" rIns="91440" bIns="45720" rtlCol="0" anchor="t" anchorCtr="0">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5000" dirty="0">
                <a:solidFill>
                  <a:srgbClr val="00685E"/>
                </a:solidFill>
                <a:latin typeface="Franklin Gothic Book" charset="0"/>
                <a:ea typeface="Franklin Gothic Book" charset="0"/>
                <a:cs typeface="Franklin Gothic Book" charset="0"/>
              </a:rPr>
              <a:t>Scenario 2:</a:t>
            </a:r>
          </a:p>
          <a:p>
            <a:pPr algn="l">
              <a:lnSpc>
                <a:spcPct val="134000"/>
              </a:lnSpc>
              <a:spcBef>
                <a:spcPts val="600"/>
              </a:spcBef>
            </a:pPr>
            <a:r>
              <a:rPr lang="en-US" sz="5000" dirty="0">
                <a:solidFill>
                  <a:srgbClr val="00685E"/>
                </a:solidFill>
                <a:latin typeface="Franklin Gothic Book" charset="0"/>
                <a:ea typeface="Franklin Gothic Book" charset="0"/>
                <a:cs typeface="Franklin Gothic Book" charset="0"/>
              </a:rPr>
              <a:t>You are walking through a crowd of students on the second floor of the FOSS Building. There is a group of students who appear to be of Asian descent wearing masks. Another student who does not appear to be of Asian descent says loudly enough for them to hear: “Why don’t you take your germs and go back to China?”</a:t>
            </a:r>
          </a:p>
          <a:p>
            <a:pPr algn="l">
              <a:spcBef>
                <a:spcPts val="600"/>
              </a:spcBef>
            </a:pPr>
            <a:endParaRPr lang="en-US" sz="5000" dirty="0">
              <a:solidFill>
                <a:srgbClr val="00685E"/>
              </a:solidFill>
              <a:latin typeface="Franklin Gothic Book" charset="0"/>
              <a:ea typeface="Franklin Gothic Book" charset="0"/>
              <a:cs typeface="Franklin Gothic Book" charset="0"/>
            </a:endParaRPr>
          </a:p>
          <a:p>
            <a:pPr algn="l">
              <a:spcBef>
                <a:spcPts val="600"/>
              </a:spcBef>
            </a:pPr>
            <a:r>
              <a:rPr lang="en-US" sz="50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50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Do you decide to intervene? If so, which strategy to you use?</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478302"/>
            <a:ext cx="9792478" cy="146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49447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645920"/>
            <a:ext cx="8553691" cy="4035961"/>
          </a:xfrm>
          <a:prstGeom prst="rect">
            <a:avLst/>
          </a:prstGeom>
        </p:spPr>
        <p:txBody>
          <a:bodyPr vert="horz" lIns="91440" tIns="45720" rIns="91440" bIns="45720" rtlCol="0" anchor="t" anchorCtr="0">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5000" dirty="0">
                <a:solidFill>
                  <a:srgbClr val="00685E"/>
                </a:solidFill>
                <a:latin typeface="Franklin Gothic Book" charset="0"/>
                <a:ea typeface="Franklin Gothic Book" charset="0"/>
                <a:cs typeface="Franklin Gothic Book" charset="0"/>
              </a:rPr>
              <a:t>Scenario 3:</a:t>
            </a:r>
          </a:p>
          <a:p>
            <a:pPr algn="l">
              <a:lnSpc>
                <a:spcPct val="134000"/>
              </a:lnSpc>
              <a:spcBef>
                <a:spcPts val="600"/>
              </a:spcBef>
            </a:pPr>
            <a:r>
              <a:rPr lang="en-US" sz="5000" dirty="0">
                <a:solidFill>
                  <a:srgbClr val="00685E"/>
                </a:solidFill>
                <a:latin typeface="Franklin Gothic Book" charset="0"/>
                <a:ea typeface="Franklin Gothic Book" charset="0"/>
                <a:cs typeface="Franklin Gothic Book" charset="0"/>
              </a:rPr>
              <a:t>You see two people at a bus stop arguing. One person pushes the other person to the ground, then stands over them aggressively, shouting and threatening them with a clenched fist.</a:t>
            </a:r>
          </a:p>
          <a:p>
            <a:pPr algn="l">
              <a:spcBef>
                <a:spcPts val="600"/>
              </a:spcBef>
            </a:pPr>
            <a:endParaRPr lang="en-US" sz="5000" dirty="0">
              <a:solidFill>
                <a:srgbClr val="00685E"/>
              </a:solidFill>
              <a:latin typeface="Franklin Gothic Book" charset="0"/>
              <a:ea typeface="Franklin Gothic Book" charset="0"/>
              <a:cs typeface="Franklin Gothic Book" charset="0"/>
            </a:endParaRPr>
          </a:p>
          <a:p>
            <a:pPr algn="l">
              <a:spcBef>
                <a:spcPts val="600"/>
              </a:spcBef>
            </a:pPr>
            <a:r>
              <a:rPr lang="en-US" sz="50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50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Do you decide to intervene? If so, which strategy to you use?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478302"/>
            <a:ext cx="9792478" cy="146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77551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5400" dirty="0">
                <a:solidFill>
                  <a:srgbClr val="00685E"/>
                </a:solidFill>
                <a:latin typeface="Franklin Gothic Demi" panose="020B0703020102020204" pitchFamily="34" charset="0"/>
                <a:ea typeface="Franklin Gothic Heavy" charset="0"/>
                <a:cs typeface="Franklin Gothic Heavy" charset="0"/>
              </a:rPr>
              <a:t>Resources</a:t>
            </a:r>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r>
              <a:rPr lang="en-US" sz="1400" i="1" dirty="0">
                <a:solidFill>
                  <a:srgbClr val="00685E"/>
                </a:solidFill>
                <a:latin typeface="Franklin Gothic Book" panose="020B0503020102020204" pitchFamily="34" charset="0"/>
                <a:ea typeface="Franklin Gothic Heavy" charset="0"/>
                <a:cs typeface="Franklin Gothic Heavy" charset="0"/>
              </a:rPr>
              <a:t>A Guide to Bystander Intervention. </a:t>
            </a:r>
            <a:r>
              <a:rPr lang="en-US" sz="1400" dirty="0">
                <a:solidFill>
                  <a:srgbClr val="00685E"/>
                </a:solidFill>
                <a:latin typeface="Franklin Gothic Book" panose="020B0503020102020204" pitchFamily="34" charset="0"/>
                <a:ea typeface="Franklin Gothic Heavy" charset="0"/>
                <a:cs typeface="Franklin Gothic Heavy" charset="0"/>
              </a:rPr>
              <a:t>Southern Poverty Law Center on Campus (2017). </a:t>
            </a:r>
            <a:r>
              <a:rPr lang="en-US" sz="1400" dirty="0">
                <a:hlinkClick r:id="rId3"/>
              </a:rPr>
              <a:t>https://www.splcenter.org/sites/default/files/soc_bystander_intervention_guide_web_final.pdf</a:t>
            </a:r>
            <a:endParaRPr lang="en-US" sz="1400" dirty="0"/>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i="1" dirty="0">
                <a:solidFill>
                  <a:srgbClr val="00685E"/>
                </a:solidFill>
                <a:latin typeface="Franklin Gothic Book" panose="020B0503020102020204" pitchFamily="34" charset="0"/>
                <a:ea typeface="Franklin Gothic Heavy" charset="0"/>
                <a:cs typeface="Franklin Gothic Heavy" charset="0"/>
              </a:rPr>
              <a:t>Speak Up: Responding to Everyday Bigotry. </a:t>
            </a:r>
            <a:r>
              <a:rPr lang="en-US" sz="1400" dirty="0">
                <a:solidFill>
                  <a:srgbClr val="00685E"/>
                </a:solidFill>
                <a:latin typeface="Franklin Gothic Book" panose="020B0503020102020204" pitchFamily="34" charset="0"/>
                <a:ea typeface="Franklin Gothic Heavy" charset="0"/>
                <a:cs typeface="Franklin Gothic Heavy" charset="0"/>
              </a:rPr>
              <a:t>Southern Poverty Law Center. Accessed 6/3/2020: </a:t>
            </a:r>
            <a:r>
              <a:rPr lang="en-US" sz="1400" dirty="0">
                <a:hlinkClick r:id="rId4"/>
              </a:rPr>
              <a:t>https://www.splcenter.org/sites/default/files/d6_legacy_files/downloads/publication/splcspeak_up_handbook_0.pdf</a:t>
            </a:r>
            <a:r>
              <a:rPr lang="en-US" sz="1400" dirty="0"/>
              <a:t>)</a:t>
            </a:r>
          </a:p>
          <a:p>
            <a:pPr algn="l"/>
            <a:endParaRPr lang="en-US" sz="1400" dirty="0"/>
          </a:p>
          <a:p>
            <a:pPr algn="l"/>
            <a:r>
              <a:rPr lang="en-US" sz="1400" i="1" dirty="0">
                <a:solidFill>
                  <a:srgbClr val="00685E"/>
                </a:solidFill>
                <a:latin typeface="Franklin Gothic Book" panose="020B0503020102020204" pitchFamily="34" charset="0"/>
                <a:ea typeface="Franklin Gothic Heavy" charset="0"/>
                <a:cs typeface="Franklin Gothic Heavy" charset="0"/>
              </a:rPr>
              <a:t>Engaging Bystanders to Prevent Sexual Violence: A Guide for Preventionists</a:t>
            </a:r>
            <a:r>
              <a:rPr lang="en-US" sz="1400" dirty="0">
                <a:solidFill>
                  <a:srgbClr val="00685E"/>
                </a:solidFill>
                <a:latin typeface="Franklin Gothic Book" panose="020B0503020102020204" pitchFamily="34" charset="0"/>
                <a:ea typeface="Franklin Gothic Heavy" charset="0"/>
                <a:cs typeface="Franklin Gothic Heavy" charset="0"/>
              </a:rPr>
              <a:t>. National Sexual Violence Resource Center (2013).</a:t>
            </a:r>
          </a:p>
          <a:p>
            <a:pPr algn="l"/>
            <a:r>
              <a:rPr lang="en-US" sz="1400" dirty="0">
                <a:hlinkClick r:id="rId5"/>
              </a:rPr>
              <a:t>https://www.nsvrc.org/sites/default/files/2013-09/publications_nsvrc_guide_engaging-bystanders-prevent-sexual-violence_0.pdf</a:t>
            </a:r>
            <a:endParaRPr lang="en-US" sz="1400" dirty="0"/>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dirty="0">
                <a:solidFill>
                  <a:srgbClr val="00685E"/>
                </a:solidFill>
                <a:latin typeface="Franklin Gothic Book" panose="020B0503020102020204" pitchFamily="34" charset="0"/>
                <a:ea typeface="Franklin Gothic Heavy" charset="0"/>
                <a:cs typeface="Franklin Gothic Heavy" charset="0"/>
              </a:rPr>
              <a:t>Step UP! Bystander Intervention Program. (Accessed 6/3/2020: </a:t>
            </a:r>
            <a:r>
              <a:rPr lang="en-US" sz="1400" dirty="0">
                <a:hlinkClick r:id="rId6"/>
              </a:rPr>
              <a:t>https://stepupprogram.org/</a:t>
            </a:r>
            <a:r>
              <a:rPr lang="en-US" sz="1400" dirty="0"/>
              <a:t>)</a:t>
            </a: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dirty="0" err="1">
                <a:solidFill>
                  <a:srgbClr val="00685E"/>
                </a:solidFill>
                <a:latin typeface="Franklin Gothic Book" panose="020B0503020102020204" pitchFamily="34" charset="0"/>
                <a:ea typeface="Franklin Gothic Heavy" charset="0"/>
                <a:cs typeface="Franklin Gothic Heavy" charset="0"/>
              </a:rPr>
              <a:t>hollaback</a:t>
            </a:r>
            <a:r>
              <a:rPr lang="en-US" sz="1400" dirty="0">
                <a:solidFill>
                  <a:srgbClr val="00685E"/>
                </a:solidFill>
                <a:latin typeface="Franklin Gothic Book" panose="020B0503020102020204" pitchFamily="34" charset="0"/>
                <a:ea typeface="Franklin Gothic Heavy" charset="0"/>
                <a:cs typeface="Franklin Gothic Heavy" charset="0"/>
              </a:rPr>
              <a:t>! Bystander Intervention Training. Accessed 6/3/2020: </a:t>
            </a:r>
            <a:r>
              <a:rPr lang="en-US" sz="1400" dirty="0">
                <a:hlinkClick r:id="rId7"/>
              </a:rPr>
              <a:t>https://www.ihollaback.org/bystander-resources/</a:t>
            </a:r>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316960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Questions?</a:t>
            </a:r>
          </a:p>
        </p:txBody>
      </p:sp>
    </p:spTree>
    <p:extLst>
      <p:ext uri="{BB962C8B-B14F-4D97-AF65-F5344CB8AC3E}">
        <p14:creationId xmlns:p14="http://schemas.microsoft.com/office/powerpoint/2010/main" val="97964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What is bystander intervention and how can it help?</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When is bystander intervention appropriate?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Potential obstacles to bystander intervention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Safe intervention strategies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Applying your knowledge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Questions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203096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4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Something important to know about your role at Shoreline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Why you’re here today</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5594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social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Interrupting situations in which someone is potentially at risk of harm or is otherwise in need of assistance</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Notifying appropriate officials when there is a problem</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Helping to create a culture of care in which we as individuals actively look out for each other’s wellbeing</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Helping to shift social norms so that harmful behaviors eventually become socially unacceptable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561514" y="958689"/>
            <a:ext cx="8805545"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Active bystanders help by:</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619069" y="1727739"/>
            <a:ext cx="8553691" cy="322408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Here’s a quick overview:</a:t>
            </a:r>
          </a:p>
          <a:p>
            <a:r>
              <a:rPr lang="en-US" sz="3200" dirty="0">
                <a:solidFill>
                  <a:srgbClr val="00685E"/>
                </a:solidFill>
                <a:latin typeface="Franklin Gothic Demi" panose="020B0703020102020204" pitchFamily="34" charset="0"/>
                <a:ea typeface="Franklin Gothic Heavy" charset="0"/>
                <a:cs typeface="Franklin Gothic Heavy" charset="0"/>
                <a:hlinkClick r:id="rId3"/>
              </a:rPr>
              <a:t>https://youtu.be/NNDZfZ7KYNs</a:t>
            </a:r>
            <a:r>
              <a:rPr lang="en-US" sz="5400" dirty="0">
                <a:solidFill>
                  <a:srgbClr val="00685E"/>
                </a:solidFill>
                <a:latin typeface="Franklin Gothic Demi" panose="020B0703020102020204" pitchFamily="34" charset="0"/>
                <a:ea typeface="Franklin Gothic Heavy" charset="0"/>
                <a:cs typeface="Franklin Gothic Heavy" charset="0"/>
              </a:rPr>
              <a:t> </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24940" y="1659988"/>
            <a:ext cx="8934349" cy="302749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685E"/>
              </a:solidFill>
              <a:latin typeface="Franklin Gothic Demi" panose="020B0703020102020204" pitchFamily="34" charset="0"/>
              <a:ea typeface="Franklin Gothic Heavy" charset="0"/>
              <a:cs typeface="Franklin Gothic Heavy" charset="0"/>
            </a:endParaRPr>
          </a:p>
          <a:p>
            <a:r>
              <a:rPr lang="en-US" sz="3200" dirty="0">
                <a:solidFill>
                  <a:srgbClr val="00685E"/>
                </a:solidFill>
                <a:latin typeface="Franklin Gothic Demi" panose="020B0703020102020204" pitchFamily="34" charset="0"/>
                <a:ea typeface="Franklin Gothic Heavy" charset="0"/>
                <a:cs typeface="Franklin Gothic Heavy" charset="0"/>
              </a:rPr>
              <a:t>In what types of situations might I intervene?</a:t>
            </a:r>
          </a:p>
          <a:p>
            <a:pPr algn="l"/>
            <a:endParaRPr lang="en-US" sz="2400" dirty="0">
              <a:solidFill>
                <a:srgbClr val="00685E"/>
              </a:solidFill>
              <a:latin typeface="Franklin Gothic Book" panose="020B0503020102020204" pitchFamily="34"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EXAMPLES:</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see a student making aggressive advances toward another student who appears afraid </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hear a colleague saying something discriminatory about another colleague</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notice that an older colleague is routinely excluded from invitations to socialize with others in the office after work</a:t>
            </a:r>
          </a:p>
          <a:p>
            <a:pPr marL="571500" indent="-571500" algn="l">
              <a:buFont typeface="Arial" panose="020B0604020202020204" pitchFamily="34" charset="0"/>
              <a:buChar char="•"/>
            </a:pPr>
            <a:r>
              <a:rPr lang="en-US" sz="2800" dirty="0">
                <a:solidFill>
                  <a:srgbClr val="00685E"/>
                </a:solidFill>
                <a:latin typeface="Franklin Gothic Book" panose="020B0503020102020204" pitchFamily="34" charset="0"/>
              </a:rPr>
              <a:t>Other examples?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Fear for personal safety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Power dynamics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“None of my business”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Belief that someone else will step in (“bystander effect”)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Fear of making the situation worse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Ambiguity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is this going to cost me? (Time, energy, etc.)</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Obstacles to intervention:</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544A27-5BFD-4CF0-B936-7ED53334E89E}">
  <ds:schemaRefs>
    <ds:schemaRef ds:uri="http://schemas.microsoft.com/office/2006/metadata/properties"/>
    <ds:schemaRef ds:uri="http://schemas.microsoft.com/office/infopath/2007/PartnerControls"/>
    <ds:schemaRef ds:uri="779d5a41-fd24-4728-baf2-85a0d3f2f393"/>
  </ds:schemaRefs>
</ds:datastoreItem>
</file>

<file path=customXml/itemProps2.xml><?xml version="1.0" encoding="utf-8"?>
<ds:datastoreItem xmlns:ds="http://schemas.openxmlformats.org/officeDocument/2006/customXml" ds:itemID="{C90167C3-E7AC-4809-9A7B-5ED2FE0C93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008B30-CB5B-4624-BCA3-D9CC163A96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6967</TotalTime>
  <Words>1187</Words>
  <Application>Microsoft Office PowerPoint</Application>
  <PresentationFormat>Widescreen</PresentationFormat>
  <Paragraphs>165</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268</cp:revision>
  <cp:lastPrinted>2020-02-10T22:21:00Z</cp:lastPrinted>
  <dcterms:created xsi:type="dcterms:W3CDTF">2016-09-08T18:39:25Z</dcterms:created>
  <dcterms:modified xsi:type="dcterms:W3CDTF">2024-07-30T21:29:09Z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2400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