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11" r:id="rId3"/>
  </p:sldMasterIdLst>
  <p:notesMasterIdLst>
    <p:notesMasterId r:id="rId13"/>
  </p:notesMasterIdLst>
  <p:handoutMasterIdLst>
    <p:handoutMasterId r:id="rId14"/>
  </p:handoutMasterIdLst>
  <p:sldIdLst>
    <p:sldId id="256" r:id="rId4"/>
    <p:sldId id="276" r:id="rId5"/>
    <p:sldId id="341" r:id="rId6"/>
    <p:sldId id="358" r:id="rId7"/>
    <p:sldId id="359" r:id="rId8"/>
    <p:sldId id="360" r:id="rId9"/>
    <p:sldId id="361" r:id="rId10"/>
    <p:sldId id="362" r:id="rId11"/>
    <p:sldId id="363" r:id="rId1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90"/>
    <a:srgbClr val="006D66"/>
    <a:srgbClr val="00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93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406469A5-4BF2-45B2-837E-1D3544241B70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2FCED42C-A207-4EFD-A50C-83746F7DC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04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0D7A4C59-C775-4E38-B0CD-A2E2630C3597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0839E709-2B9B-492A-B7BA-375AF8F12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8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73241"/>
            <a:fld id="{DF850BDF-B36B-4A22-9358-4A582314C1D1}" type="slidenum">
              <a:rPr lang="en-US" smtClean="0"/>
              <a:pPr defTabSz="973241"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894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smtClean="0"/>
              <a:t>Bioinformatics tools help scientists organize, process and make sense of complex biological data sets</a:t>
            </a:r>
          </a:p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305" indent="-30204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61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426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90" indent="-241632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54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218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83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747" indent="-241632" defTabSz="48326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A5E68F3-8AEE-4A6B-8A45-7B975381C871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880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07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002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8E40-3C9B-4C8A-8D32-DEEC48A1695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164FF-C3B9-47CC-9A8B-82006F5BD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4982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808B8-48B0-49BB-A9C0-98B6E066CB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9D50B-A66F-457B-AF75-0B0FC94CDC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070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A7270-8BCB-488F-9368-B1053CA1BE9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E08B9-98F9-4C25-AB9B-588C83BEE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651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464F1-BF75-483B-B94D-A1C9877BF1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38DA2-5F0C-4490-98E7-85D2ABDDA0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51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FD226-4E02-4560-A25E-01D49E017D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06C52-8362-4344-BB14-41DD12C024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580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8A2F8-6B65-4292-9962-25F653BFA0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D920E-94AD-4622-8B66-FD9742BA20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6030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99A39-E84F-4E83-897D-80B34240410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F3F9E0-912F-4D38-A558-04ED62011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906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B2605-4A19-4AB9-A73C-3450BCEF49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DF9C1-1E14-4244-9435-963474612C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36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68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9402C-D4D5-4479-B0FB-495897D1C5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9DC39-EA12-4697-9C73-281CF98D88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77650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88082-BC92-43D0-93F6-1F2C9D6D3F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5A55A-0BE4-434B-92AC-E4DF5D7EF3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04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E8A41-DB96-4107-A203-5CDFEF7DB98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393AE-363D-4990-AC41-CAF5566E9D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2271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99054-5AA3-430F-BEC1-CEBDE04CDFA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280FC-61B1-4CD7-A0A3-08B403321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249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01A50-D994-48FA-8A9E-563EC8FA1C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284E4-0DAA-4B7A-9E61-68DDA4BCFB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0439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4282F-A282-4867-87F5-2FD03A8371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E4BD4F-87FF-4177-AA9D-5BA264025E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9576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EDE7F-2BBE-44B4-9FAD-9D458A3F1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1DC938-957B-4DE9-95F8-A6790B34F7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326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07BE0-ACD2-41EE-9D93-58786ADE67D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F55E8-53B8-454A-81D7-6F703E36DA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8822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EF59-D5CC-4080-86AE-2D01B9FAF2B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000A33-F861-4AB4-8933-01148F508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9060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E6B9-EC4C-40E2-8B7B-7173A1E9EC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F04F0-951F-4548-BC26-6390E2D99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963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073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989E0-A293-4C94-9111-9326B019D8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087EF9-6F2F-4FFA-997E-1A9E24B527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5507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AD193-491C-40EB-A578-A23B21B8E9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1FB0A-F7B2-469D-B97B-EDB5ADA8F6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85605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CB3440-3657-41DD-937A-C65BE2DD0E7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87674E-502C-45EB-B913-4EEB9D44C5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421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ED018-6817-4826-ABFA-A1C225312A0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9BC91-FCC9-4D5C-9032-B1D47BDCB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35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70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4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8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204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211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B29885-65DA-4CF9-9AA2-85BA6BB29C7A}" type="datetimeFigureOut">
              <a:rPr lang="en-US" smtClean="0"/>
              <a:t>8/2/2016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2F19B-3CBC-429D-97B1-4DEFDF4F51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75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265F01F-6F3A-4FDA-B016-B0AFE35F6C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0E034D-A754-4234-9F6B-4F41834BEDB1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35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37B65C7F-11C7-4108-B0E1-9378C5AAAE4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8/2/2016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2D7F635-E182-47FD-A53F-74E09D89D60D}" type="slidenum">
              <a:rPr lang="en-US" altLang="en-US" smtClean="0">
                <a:cs typeface="Arial" panose="020B0604020202020204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6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9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3059954"/>
          </a:xfrm>
        </p:spPr>
        <p:txBody>
          <a:bodyPr>
            <a:normAutofit fontScale="90000"/>
          </a:bodyPr>
          <a:lstStyle/>
          <a:p>
            <a:r>
              <a:rPr lang="en-US" sz="6700" b="1" dirty="0" smtClean="0">
                <a:solidFill>
                  <a:srgbClr val="2A3990"/>
                </a:solidFill>
              </a:rPr>
              <a:t>Can You Taste That?</a:t>
            </a:r>
            <a:br>
              <a:rPr lang="en-US" sz="6700" b="1" dirty="0" smtClean="0">
                <a:solidFill>
                  <a:srgbClr val="2A3990"/>
                </a:solidFill>
              </a:rPr>
            </a:br>
            <a:r>
              <a:rPr lang="en-US" sz="5700" dirty="0" smtClean="0">
                <a:solidFill>
                  <a:srgbClr val="2A3990"/>
                </a:solidFill>
              </a:rPr>
              <a:t>Predicting PTC Tasting Ability Among Non-Human Primates</a:t>
            </a:r>
            <a:endParaRPr lang="en-US" sz="5700" dirty="0">
              <a:solidFill>
                <a:srgbClr val="2A399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14326"/>
            <a:ext cx="1066801" cy="1109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801" y="314325"/>
            <a:ext cx="1882616" cy="1116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025" y="5766011"/>
            <a:ext cx="4679950" cy="1091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6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800" b="1" dirty="0" smtClean="0">
                <a:solidFill>
                  <a:srgbClr val="2A3990"/>
                </a:solidFill>
                <a:cs typeface="Arial" charset="0"/>
              </a:rPr>
              <a:t>What is “Bioinformatics”?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3848100"/>
            <a:ext cx="8229600" cy="26289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600" b="1" u="sng" dirty="0" smtClean="0">
                <a:solidFill>
                  <a:srgbClr val="2A3990"/>
                </a:solidFill>
                <a:cs typeface="Arial" pitchFamily="34" charset="0"/>
              </a:rPr>
              <a:t>National Institutes of Health Definition: </a:t>
            </a:r>
            <a:endParaRPr lang="en-US" u="sng" dirty="0" smtClean="0">
              <a:solidFill>
                <a:srgbClr val="2A3990"/>
              </a:solidFill>
              <a:latin typeface="+mj-lt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Research, development, or application of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computational tools and approaches</a:t>
            </a: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 for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expanding the use of biological</a:t>
            </a: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, medical, behavioral or health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data</a:t>
            </a:r>
            <a:r>
              <a:rPr lang="en-US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, including those to acquire, store, organize, archive, </a:t>
            </a:r>
            <a:r>
              <a:rPr lang="en-US" b="1" dirty="0" smtClean="0">
                <a:solidFill>
                  <a:srgbClr val="2A3990"/>
                </a:solidFill>
                <a:cs typeface="Arial" pitchFamily="34" charset="0"/>
              </a:rPr>
              <a:t>analyze or visualize such data</a:t>
            </a:r>
            <a:r>
              <a:rPr lang="en-US" b="1" dirty="0" smtClean="0">
                <a:solidFill>
                  <a:srgbClr val="2A3990"/>
                </a:solidFill>
                <a:latin typeface="+mj-lt"/>
                <a:cs typeface="Arial" pitchFamily="34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95298" y="2108816"/>
            <a:ext cx="80645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A3990"/>
                </a:solidFill>
              </a:rPr>
              <a:t>Bioinformatics</a:t>
            </a:r>
            <a:r>
              <a:rPr lang="en-US" sz="2800" b="1" dirty="0">
                <a:solidFill>
                  <a:srgbClr val="2A3990"/>
                </a:solidFill>
                <a:latin typeface="+mj-lt"/>
              </a:rPr>
              <a:t> </a:t>
            </a:r>
            <a:r>
              <a:rPr lang="en-US" sz="2800" dirty="0">
                <a:solidFill>
                  <a:srgbClr val="2A3990"/>
                </a:solidFill>
                <a:latin typeface="+mj-lt"/>
              </a:rPr>
              <a:t>is the application of computer science and information technology to biology and medicine. </a:t>
            </a:r>
          </a:p>
        </p:txBody>
      </p:sp>
    </p:spTree>
    <p:extLst>
      <p:ext uri="{BB962C8B-B14F-4D97-AF65-F5344CB8AC3E}">
        <p14:creationId xmlns:p14="http://schemas.microsoft.com/office/powerpoint/2010/main" val="422207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9" descr="200px-Chromosome_17_sv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1538"/>
            <a:ext cx="1143000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00945"/>
            <a:ext cx="9144000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eaLnBrk="0" hangingPunct="0">
              <a:spcBef>
                <a:spcPct val="30000"/>
              </a:spcBef>
              <a:defRPr/>
            </a:pPr>
            <a:r>
              <a:rPr lang="en-US" sz="3200" b="1" dirty="0">
                <a:solidFill>
                  <a:srgbClr val="2A3990"/>
                </a:solidFill>
                <a:cs typeface="Arial"/>
              </a:rPr>
              <a:t>Bioinformatics Tools Help Scientists:</a:t>
            </a:r>
            <a:r>
              <a:rPr lang="en-US" sz="3200" dirty="0">
                <a:solidFill>
                  <a:srgbClr val="2A3990"/>
                </a:solidFill>
                <a:cs typeface="Arial" panose="020B0604020202020204" pitchFamily="34" charset="0"/>
              </a:rPr>
              <a:t/>
            </a:r>
            <a:br>
              <a:rPr lang="en-US" sz="3200" dirty="0">
                <a:solidFill>
                  <a:srgbClr val="2A3990"/>
                </a:solidFill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006D66"/>
                </a:solidFill>
                <a:cs typeface="Arial" panose="020B0604020202020204" pitchFamily="34" charset="0"/>
              </a:rPr>
              <a:t>Organize, Process, and Make Sense of Complex Biological Data Sets</a:t>
            </a:r>
            <a:endParaRPr lang="en-US" sz="3200" dirty="0">
              <a:solidFill>
                <a:srgbClr val="006D66"/>
              </a:solidFill>
              <a:cs typeface="Arial" panose="020B0604020202020204" pitchFamily="34" charset="0"/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7086600" y="1531938"/>
            <a:ext cx="1066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prstClr val="black"/>
                </a:solidFill>
                <a:cs typeface="Arial" panose="020B0604020202020204" pitchFamily="34" charset="0"/>
              </a:rPr>
              <a:t>Protein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179638" y="2762250"/>
            <a:ext cx="639762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67400" y="2762250"/>
            <a:ext cx="639763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75" name="TextBox 22"/>
          <p:cNvSpPr txBox="1">
            <a:spLocks noChangeArrowheads="1"/>
          </p:cNvSpPr>
          <p:nvPr/>
        </p:nvSpPr>
        <p:spPr bwMode="auto">
          <a:xfrm>
            <a:off x="381000" y="4076700"/>
            <a:ext cx="2286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Bioinformatics Tools</a:t>
            </a: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DNA Sequencing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Identify Mutations in DNA.</a:t>
            </a:r>
          </a:p>
        </p:txBody>
      </p:sp>
      <p:sp>
        <p:nvSpPr>
          <p:cNvPr id="7176" name="TextBox 2"/>
          <p:cNvSpPr txBox="1">
            <a:spLocks noChangeArrowheads="1"/>
          </p:cNvSpPr>
          <p:nvPr/>
        </p:nvSpPr>
        <p:spPr bwMode="auto">
          <a:xfrm>
            <a:off x="1028697" y="153193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DNA</a:t>
            </a:r>
          </a:p>
        </p:txBody>
      </p:sp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4114800" y="1531938"/>
            <a:ext cx="800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RNA</a:t>
            </a:r>
          </a:p>
        </p:txBody>
      </p:sp>
      <p:sp>
        <p:nvSpPr>
          <p:cNvPr id="7178" name="TextBox 24"/>
          <p:cNvSpPr txBox="1">
            <a:spLocks noChangeArrowheads="1"/>
          </p:cNvSpPr>
          <p:nvPr/>
        </p:nvSpPr>
        <p:spPr bwMode="auto">
          <a:xfrm>
            <a:off x="3429000" y="4076700"/>
            <a:ext cx="2514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Bioinformatics Tools: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RNA Sequencing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Identify tissue specific gene expression.</a:t>
            </a:r>
          </a:p>
        </p:txBody>
      </p:sp>
      <p:sp>
        <p:nvSpPr>
          <p:cNvPr id="7179" name="TextBox 25"/>
          <p:cNvSpPr txBox="1">
            <a:spLocks noChangeArrowheads="1"/>
          </p:cNvSpPr>
          <p:nvPr/>
        </p:nvSpPr>
        <p:spPr bwMode="auto">
          <a:xfrm>
            <a:off x="6705600" y="4076700"/>
            <a:ext cx="2286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i="1" dirty="0" smtClean="0">
                <a:solidFill>
                  <a:prstClr val="black"/>
                </a:solidFill>
                <a:cs typeface="Arial" panose="020B0604020202020204" pitchFamily="34" charset="0"/>
              </a:rPr>
              <a:t>Bioinformatics Tools: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dirty="0" smtClean="0">
                <a:solidFill>
                  <a:prstClr val="black"/>
                </a:solidFill>
                <a:cs typeface="Arial" panose="020B0604020202020204" pitchFamily="34" charset="0"/>
              </a:rPr>
              <a:t>Protein 3D Structure visualization.</a:t>
            </a:r>
            <a:endParaRPr lang="en-US" altLang="en-US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 smtClean="0">
                <a:solidFill>
                  <a:prstClr val="black"/>
                </a:solidFill>
                <a:cs typeface="Arial" panose="020B0604020202020204" pitchFamily="34" charset="0"/>
              </a:rPr>
              <a:t>Identify the impact of mutations.</a:t>
            </a:r>
          </a:p>
        </p:txBody>
      </p:sp>
      <p:pic>
        <p:nvPicPr>
          <p:cNvPr id="7181" name="Picture 26" descr="Cod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41538"/>
            <a:ext cx="107791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27" descr="500px-Aminoacids_table_sv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93938"/>
            <a:ext cx="12001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3" name="Picture 31" descr="PDB_3coj_EBI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1531938"/>
            <a:ext cx="3292475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0" y="6299994"/>
            <a:ext cx="9144000" cy="531812"/>
          </a:xfrm>
          <a:prstGeom prst="rect">
            <a:avLst/>
          </a:prstGeom>
          <a:solidFill>
            <a:schemeClr val="bg1">
              <a:lumMod val="65000"/>
              <a:alpha val="2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185" name="TextBox 17"/>
          <p:cNvSpPr txBox="1">
            <a:spLocks noChangeArrowheads="1"/>
          </p:cNvSpPr>
          <p:nvPr/>
        </p:nvSpPr>
        <p:spPr bwMode="auto">
          <a:xfrm>
            <a:off x="152400" y="6375400"/>
            <a:ext cx="85344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Source: Wikipedia Commons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42900" y="1531938"/>
            <a:ext cx="8610600" cy="4349888"/>
            <a:chOff x="342900" y="1117600"/>
            <a:chExt cx="8610600" cy="4573726"/>
          </a:xfrm>
        </p:grpSpPr>
        <p:sp>
          <p:nvSpPr>
            <p:cNvPr id="3" name="Rounded Rectangle 2"/>
            <p:cNvSpPr/>
            <p:nvPr/>
          </p:nvSpPr>
          <p:spPr>
            <a:xfrm>
              <a:off x="342900" y="1143000"/>
              <a:ext cx="2476500" cy="43815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337300" y="1117600"/>
              <a:ext cx="2616200" cy="457372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7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100" y="330200"/>
            <a:ext cx="574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prstClr val="black"/>
                </a:solidFill>
              </a:rPr>
              <a:t>TAS2R38 Bitter Taste Receptor [“PTC”] Gene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2150" y="927208"/>
            <a:ext cx="3078162" cy="2034293"/>
            <a:chOff x="3232150" y="927208"/>
            <a:chExt cx="3078162" cy="2034293"/>
          </a:xfrm>
        </p:grpSpPr>
        <p:sp>
          <p:nvSpPr>
            <p:cNvPr id="9" name="Rectangle 8"/>
            <p:cNvSpPr/>
            <p:nvPr/>
          </p:nvSpPr>
          <p:spPr>
            <a:xfrm>
              <a:off x="3352800" y="1180307"/>
              <a:ext cx="330200" cy="101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254500" y="1804193"/>
              <a:ext cx="330200" cy="101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mtClean="0">
                <a:solidFill>
                  <a:prstClr val="white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32150" y="927208"/>
              <a:ext cx="889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solidFill>
                    <a:prstClr val="black"/>
                  </a:solidFill>
                </a:rPr>
                <a:t>Left Primer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83000" y="1935094"/>
              <a:ext cx="10541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prstClr val="black"/>
                  </a:solidFill>
                </a:rPr>
                <a:t>Right Primer</a:t>
              </a:r>
            </a:p>
          </p:txBody>
        </p:sp>
        <p:grpSp>
          <p:nvGrpSpPr>
            <p:cNvPr id="85" name="Group 84"/>
            <p:cNvGrpSpPr/>
            <p:nvPr/>
          </p:nvGrpSpPr>
          <p:grpSpPr>
            <a:xfrm>
              <a:off x="4330700" y="1909694"/>
              <a:ext cx="1979612" cy="1051807"/>
              <a:chOff x="4597400" y="2074794"/>
              <a:chExt cx="1979612" cy="105180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597400" y="2074794"/>
                <a:ext cx="894715" cy="1051807"/>
                <a:chOff x="4597400" y="2074794"/>
                <a:chExt cx="894715" cy="1051807"/>
              </a:xfrm>
            </p:grpSpPr>
            <p:cxnSp>
              <p:nvCxnSpPr>
                <p:cNvPr id="17" name="Straight Arrow Connector 16"/>
                <p:cNvCxnSpPr/>
                <p:nvPr/>
              </p:nvCxnSpPr>
              <p:spPr>
                <a:xfrm>
                  <a:off x="5013960" y="2642800"/>
                  <a:ext cx="478155" cy="457200"/>
                </a:xfrm>
                <a:prstGeom prst="straightConnector1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Arrow Connector 17"/>
                <p:cNvCxnSpPr/>
                <p:nvPr/>
              </p:nvCxnSpPr>
              <p:spPr>
                <a:xfrm flipH="1">
                  <a:off x="4597400" y="2669401"/>
                  <a:ext cx="393066" cy="457200"/>
                </a:xfrm>
                <a:prstGeom prst="straightConnector1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5003800" y="2074794"/>
                  <a:ext cx="0" cy="618807"/>
                </a:xfrm>
                <a:prstGeom prst="line">
                  <a:avLst/>
                </a:prstGeom>
                <a:ln w="57150"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5" name="TextBox 24"/>
              <p:cNvSpPr txBox="1"/>
              <p:nvPr/>
            </p:nvSpPr>
            <p:spPr>
              <a:xfrm>
                <a:off x="5013959" y="2304246"/>
                <a:ext cx="156305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smtClean="0">
                    <a:solidFill>
                      <a:prstClr val="black"/>
                    </a:solidFill>
                  </a:rPr>
                  <a:t>Amplify by PCR</a:t>
                </a:r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514985" y="2396207"/>
            <a:ext cx="7912814" cy="1229151"/>
            <a:chOff x="781685" y="2574007"/>
            <a:chExt cx="7912814" cy="1229151"/>
          </a:xfrm>
        </p:grpSpPr>
        <p:grpSp>
          <p:nvGrpSpPr>
            <p:cNvPr id="58" name="Group 57"/>
            <p:cNvGrpSpPr/>
            <p:nvPr/>
          </p:nvGrpSpPr>
          <p:grpSpPr>
            <a:xfrm>
              <a:off x="781685" y="2574007"/>
              <a:ext cx="2439114" cy="1229151"/>
              <a:chOff x="781685" y="2574007"/>
              <a:chExt cx="2439114" cy="1229151"/>
            </a:xfrm>
          </p:grpSpPr>
          <p:sp>
            <p:nvSpPr>
              <p:cNvPr id="27" name="TextBox 26"/>
              <p:cNvSpPr txBox="1"/>
              <p:nvPr/>
            </p:nvSpPr>
            <p:spPr>
              <a:xfrm>
                <a:off x="1149985" y="2574007"/>
                <a:ext cx="18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</a:rPr>
                  <a:t>NONTASTER (</a:t>
                </a:r>
                <a:r>
                  <a:rPr lang="en-US" b="1" dirty="0" err="1" smtClean="0">
                    <a:solidFill>
                      <a:prstClr val="black"/>
                    </a:solidFill>
                  </a:rPr>
                  <a:t>tt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  <p:grpSp>
            <p:nvGrpSpPr>
              <p:cNvPr id="38" name="Group 37"/>
              <p:cNvGrpSpPr/>
              <p:nvPr/>
            </p:nvGrpSpPr>
            <p:grpSpPr>
              <a:xfrm>
                <a:off x="781685" y="3051626"/>
                <a:ext cx="2439114" cy="369332"/>
                <a:chOff x="781685" y="3051626"/>
                <a:chExt cx="2439114" cy="369332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1251585" y="3051626"/>
                  <a:ext cx="15805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GGCGG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G</a:t>
                  </a:r>
                  <a:r>
                    <a:rPr lang="en-US" b="1" dirty="0" smtClean="0">
                      <a:solidFill>
                        <a:prstClr val="black"/>
                      </a:solidFill>
                    </a:rPr>
                    <a:t>CACT</a:t>
                  </a:r>
                </a:p>
              </p:txBody>
            </p:sp>
            <p:sp>
              <p:nvSpPr>
                <p:cNvPr id="36" name="Freeform 35"/>
                <p:cNvSpPr/>
                <p:nvPr/>
              </p:nvSpPr>
              <p:spPr>
                <a:xfrm>
                  <a:off x="2687399" y="32164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7" name="Freeform 36"/>
                <p:cNvSpPr/>
                <p:nvPr/>
              </p:nvSpPr>
              <p:spPr>
                <a:xfrm>
                  <a:off x="781685" y="32037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5" name="TextBox 44"/>
              <p:cNvSpPr txBox="1"/>
              <p:nvPr/>
            </p:nvSpPr>
            <p:spPr>
              <a:xfrm>
                <a:off x="952142" y="3464604"/>
                <a:ext cx="217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PCR PRODUCT (221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6255385" y="2574007"/>
              <a:ext cx="2439114" cy="1229151"/>
              <a:chOff x="6255385" y="2574007"/>
              <a:chExt cx="2439114" cy="1229151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6608367" y="2574007"/>
                <a:ext cx="1829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prstClr val="black"/>
                    </a:solidFill>
                  </a:rPr>
                  <a:t>TASTER (TT)</a:t>
                </a:r>
              </a:p>
            </p:txBody>
          </p:sp>
          <p:grpSp>
            <p:nvGrpSpPr>
              <p:cNvPr id="39" name="Group 38"/>
              <p:cNvGrpSpPr/>
              <p:nvPr/>
            </p:nvGrpSpPr>
            <p:grpSpPr>
              <a:xfrm>
                <a:off x="6255385" y="3051626"/>
                <a:ext cx="2439114" cy="369332"/>
                <a:chOff x="781685" y="3051626"/>
                <a:chExt cx="2439114" cy="369332"/>
              </a:xfrm>
            </p:grpSpPr>
            <p:sp>
              <p:nvSpPr>
                <p:cNvPr id="40" name="TextBox 39"/>
                <p:cNvSpPr txBox="1"/>
                <p:nvPr/>
              </p:nvSpPr>
              <p:spPr>
                <a:xfrm>
                  <a:off x="1251585" y="3051626"/>
                  <a:ext cx="158051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prstClr val="black"/>
                      </a:solidFill>
                    </a:rPr>
                    <a:t>GGCGG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C</a:t>
                  </a:r>
                  <a:r>
                    <a:rPr lang="en-US" b="1" dirty="0" smtClean="0">
                      <a:solidFill>
                        <a:prstClr val="black"/>
                      </a:solidFill>
                    </a:rPr>
                    <a:t>CACT</a:t>
                  </a:r>
                </a:p>
              </p:txBody>
            </p:sp>
            <p:sp>
              <p:nvSpPr>
                <p:cNvPr id="41" name="Freeform 40"/>
                <p:cNvSpPr/>
                <p:nvPr/>
              </p:nvSpPr>
              <p:spPr>
                <a:xfrm>
                  <a:off x="2687399" y="32164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2" name="Freeform 41"/>
                <p:cNvSpPr/>
                <p:nvPr/>
              </p:nvSpPr>
              <p:spPr>
                <a:xfrm>
                  <a:off x="781685" y="3203766"/>
                  <a:ext cx="533400" cy="65052"/>
                </a:xfrm>
                <a:custGeom>
                  <a:avLst/>
                  <a:gdLst>
                    <a:gd name="connsiteX0" fmla="*/ 0 w 533400"/>
                    <a:gd name="connsiteY0" fmla="*/ 50919 h 65052"/>
                    <a:gd name="connsiteX1" fmla="*/ 266700 w 533400"/>
                    <a:gd name="connsiteY1" fmla="*/ 119 h 65052"/>
                    <a:gd name="connsiteX2" fmla="*/ 431800 w 533400"/>
                    <a:gd name="connsiteY2" fmla="*/ 63619 h 65052"/>
                    <a:gd name="connsiteX3" fmla="*/ 533400 w 533400"/>
                    <a:gd name="connsiteY3" fmla="*/ 38219 h 65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400" h="65052">
                      <a:moveTo>
                        <a:pt x="0" y="50919"/>
                      </a:moveTo>
                      <a:cubicBezTo>
                        <a:pt x="97366" y="24460"/>
                        <a:pt x="194733" y="-1998"/>
                        <a:pt x="266700" y="119"/>
                      </a:cubicBezTo>
                      <a:cubicBezTo>
                        <a:pt x="338667" y="2236"/>
                        <a:pt x="387350" y="57269"/>
                        <a:pt x="431800" y="63619"/>
                      </a:cubicBezTo>
                      <a:cubicBezTo>
                        <a:pt x="476250" y="69969"/>
                        <a:pt x="504825" y="54094"/>
                        <a:pt x="533400" y="38219"/>
                      </a:cubicBezTo>
                    </a:path>
                  </a:pathLst>
                </a:custGeom>
                <a:noFill/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44" name="Rectangle 43"/>
              <p:cNvSpPr/>
              <p:nvPr/>
            </p:nvSpPr>
            <p:spPr>
              <a:xfrm>
                <a:off x="7226300" y="3098883"/>
                <a:ext cx="546100" cy="274320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6362342" y="3464604"/>
                <a:ext cx="217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PCR PRODUCT (221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25333" y="3256746"/>
            <a:ext cx="8443852" cy="1856719"/>
            <a:chOff x="525333" y="3256746"/>
            <a:chExt cx="8443852" cy="1856719"/>
          </a:xfrm>
        </p:grpSpPr>
        <p:grpSp>
          <p:nvGrpSpPr>
            <p:cNvPr id="57" name="Group 56"/>
            <p:cNvGrpSpPr/>
            <p:nvPr/>
          </p:nvGrpSpPr>
          <p:grpSpPr>
            <a:xfrm>
              <a:off x="2928699" y="3256746"/>
              <a:ext cx="3413602" cy="861774"/>
              <a:chOff x="3017599" y="3586946"/>
              <a:chExt cx="3413602" cy="861774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3017599" y="3586946"/>
                <a:ext cx="3413602" cy="861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Digest with </a:t>
                </a:r>
              </a:p>
              <a:p>
                <a:pPr algn="ctr"/>
                <a:r>
                  <a:rPr lang="en-US" sz="1600" i="1" dirty="0" err="1" smtClean="0">
                    <a:solidFill>
                      <a:prstClr val="black"/>
                    </a:solidFill>
                  </a:rPr>
                  <a:t>HaeIII</a:t>
                </a:r>
                <a:r>
                  <a:rPr lang="en-US" sz="1600" i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Restriction Enzyme</a:t>
                </a:r>
              </a:p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(Recognition Sequence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GGCC 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)</a:t>
                </a:r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366385" y="4146946"/>
                <a:ext cx="546100" cy="274320"/>
              </a:xfrm>
              <a:prstGeom prst="rect">
                <a:avLst/>
              </a:prstGeom>
              <a:solidFill>
                <a:srgbClr val="D9D9D9">
                  <a:alpha val="50196"/>
                </a:srgb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25333" y="4345047"/>
              <a:ext cx="8443852" cy="768418"/>
              <a:chOff x="781685" y="4714185"/>
              <a:chExt cx="8443852" cy="768418"/>
            </a:xfrm>
          </p:grpSpPr>
          <p:grpSp>
            <p:nvGrpSpPr>
              <p:cNvPr id="75" name="Group 74"/>
              <p:cNvGrpSpPr/>
              <p:nvPr/>
            </p:nvGrpSpPr>
            <p:grpSpPr>
              <a:xfrm>
                <a:off x="5612926" y="4726573"/>
                <a:ext cx="1726187" cy="756030"/>
                <a:chOff x="5612926" y="4790073"/>
                <a:chExt cx="1726187" cy="756030"/>
              </a:xfrm>
            </p:grpSpPr>
            <p:grpSp>
              <p:nvGrpSpPr>
                <p:cNvPr id="51" name="Group 50"/>
                <p:cNvGrpSpPr/>
                <p:nvPr/>
              </p:nvGrpSpPr>
              <p:grpSpPr>
                <a:xfrm>
                  <a:off x="5877620" y="4790073"/>
                  <a:ext cx="1461493" cy="369332"/>
                  <a:chOff x="781685" y="3051626"/>
                  <a:chExt cx="1461493" cy="369332"/>
                </a:xfrm>
              </p:grpSpPr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251586" y="3051626"/>
                    <a:ext cx="99159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GGCGG</a:t>
                    </a:r>
                  </a:p>
                </p:txBody>
              </p:sp>
              <p:sp>
                <p:nvSpPr>
                  <p:cNvPr id="54" name="Freeform 53"/>
                  <p:cNvSpPr/>
                  <p:nvPr/>
                </p:nvSpPr>
                <p:spPr>
                  <a:xfrm>
                    <a:off x="781685" y="32037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5" name="TextBox 54"/>
                <p:cNvSpPr txBox="1"/>
                <p:nvPr/>
              </p:nvSpPr>
              <p:spPr>
                <a:xfrm>
                  <a:off x="5612926" y="5207549"/>
                  <a:ext cx="172618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</a:rPr>
                    <a:t>44 </a:t>
                  </a: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bp</a:t>
                  </a:r>
                  <a:r>
                    <a:rPr lang="en-US" sz="1600" dirty="0" smtClean="0">
                      <a:solidFill>
                        <a:prstClr val="black"/>
                      </a:solidFill>
                    </a:rPr>
                    <a:t> FRAGMENT</a:t>
                  </a:r>
                </a:p>
              </p:txBody>
            </p:sp>
          </p:grpSp>
          <p:grpSp>
            <p:nvGrpSpPr>
              <p:cNvPr id="76" name="Group 75"/>
              <p:cNvGrpSpPr/>
              <p:nvPr/>
            </p:nvGrpSpPr>
            <p:grpSpPr>
              <a:xfrm>
                <a:off x="7429500" y="4714185"/>
                <a:ext cx="1796037" cy="768418"/>
                <a:chOff x="7429500" y="4777685"/>
                <a:chExt cx="1796037" cy="768418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7493000" y="4777685"/>
                  <a:ext cx="1213841" cy="369332"/>
                  <a:chOff x="2006958" y="3051626"/>
                  <a:chExt cx="1213841" cy="369332"/>
                </a:xfrm>
              </p:grpSpPr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2006958" y="3051626"/>
                    <a:ext cx="825142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CCACT</a:t>
                    </a:r>
                  </a:p>
                </p:txBody>
              </p:sp>
              <p:sp>
                <p:nvSpPr>
                  <p:cNvPr id="49" name="Freeform 48"/>
                  <p:cNvSpPr/>
                  <p:nvPr/>
                </p:nvSpPr>
                <p:spPr>
                  <a:xfrm>
                    <a:off x="2687399" y="32164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56" name="TextBox 55"/>
                <p:cNvSpPr txBox="1"/>
                <p:nvPr/>
              </p:nvSpPr>
              <p:spPr>
                <a:xfrm>
                  <a:off x="7429500" y="5207549"/>
                  <a:ext cx="179603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</a:rPr>
                    <a:t>177 </a:t>
                  </a: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bp</a:t>
                  </a:r>
                  <a:r>
                    <a:rPr lang="en-US" sz="1600" dirty="0" smtClean="0">
                      <a:solidFill>
                        <a:prstClr val="black"/>
                      </a:solidFill>
                    </a:rPr>
                    <a:t> FRAGMENT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781685" y="4717039"/>
                <a:ext cx="2439114" cy="751532"/>
                <a:chOff x="781685" y="3051626"/>
                <a:chExt cx="2439114" cy="751532"/>
              </a:xfrm>
            </p:grpSpPr>
            <p:grpSp>
              <p:nvGrpSpPr>
                <p:cNvPr id="62" name="Group 61"/>
                <p:cNvGrpSpPr/>
                <p:nvPr/>
              </p:nvGrpSpPr>
              <p:grpSpPr>
                <a:xfrm>
                  <a:off x="781685" y="3051626"/>
                  <a:ext cx="2439114" cy="369332"/>
                  <a:chOff x="781685" y="3051626"/>
                  <a:chExt cx="2439114" cy="369332"/>
                </a:xfrm>
              </p:grpSpPr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251585" y="3051626"/>
                    <a:ext cx="158051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GGCGG</a:t>
                    </a:r>
                    <a:r>
                      <a:rPr lang="en-US" b="1" dirty="0" smtClean="0">
                        <a:solidFill>
                          <a:srgbClr val="FF0000"/>
                        </a:solidFill>
                      </a:rPr>
                      <a:t>G</a:t>
                    </a:r>
                    <a:r>
                      <a:rPr lang="en-US" b="1" dirty="0" smtClean="0">
                        <a:solidFill>
                          <a:prstClr val="black"/>
                        </a:solidFill>
                      </a:rPr>
                      <a:t>CACT</a:t>
                    </a:r>
                  </a:p>
                </p:txBody>
              </p:sp>
              <p:sp>
                <p:nvSpPr>
                  <p:cNvPr id="65" name="Freeform 64"/>
                  <p:cNvSpPr/>
                  <p:nvPr/>
                </p:nvSpPr>
                <p:spPr>
                  <a:xfrm>
                    <a:off x="2687399" y="32164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66" name="Freeform 65"/>
                  <p:cNvSpPr/>
                  <p:nvPr/>
                </p:nvSpPr>
                <p:spPr>
                  <a:xfrm>
                    <a:off x="781685" y="3203766"/>
                    <a:ext cx="533400" cy="65052"/>
                  </a:xfrm>
                  <a:custGeom>
                    <a:avLst/>
                    <a:gdLst>
                      <a:gd name="connsiteX0" fmla="*/ 0 w 533400"/>
                      <a:gd name="connsiteY0" fmla="*/ 50919 h 65052"/>
                      <a:gd name="connsiteX1" fmla="*/ 266700 w 533400"/>
                      <a:gd name="connsiteY1" fmla="*/ 119 h 65052"/>
                      <a:gd name="connsiteX2" fmla="*/ 431800 w 533400"/>
                      <a:gd name="connsiteY2" fmla="*/ 63619 h 65052"/>
                      <a:gd name="connsiteX3" fmla="*/ 533400 w 533400"/>
                      <a:gd name="connsiteY3" fmla="*/ 38219 h 650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33400" h="65052">
                        <a:moveTo>
                          <a:pt x="0" y="50919"/>
                        </a:moveTo>
                        <a:cubicBezTo>
                          <a:pt x="97366" y="24460"/>
                          <a:pt x="194733" y="-1998"/>
                          <a:pt x="266700" y="119"/>
                        </a:cubicBezTo>
                        <a:cubicBezTo>
                          <a:pt x="338667" y="2236"/>
                          <a:pt x="387350" y="57269"/>
                          <a:pt x="431800" y="63619"/>
                        </a:cubicBezTo>
                        <a:cubicBezTo>
                          <a:pt x="476250" y="69969"/>
                          <a:pt x="504825" y="54094"/>
                          <a:pt x="533400" y="38219"/>
                        </a:cubicBezTo>
                      </a:path>
                    </a:pathLst>
                  </a:custGeom>
                  <a:noFill/>
                  <a:ln w="28575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mtClean="0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63" name="TextBox 62"/>
                <p:cNvSpPr txBox="1"/>
                <p:nvPr/>
              </p:nvSpPr>
              <p:spPr>
                <a:xfrm>
                  <a:off x="952142" y="3464604"/>
                  <a:ext cx="217939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dirty="0" smtClean="0">
                      <a:solidFill>
                        <a:prstClr val="black"/>
                      </a:solidFill>
                    </a:rPr>
                    <a:t>221 </a:t>
                  </a:r>
                  <a:r>
                    <a:rPr lang="en-US" sz="1600" dirty="0" err="1" smtClean="0">
                      <a:solidFill>
                        <a:prstClr val="black"/>
                      </a:solidFill>
                    </a:rPr>
                    <a:t>bp</a:t>
                  </a:r>
                  <a:r>
                    <a:rPr lang="en-US" sz="1600" dirty="0" smtClean="0">
                      <a:solidFill>
                        <a:prstClr val="black"/>
                      </a:solidFill>
                    </a:rPr>
                    <a:t> FRAGMENT</a:t>
                  </a:r>
                </a:p>
              </p:txBody>
            </p:sp>
          </p:grpSp>
        </p:grpSp>
        <p:grpSp>
          <p:nvGrpSpPr>
            <p:cNvPr id="87" name="Group 86"/>
            <p:cNvGrpSpPr/>
            <p:nvPr/>
          </p:nvGrpSpPr>
          <p:grpSpPr>
            <a:xfrm>
              <a:off x="1648497" y="3581442"/>
              <a:ext cx="5495253" cy="817713"/>
              <a:chOff x="1915197" y="3822742"/>
              <a:chExt cx="5495253" cy="817713"/>
            </a:xfrm>
          </p:grpSpPr>
          <p:cxnSp>
            <p:nvCxnSpPr>
              <p:cNvPr id="73" name="Straight Arrow Connector 72"/>
              <p:cNvCxnSpPr/>
              <p:nvPr/>
            </p:nvCxnSpPr>
            <p:spPr>
              <a:xfrm>
                <a:off x="1915197" y="3856636"/>
                <a:ext cx="0" cy="783819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7410450" y="3822742"/>
                <a:ext cx="0" cy="783819"/>
              </a:xfrm>
              <a:prstGeom prst="straightConnector1">
                <a:avLst/>
              </a:prstGeom>
              <a:ln w="57150">
                <a:solidFill>
                  <a:schemeClr val="bg1">
                    <a:lumMod val="6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" name="Group 15"/>
          <p:cNvGrpSpPr/>
          <p:nvPr/>
        </p:nvGrpSpPr>
        <p:grpSpPr>
          <a:xfrm>
            <a:off x="1659275" y="4596680"/>
            <a:ext cx="5080822" cy="2056788"/>
            <a:chOff x="1659275" y="4596680"/>
            <a:chExt cx="5080822" cy="2056788"/>
          </a:xfrm>
        </p:grpSpPr>
        <p:sp>
          <p:nvSpPr>
            <p:cNvPr id="79" name="TextBox 78"/>
            <p:cNvSpPr txBox="1"/>
            <p:nvPr/>
          </p:nvSpPr>
          <p:spPr>
            <a:xfrm>
              <a:off x="3280729" y="4596680"/>
              <a:ext cx="199890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prstClr val="black"/>
                  </a:solidFill>
                </a:rPr>
                <a:t>Gel Electrophoresis</a:t>
              </a: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3039745" y="4774911"/>
              <a:ext cx="478155" cy="45720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H="1">
              <a:off x="5043547" y="4792820"/>
              <a:ext cx="393066" cy="457200"/>
            </a:xfrm>
            <a:prstGeom prst="straightConnector1">
              <a:avLst/>
            </a:prstGeom>
            <a:ln w="57150">
              <a:solidFill>
                <a:schemeClr val="bg1">
                  <a:lumMod val="6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9" name="Group 98"/>
            <p:cNvGrpSpPr/>
            <p:nvPr/>
          </p:nvGrpSpPr>
          <p:grpSpPr>
            <a:xfrm>
              <a:off x="1659275" y="5099433"/>
              <a:ext cx="5080822" cy="1554035"/>
              <a:chOff x="1925975" y="5099433"/>
              <a:chExt cx="5080822" cy="1554035"/>
            </a:xfrm>
          </p:grpSpPr>
          <p:grpSp>
            <p:nvGrpSpPr>
              <p:cNvPr id="95" name="Group 94"/>
              <p:cNvGrpSpPr/>
              <p:nvPr/>
            </p:nvGrpSpPr>
            <p:grpSpPr>
              <a:xfrm>
                <a:off x="3892579" y="5099433"/>
                <a:ext cx="1371600" cy="1554035"/>
                <a:chOff x="3892579" y="5099433"/>
                <a:chExt cx="1371600" cy="1554035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3892579" y="5099433"/>
                  <a:ext cx="1371600" cy="1554035"/>
                </a:xfrm>
                <a:prstGeom prst="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4046468" y="5241376"/>
                  <a:ext cx="457200" cy="1487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4681468" y="5241376"/>
                  <a:ext cx="457200" cy="148750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4033768" y="5660476"/>
                  <a:ext cx="45720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4668768" y="5850976"/>
                  <a:ext cx="457200" cy="914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4668768" y="6358976"/>
                  <a:ext cx="457200" cy="5486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mtClean="0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96" name="TextBox 95"/>
              <p:cNvSpPr txBox="1"/>
              <p:nvPr/>
            </p:nvSpPr>
            <p:spPr>
              <a:xfrm>
                <a:off x="1925975" y="5582639"/>
                <a:ext cx="217939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221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FRAGMENT</a:t>
                </a: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5227191" y="6189699"/>
                <a:ext cx="172618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44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FRAGMENT</a:t>
                </a:r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5210760" y="5714590"/>
                <a:ext cx="179603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solidFill>
                      <a:prstClr val="black"/>
                    </a:solidFill>
                  </a:rPr>
                  <a:t>177 </a:t>
                </a:r>
                <a:r>
                  <a:rPr lang="en-US" sz="1600" dirty="0" err="1" smtClean="0">
                    <a:solidFill>
                      <a:prstClr val="black"/>
                    </a:solidFill>
                  </a:rPr>
                  <a:t>bp</a:t>
                </a:r>
                <a:r>
                  <a:rPr lang="en-US" sz="1600" dirty="0" smtClean="0">
                    <a:solidFill>
                      <a:prstClr val="black"/>
                    </a:solidFill>
                  </a:rPr>
                  <a:t> FRAGMENT</a:t>
                </a:r>
              </a:p>
            </p:txBody>
          </p:sp>
        </p:grpSp>
      </p:grpSp>
      <p:pic>
        <p:nvPicPr>
          <p:cNvPr id="77" name="Picture 7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grpSp>
        <p:nvGrpSpPr>
          <p:cNvPr id="80" name="Group 79"/>
          <p:cNvGrpSpPr/>
          <p:nvPr/>
        </p:nvGrpSpPr>
        <p:grpSpPr>
          <a:xfrm>
            <a:off x="421640" y="1358384"/>
            <a:ext cx="7287260" cy="369332"/>
            <a:chOff x="421640" y="1358384"/>
            <a:chExt cx="7287260" cy="369332"/>
          </a:xfrm>
        </p:grpSpPr>
        <p:grpSp>
          <p:nvGrpSpPr>
            <p:cNvPr id="83" name="Group 82"/>
            <p:cNvGrpSpPr/>
            <p:nvPr/>
          </p:nvGrpSpPr>
          <p:grpSpPr>
            <a:xfrm>
              <a:off x="421640" y="1358384"/>
              <a:ext cx="7287260" cy="369332"/>
              <a:chOff x="459740" y="1358384"/>
              <a:chExt cx="7287260" cy="369332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3295650" y="1384300"/>
                <a:ext cx="3291840" cy="31750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2" name="Freeform 101"/>
              <p:cNvSpPr/>
              <p:nvPr/>
            </p:nvSpPr>
            <p:spPr>
              <a:xfrm>
                <a:off x="6616700" y="1418493"/>
                <a:ext cx="1130300" cy="209250"/>
              </a:xfrm>
              <a:custGeom>
                <a:avLst/>
                <a:gdLst>
                  <a:gd name="connsiteX0" fmla="*/ 0 w 1130300"/>
                  <a:gd name="connsiteY0" fmla="*/ 92807 h 209250"/>
                  <a:gd name="connsiteX1" fmla="*/ 342900 w 1130300"/>
                  <a:gd name="connsiteY1" fmla="*/ 3907 h 209250"/>
                  <a:gd name="connsiteX2" fmla="*/ 749300 w 1130300"/>
                  <a:gd name="connsiteY2" fmla="*/ 207107 h 209250"/>
                  <a:gd name="connsiteX3" fmla="*/ 1130300 w 1130300"/>
                  <a:gd name="connsiteY3" fmla="*/ 92807 h 20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0300" h="209250">
                    <a:moveTo>
                      <a:pt x="0" y="92807"/>
                    </a:moveTo>
                    <a:cubicBezTo>
                      <a:pt x="109008" y="38832"/>
                      <a:pt x="218017" y="-15143"/>
                      <a:pt x="342900" y="3907"/>
                    </a:cubicBezTo>
                    <a:cubicBezTo>
                      <a:pt x="467783" y="22957"/>
                      <a:pt x="618067" y="192290"/>
                      <a:pt x="749300" y="207107"/>
                    </a:cubicBezTo>
                    <a:cubicBezTo>
                      <a:pt x="880533" y="221924"/>
                      <a:pt x="1005416" y="157365"/>
                      <a:pt x="1130300" y="9280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>
              <a:xfrm>
                <a:off x="2139950" y="1492550"/>
                <a:ext cx="1130300" cy="209250"/>
              </a:xfrm>
              <a:custGeom>
                <a:avLst/>
                <a:gdLst>
                  <a:gd name="connsiteX0" fmla="*/ 0 w 1130300"/>
                  <a:gd name="connsiteY0" fmla="*/ 92807 h 209250"/>
                  <a:gd name="connsiteX1" fmla="*/ 342900 w 1130300"/>
                  <a:gd name="connsiteY1" fmla="*/ 3907 h 209250"/>
                  <a:gd name="connsiteX2" fmla="*/ 749300 w 1130300"/>
                  <a:gd name="connsiteY2" fmla="*/ 207107 h 209250"/>
                  <a:gd name="connsiteX3" fmla="*/ 1130300 w 1130300"/>
                  <a:gd name="connsiteY3" fmla="*/ 92807 h 209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0300" h="209250">
                    <a:moveTo>
                      <a:pt x="0" y="92807"/>
                    </a:moveTo>
                    <a:cubicBezTo>
                      <a:pt x="109008" y="38832"/>
                      <a:pt x="218017" y="-15143"/>
                      <a:pt x="342900" y="3907"/>
                    </a:cubicBezTo>
                    <a:cubicBezTo>
                      <a:pt x="467783" y="22957"/>
                      <a:pt x="618067" y="192290"/>
                      <a:pt x="749300" y="207107"/>
                    </a:cubicBezTo>
                    <a:cubicBezTo>
                      <a:pt x="880533" y="221924"/>
                      <a:pt x="1005416" y="157365"/>
                      <a:pt x="1130300" y="92807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4" name="TextBox 103"/>
              <p:cNvSpPr txBox="1"/>
              <p:nvPr/>
            </p:nvSpPr>
            <p:spPr>
              <a:xfrm>
                <a:off x="459740" y="1358384"/>
                <a:ext cx="1651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Chromosome 7</a:t>
                </a:r>
              </a:p>
            </p:txBody>
          </p:sp>
        </p:grpSp>
        <p:sp>
          <p:nvSpPr>
            <p:cNvPr id="100" name="TextBox 99"/>
            <p:cNvSpPr txBox="1"/>
            <p:nvPr/>
          </p:nvSpPr>
          <p:spPr>
            <a:xfrm>
              <a:off x="5488940" y="1358384"/>
              <a:ext cx="1013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prstClr val="black"/>
                  </a:solidFill>
                </a:rPr>
                <a:t>1002 </a:t>
              </a:r>
              <a:r>
                <a:rPr lang="en-US" dirty="0" err="1" smtClean="0">
                  <a:solidFill>
                    <a:prstClr val="black"/>
                  </a:solidFill>
                </a:rPr>
                <a:t>bp</a:t>
              </a:r>
              <a:endParaRPr lang="en-US" dirty="0" smtClean="0">
                <a:solidFill>
                  <a:prstClr val="black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-27942" y="6608363"/>
            <a:ext cx="91719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Using a </a:t>
            </a:r>
            <a:r>
              <a:rPr lang="en-US" sz="1200" dirty="0" smtClean="0"/>
              <a:t>Single-Nucleotide Polymorphism </a:t>
            </a:r>
            <a:r>
              <a:rPr lang="en-US" sz="1200" dirty="0"/>
              <a:t>to </a:t>
            </a:r>
            <a:r>
              <a:rPr lang="en-US" sz="1200" dirty="0" smtClean="0"/>
              <a:t>Predict Bitter-Tasting Ability. Dolan DNA Learning Center and Carolina Biologicals.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18678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Can you taste that?</a:t>
            </a:r>
            <a:r>
              <a:rPr lang="en-US" sz="3200" dirty="0" smtClean="0">
                <a:solidFill>
                  <a:srgbClr val="2A3990"/>
                </a:solidFill>
              </a:rPr>
              <a:t/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PTC Tasting &amp; Polymerase Chain Reaction (PCR)</a:t>
            </a:r>
            <a:endParaRPr lang="en-US" sz="3200" dirty="0">
              <a:solidFill>
                <a:srgbClr val="2A399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39750" y="2016125"/>
            <a:ext cx="3886200" cy="4351338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1: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Isolating DNA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2: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Performing PCR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3: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Restriction Digest of PCR Product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4: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Agarose Gel Electrophoresis &amp; PTC Tasting Paper</a:t>
            </a:r>
          </a:p>
          <a:p>
            <a:pPr>
              <a:spcBef>
                <a:spcPts val="1800"/>
              </a:spcBef>
            </a:pPr>
            <a:r>
              <a:rPr lang="en-US" dirty="0" smtClean="0">
                <a:solidFill>
                  <a:srgbClr val="2A3990"/>
                </a:solidFill>
              </a:rPr>
              <a:t>Day 5: </a:t>
            </a:r>
            <a:r>
              <a:rPr lang="en-US" dirty="0" smtClean="0">
                <a:solidFill>
                  <a:srgbClr val="2A3990"/>
                </a:solidFill>
                <a:latin typeface="+mj-lt"/>
              </a:rPr>
              <a:t>Bioinformatics Activity</a:t>
            </a:r>
            <a:endParaRPr lang="en-US" dirty="0">
              <a:solidFill>
                <a:srgbClr val="2A3990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91872" y="1794703"/>
            <a:ext cx="2832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D66"/>
                </a:solidFill>
              </a:rPr>
              <a:t>U</a:t>
            </a:r>
            <a:r>
              <a:rPr lang="en-US" dirty="0" smtClean="0">
                <a:solidFill>
                  <a:srgbClr val="006D66"/>
                </a:solidFill>
              </a:rPr>
              <a:t> = Undigested PCR Product </a:t>
            </a:r>
          </a:p>
          <a:p>
            <a:r>
              <a:rPr lang="en-US" b="1" dirty="0" smtClean="0">
                <a:solidFill>
                  <a:srgbClr val="006D66"/>
                </a:solidFill>
              </a:rPr>
              <a:t>D</a:t>
            </a:r>
            <a:r>
              <a:rPr lang="en-US" dirty="0" smtClean="0">
                <a:solidFill>
                  <a:srgbClr val="006D66"/>
                </a:solidFill>
              </a:rPr>
              <a:t> = Digested PCR Product</a:t>
            </a:r>
            <a:endParaRPr lang="en-US" dirty="0">
              <a:solidFill>
                <a:srgbClr val="006D66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495800" y="2405347"/>
            <a:ext cx="4186144" cy="3052158"/>
            <a:chOff x="4495800" y="2760947"/>
            <a:chExt cx="4186144" cy="3052158"/>
          </a:xfrm>
        </p:grpSpPr>
        <p:grpSp>
          <p:nvGrpSpPr>
            <p:cNvPr id="17" name="Group 16"/>
            <p:cNvGrpSpPr/>
            <p:nvPr/>
          </p:nvGrpSpPr>
          <p:grpSpPr>
            <a:xfrm>
              <a:off x="4495800" y="2760947"/>
              <a:ext cx="4186144" cy="3052158"/>
              <a:chOff x="4495800" y="2760947"/>
              <a:chExt cx="4186144" cy="3052158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0" y="2844197"/>
                <a:ext cx="4071844" cy="296890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4495800" y="3180622"/>
                <a:ext cx="4148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      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U       D     U      D      U       D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533900" y="2760947"/>
                <a:ext cx="41480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solidFill>
                      <a:prstClr val="white"/>
                    </a:solidFill>
                  </a:rPr>
                  <a:t>MW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   TT        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Tt</a:t>
                </a:r>
                <a:r>
                  <a:rPr lang="en-US" sz="3200" dirty="0" smtClean="0">
                    <a:solidFill>
                      <a:schemeClr val="bg1"/>
                    </a:solidFill>
                  </a:rPr>
                  <a:t>          </a:t>
                </a:r>
                <a:r>
                  <a:rPr lang="en-US" sz="3200" dirty="0" err="1" smtClean="0">
                    <a:solidFill>
                      <a:schemeClr val="bg1"/>
                    </a:solidFill>
                  </a:rPr>
                  <a:t>tt</a:t>
                </a:r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4533900" y="3294922"/>
              <a:ext cx="414804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4572000" y="5461062"/>
            <a:ext cx="4229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6D66"/>
                </a:solidFill>
              </a:rPr>
              <a:t>TT</a:t>
            </a:r>
            <a:r>
              <a:rPr lang="en-US" dirty="0" smtClean="0">
                <a:solidFill>
                  <a:srgbClr val="006D66"/>
                </a:solidFill>
              </a:rPr>
              <a:t> = 221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 FRAGMENT</a:t>
            </a:r>
          </a:p>
          <a:p>
            <a:r>
              <a:rPr lang="en-US" b="1" dirty="0" smtClean="0">
                <a:solidFill>
                  <a:srgbClr val="006D66"/>
                </a:solidFill>
              </a:rPr>
              <a:t>Tt</a:t>
            </a:r>
            <a:r>
              <a:rPr lang="en-US" dirty="0" smtClean="0">
                <a:solidFill>
                  <a:srgbClr val="006D66"/>
                </a:solidFill>
              </a:rPr>
              <a:t> = 221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, 177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 &amp; 44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* FRAGMENTS</a:t>
            </a:r>
          </a:p>
          <a:p>
            <a:r>
              <a:rPr lang="en-US" b="1" dirty="0" err="1" smtClean="0">
                <a:solidFill>
                  <a:srgbClr val="006D66"/>
                </a:solidFill>
              </a:rPr>
              <a:t>tt</a:t>
            </a:r>
            <a:r>
              <a:rPr lang="en-US" dirty="0" smtClean="0">
                <a:solidFill>
                  <a:srgbClr val="006D66"/>
                </a:solidFill>
              </a:rPr>
              <a:t> </a:t>
            </a:r>
            <a:r>
              <a:rPr lang="en-US" dirty="0">
                <a:solidFill>
                  <a:srgbClr val="006D66"/>
                </a:solidFill>
              </a:rPr>
              <a:t>= 177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 &amp; 44 </a:t>
            </a:r>
            <a:r>
              <a:rPr lang="en-US" dirty="0" err="1" smtClean="0">
                <a:solidFill>
                  <a:srgbClr val="006D66"/>
                </a:solidFill>
              </a:rPr>
              <a:t>bp</a:t>
            </a:r>
            <a:r>
              <a:rPr lang="en-US" dirty="0" smtClean="0">
                <a:solidFill>
                  <a:srgbClr val="006D66"/>
                </a:solidFill>
              </a:rPr>
              <a:t>* </a:t>
            </a:r>
            <a:r>
              <a:rPr lang="en-US" dirty="0">
                <a:solidFill>
                  <a:srgbClr val="006D66"/>
                </a:solidFill>
              </a:rPr>
              <a:t>FRAGMENTS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0872" y="6581001"/>
            <a:ext cx="2745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6D66"/>
                </a:solidFill>
              </a:rPr>
              <a:t>*44 </a:t>
            </a:r>
            <a:r>
              <a:rPr lang="en-US" sz="1200" dirty="0" err="1" smtClean="0">
                <a:solidFill>
                  <a:srgbClr val="006D66"/>
                </a:solidFill>
              </a:rPr>
              <a:t>bp</a:t>
            </a:r>
            <a:r>
              <a:rPr lang="en-US" sz="1200" dirty="0" smtClean="0">
                <a:solidFill>
                  <a:srgbClr val="006D66"/>
                </a:solidFill>
              </a:rPr>
              <a:t> FRAGMENT difficult to visualize</a:t>
            </a:r>
          </a:p>
        </p:txBody>
      </p:sp>
    </p:spTree>
    <p:extLst>
      <p:ext uri="{BB962C8B-B14F-4D97-AF65-F5344CB8AC3E}">
        <p14:creationId xmlns:p14="http://schemas.microsoft.com/office/powerpoint/2010/main" val="34475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619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Can you taste that?</a:t>
            </a:r>
            <a:r>
              <a:rPr lang="en-US" sz="3200" dirty="0" smtClean="0">
                <a:solidFill>
                  <a:srgbClr val="2A3990"/>
                </a:solidFill>
              </a:rPr>
              <a:t/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PTC Tasting Ability Among Primates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54" y="1690689"/>
            <a:ext cx="6661344" cy="4540250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633015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http://v3.digitalworldbiology.com/ptc-tasting-ability-among-primates</a:t>
            </a:r>
          </a:p>
        </p:txBody>
      </p:sp>
    </p:spTree>
    <p:extLst>
      <p:ext uri="{BB962C8B-B14F-4D97-AF65-F5344CB8AC3E}">
        <p14:creationId xmlns:p14="http://schemas.microsoft.com/office/powerpoint/2010/main" val="25603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60106" y="116981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2A3990"/>
                </a:solidFill>
              </a:rPr>
              <a:t>What is the predicted tasting </a:t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phenotype of various non-human primates?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1498282"/>
            <a:ext cx="3327399" cy="4381907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312" y="1498282"/>
            <a:ext cx="3353389" cy="4370460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3530600" y="1739900"/>
            <a:ext cx="21457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2A3990"/>
                </a:solidFill>
              </a:rPr>
              <a:t>Factors to Consider when Making Predictions:</a:t>
            </a:r>
          </a:p>
          <a:p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Diet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Geographical range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Old vs. New World primates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Monkey vs. Ape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Social Structure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6D66"/>
                </a:solidFill>
              </a:rPr>
              <a:t>Time spent rearing their young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68299" y="6031017"/>
            <a:ext cx="542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6D66"/>
                </a:solidFill>
              </a:rPr>
              <a:t>Includes primate cards, descriptions and TAS3R38 protein sequences for 37 non-human primate species</a:t>
            </a:r>
            <a:endParaRPr lang="en-US" dirty="0">
              <a:solidFill>
                <a:srgbClr val="006D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365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2A3990"/>
                </a:solidFill>
              </a:rPr>
              <a:t>Using BLAST to Compare Human &amp; </a:t>
            </a:r>
            <a:br>
              <a:rPr lang="en-US" sz="3200" dirty="0" smtClean="0">
                <a:solidFill>
                  <a:srgbClr val="2A3990"/>
                </a:solidFill>
              </a:rPr>
            </a:br>
            <a:r>
              <a:rPr lang="en-US" sz="3200" dirty="0" smtClean="0">
                <a:solidFill>
                  <a:srgbClr val="2A3990"/>
                </a:solidFill>
              </a:rPr>
              <a:t>Non-Human Primate TAS3R38 Sequences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2" y="1794196"/>
            <a:ext cx="3501381" cy="4696236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233" y="1730696"/>
            <a:ext cx="4896533" cy="1743318"/>
          </a:xfrm>
          <a:prstGeom prst="rect">
            <a:avLst/>
          </a:prstGeom>
          <a:ln>
            <a:solidFill>
              <a:srgbClr val="2A3990"/>
            </a:solidFill>
          </a:ln>
        </p:spPr>
      </p:pic>
      <p:grpSp>
        <p:nvGrpSpPr>
          <p:cNvPr id="15" name="Group 14"/>
          <p:cNvGrpSpPr/>
          <p:nvPr/>
        </p:nvGrpSpPr>
        <p:grpSpPr>
          <a:xfrm>
            <a:off x="2699719" y="3587394"/>
            <a:ext cx="6035047" cy="2685882"/>
            <a:chOff x="2699719" y="3587394"/>
            <a:chExt cx="6035047" cy="268588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9719" y="3587394"/>
              <a:ext cx="6035047" cy="2685882"/>
            </a:xfrm>
            <a:prstGeom prst="rect">
              <a:avLst/>
            </a:prstGeom>
            <a:ln>
              <a:solidFill>
                <a:srgbClr val="2A3990"/>
              </a:solidFill>
            </a:ln>
          </p:spPr>
        </p:pic>
        <p:sp>
          <p:nvSpPr>
            <p:cNvPr id="12" name="Rounded Rectangle 11"/>
            <p:cNvSpPr/>
            <p:nvPr/>
          </p:nvSpPr>
          <p:spPr>
            <a:xfrm>
              <a:off x="4859166" y="5574839"/>
              <a:ext cx="241300" cy="330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633866" y="5574839"/>
              <a:ext cx="241300" cy="330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391400" y="4302662"/>
              <a:ext cx="241300" cy="330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369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6235700"/>
            <a:ext cx="2667000" cy="62230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28650" y="161926"/>
            <a:ext cx="7886700" cy="132556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2A3990"/>
                </a:solidFill>
              </a:rPr>
              <a:t>Is Tasting or Non-Tasting the More “Ancient” Trait?</a:t>
            </a:r>
            <a:endParaRPr lang="en-US" sz="3200" dirty="0">
              <a:solidFill>
                <a:srgbClr val="2A39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72719"/>
            <a:ext cx="762001" cy="792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698" y="172719"/>
            <a:ext cx="1097003" cy="650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790" y="1512889"/>
            <a:ext cx="6002911" cy="4646724"/>
          </a:xfrm>
          <a:prstGeom prst="rect">
            <a:avLst/>
          </a:prstGeom>
          <a:ln>
            <a:solidFill>
              <a:srgbClr val="2A399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" y="1527496"/>
            <a:ext cx="4114801" cy="1464997"/>
          </a:xfrm>
          <a:prstGeom prst="rect">
            <a:avLst/>
          </a:prstGeom>
          <a:ln>
            <a:solidFill>
              <a:srgbClr val="2A3990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58750" y="3157368"/>
            <a:ext cx="28235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smtClean="0">
                <a:solidFill>
                  <a:srgbClr val="006D66"/>
                </a:solidFill>
              </a:rPr>
              <a:t>Among Non-Human </a:t>
            </a:r>
            <a:r>
              <a:rPr lang="en-US" sz="2200" u="sng" dirty="0" smtClean="0">
                <a:solidFill>
                  <a:srgbClr val="006D66"/>
                </a:solidFill>
              </a:rPr>
              <a:t>Primates Analyzed</a:t>
            </a:r>
            <a:r>
              <a:rPr lang="en-US" sz="2200" dirty="0" smtClean="0">
                <a:solidFill>
                  <a:srgbClr val="006D66"/>
                </a:solidFill>
              </a:rPr>
              <a:t>:</a:t>
            </a:r>
          </a:p>
          <a:p>
            <a:pPr algn="ctr"/>
            <a:r>
              <a:rPr lang="en-US" sz="2200" dirty="0" smtClean="0">
                <a:solidFill>
                  <a:srgbClr val="006D66"/>
                </a:solidFill>
                <a:latin typeface="+mj-lt"/>
              </a:rPr>
              <a:t>27/37 (73%) are “PAV”</a:t>
            </a:r>
          </a:p>
          <a:p>
            <a:pPr algn="ctr"/>
            <a:r>
              <a:rPr lang="en-US" sz="2200" dirty="0" smtClean="0">
                <a:solidFill>
                  <a:srgbClr val="006D66"/>
                </a:solidFill>
                <a:latin typeface="+mj-lt"/>
              </a:rPr>
              <a:t>10/37 (27%) are “PAI”</a:t>
            </a:r>
            <a:endParaRPr lang="en-US" sz="2200" dirty="0">
              <a:solidFill>
                <a:srgbClr val="006D66"/>
              </a:solidFill>
              <a:latin typeface="+mj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7950" y="4705518"/>
            <a:ext cx="5416550" cy="2162731"/>
            <a:chOff x="107950" y="4705518"/>
            <a:chExt cx="5416550" cy="2162731"/>
          </a:xfrm>
        </p:grpSpPr>
        <p:sp>
          <p:nvSpPr>
            <p:cNvPr id="11" name="TextBox 10"/>
            <p:cNvSpPr txBox="1"/>
            <p:nvPr/>
          </p:nvSpPr>
          <p:spPr>
            <a:xfrm>
              <a:off x="114299" y="4705518"/>
              <a:ext cx="2823589" cy="1785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u="sng" dirty="0" smtClean="0">
                  <a:solidFill>
                    <a:srgbClr val="006D66"/>
                  </a:solidFill>
                </a:rPr>
                <a:t>Among Human’s Studied*:</a:t>
              </a:r>
            </a:p>
            <a:p>
              <a:pPr algn="ctr"/>
              <a:r>
                <a:rPr lang="en-US" sz="2200" dirty="0" smtClean="0">
                  <a:solidFill>
                    <a:srgbClr val="006D66"/>
                  </a:solidFill>
                  <a:latin typeface="+mj-lt"/>
                </a:rPr>
                <a:t>56% are “PAV”</a:t>
              </a:r>
            </a:p>
            <a:p>
              <a:pPr algn="ctr"/>
              <a:r>
                <a:rPr lang="en-US" sz="2200" dirty="0" smtClean="0">
                  <a:solidFill>
                    <a:srgbClr val="006D66"/>
                  </a:solidFill>
                  <a:latin typeface="+mj-lt"/>
                </a:rPr>
                <a:t>38% are “AVI”</a:t>
              </a:r>
            </a:p>
            <a:p>
              <a:pPr algn="ctr"/>
              <a:r>
                <a:rPr lang="en-US" sz="2200" dirty="0" smtClean="0">
                  <a:solidFill>
                    <a:srgbClr val="006D66"/>
                  </a:solidFill>
                  <a:latin typeface="+mj-lt"/>
                </a:rPr>
                <a:t>6% other (none PAI)</a:t>
              </a:r>
              <a:endParaRPr lang="en-US" sz="2200" dirty="0">
                <a:solidFill>
                  <a:srgbClr val="006D66"/>
                </a:solidFill>
                <a:latin typeface="+mj-lt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7950" y="6560472"/>
              <a:ext cx="54165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rgbClr val="006D66"/>
                  </a:solidFill>
                </a:rPr>
                <a:t>Sample Size = 330. Wooding et al. 2004. </a:t>
              </a:r>
              <a:r>
                <a:rPr lang="en-US" sz="1400" i="1" dirty="0" smtClean="0">
                  <a:solidFill>
                    <a:srgbClr val="006D66"/>
                  </a:solidFill>
                </a:rPr>
                <a:t>Am. J. Hum. Genet. </a:t>
              </a:r>
              <a:r>
                <a:rPr lang="en-US" sz="1400" dirty="0" smtClean="0">
                  <a:solidFill>
                    <a:srgbClr val="006D66"/>
                  </a:solidFill>
                </a:rPr>
                <a:t>74:637-646.</a:t>
              </a:r>
              <a:endParaRPr lang="en-US" sz="1400" dirty="0">
                <a:solidFill>
                  <a:srgbClr val="006D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3762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958</TotalTime>
  <Words>459</Words>
  <Application>Microsoft Office PowerPoint</Application>
  <PresentationFormat>On-screen Show (4:3)</PresentationFormat>
  <Paragraphs>87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2_Office Theme</vt:lpstr>
      <vt:lpstr>3_Office Theme</vt:lpstr>
      <vt:lpstr>Can You Taste That? Predicting PTC Tasting Ability Among Non-Human Primates</vt:lpstr>
      <vt:lpstr>What is “Bioinformatics”?</vt:lpstr>
      <vt:lpstr>PowerPoint Presentation</vt:lpstr>
      <vt:lpstr>PowerPoint Presentation</vt:lpstr>
      <vt:lpstr>Can you taste that? PTC Tasting &amp; Polymerase Chain Reaction (PCR)</vt:lpstr>
      <vt:lpstr>Can you taste that? PTC Tasting Ability Among Primates</vt:lpstr>
      <vt:lpstr>What is the predicted tasting  phenotype of various non-human primates?</vt:lpstr>
      <vt:lpstr>Using BLAST to Compare Human &amp;  Non-Human Primate TAS3R38 Sequences</vt:lpstr>
      <vt:lpstr>Is Tasting or Non-Tasting the More “Ancient” Trait?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World Biology: Bioinformatics and ABE</dc:title>
  <dc:creator>Dina N Kovarik</dc:creator>
  <cp:lastModifiedBy>Dina N Kovarik</cp:lastModifiedBy>
  <cp:revision>66</cp:revision>
  <cp:lastPrinted>2016-08-02T19:43:37Z</cp:lastPrinted>
  <dcterms:created xsi:type="dcterms:W3CDTF">2015-04-22T21:17:17Z</dcterms:created>
  <dcterms:modified xsi:type="dcterms:W3CDTF">2016-08-02T19:46:00Z</dcterms:modified>
</cp:coreProperties>
</file>