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711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6" r:id="rId6"/>
    <p:sldId id="341" r:id="rId7"/>
    <p:sldId id="277" r:id="rId8"/>
    <p:sldId id="298" r:id="rId9"/>
    <p:sldId id="304" r:id="rId10"/>
    <p:sldId id="303" r:id="rId11"/>
    <p:sldId id="350" r:id="rId12"/>
    <p:sldId id="308" r:id="rId13"/>
    <p:sldId id="278" r:id="rId14"/>
    <p:sldId id="305" r:id="rId15"/>
    <p:sldId id="306" r:id="rId16"/>
    <p:sldId id="300" r:id="rId17"/>
    <p:sldId id="338" r:id="rId18"/>
    <p:sldId id="309" r:id="rId19"/>
    <p:sldId id="348" r:id="rId20"/>
    <p:sldId id="287" r:id="rId21"/>
    <p:sldId id="294" r:id="rId22"/>
    <p:sldId id="297" r:id="rId23"/>
    <p:sldId id="318" r:id="rId24"/>
    <p:sldId id="319" r:id="rId25"/>
    <p:sldId id="357" r:id="rId26"/>
    <p:sldId id="358" r:id="rId27"/>
    <p:sldId id="359" r:id="rId28"/>
    <p:sldId id="360" r:id="rId29"/>
    <p:sldId id="361" r:id="rId30"/>
    <p:sldId id="362" r:id="rId31"/>
    <p:sldId id="363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90"/>
    <a:srgbClr val="006D66"/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406469A5-4BF2-45B2-837E-1D3544241B7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FCED42C-A207-4EFD-A50C-83746F7D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D7A4C59-C775-4E38-B0CD-A2E2630C3597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839E709-2B9B-492A-B7BA-375AF8F1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3241"/>
            <a:fld id="{DF850BDF-B36B-4A22-9358-4A582314C1D1}" type="slidenum">
              <a:rPr lang="en-US" smtClean="0"/>
              <a:pPr defTabSz="97324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894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Bioinformatics tools help scientists organize, process and make sense of complex biological data sets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05" indent="-3020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61" indent="-24163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426" indent="-24163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690" indent="-24163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7954" indent="-241632" defTabSz="4832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218" indent="-241632" defTabSz="4832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483" indent="-241632" defTabSz="4832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747" indent="-241632" defTabSz="4832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5E68F3-8AEE-4A6B-8A45-7B975381C871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8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9885"/>
            <a:fld id="{BA4AD8AA-254A-4C10-83D5-E98AFA394AFA}" type="slidenum">
              <a:rPr lang="en-US" smtClean="0"/>
              <a:pPr defTabSz="969885"/>
              <a:t>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080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9885"/>
            <a:fld id="{E1EC817C-B849-4EE4-89B3-816A630E9FD1}" type="slidenum">
              <a:rPr lang="en-US" smtClean="0"/>
              <a:pPr defTabSz="969885"/>
              <a:t>10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550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6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0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BC72-FFB0-49D4-8541-EDC13FE181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5762-0F82-4F35-8C96-656565046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824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1484E-A7B3-482B-A7DC-00D5BC367C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6D120-9DD9-4B58-A890-C1078FACF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961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4C26E-BA0C-4C6C-AB30-FC4CD4174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19988-2AE5-4864-A580-7D6F4E08C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84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690D-140B-441B-9E6B-92F77552FC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C253-41FA-4540-8BB2-13D9DE5E2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29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56CF6-E779-4C63-9C01-8B05EAC419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7BB8-0A6C-4380-8425-8E35ADF0C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73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C4E0-E31D-4755-A951-941F73CB4E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C847-CA46-4BA7-8EDF-000721A0D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148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564D-33AE-4E34-AA8C-7EF85C9CE5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C70C-9258-4878-B54B-F9FE65E6E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43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B0D3-D519-4C93-94ED-6201FD917D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2C8-E2FD-4213-83E1-E1F537E47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34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68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EFF5-1110-4E2B-B0C0-22CE0A2FB2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3B694-6158-41B2-8116-9FA7EBB79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33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E5A1-7394-45F7-856E-32D7B961DB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89F-DEE9-4287-ACD8-34AEF9EEB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777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6501C-C2FE-4E4A-89FC-E62F6EA1DA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A8FE-01F7-43C3-BD73-F55173B90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980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8E40-3C9B-4C8A-8D32-DEEC48A169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164FF-C3B9-47CC-9A8B-82006F5BD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982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808B8-48B0-49BB-A9C0-98B6E066CB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9D50B-A66F-457B-AF75-0B0FC94CD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070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7270-8BCB-488F-9368-B1053CA1BE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08B9-98F9-4C25-AB9B-588C83BEE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651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64F1-BF75-483B-B94D-A1C9877BF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38DA2-5F0C-4490-98E7-85D2ABDDA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55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FD226-4E02-4560-A25E-01D49E017D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06C52-8362-4344-BB14-41DD12C024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580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A2F8-6B65-4292-9962-25F653BFA0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D920E-94AD-4622-8B66-FD9742BA2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030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99A39-E84F-4E83-897D-80B3424041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3F9E0-912F-4D38-A558-04ED62011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90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07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2605-4A19-4AB9-A73C-3450BCEF49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DF9C1-1E14-4244-9435-963474612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368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9402C-D4D5-4479-B0FB-495897D1C5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9DC39-EA12-4697-9C73-281CF98D8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765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88082-BC92-43D0-93F6-1F2C9D6D3F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5A55A-0BE4-434B-92AC-E4DF5D7EF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704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E8A41-DB96-4107-A203-5CDFEF7DB9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393AE-363D-4990-AC41-CAF5566E9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227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99054-5AA3-430F-BEC1-CEBDE04CDF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280FC-61B1-4CD7-A0A3-08B403321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493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1A50-D994-48FA-8A9E-563EC8FA1C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284E4-0DAA-4B7A-9E61-68DDA4BCF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043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282F-A282-4867-87F5-2FD03A8371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4BD4F-87FF-4177-AA9D-5BA264025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957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EDE7F-2BBE-44B4-9FAD-9D458A3F1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DC938-957B-4DE9-95F8-A6790B34F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32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7BE0-ACD2-41EE-9D93-58786ADE67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F55E8-53B8-454A-81D7-6F703E36D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2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EF59-D5CC-4080-86AE-2D01B9FAF2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00A33-F861-4AB4-8933-01148F508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90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0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E6B9-EC4C-40E2-8B7B-7173A1E9EC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F04F0-951F-4548-BC26-6390E2D99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634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89E0-A293-4C94-9111-9326B019D8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87EF9-6F2F-4FFA-997E-1A9E24B52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550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D193-491C-40EB-A578-A23B21B8E9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1FB0A-F7B2-469D-B97B-EDB5ADA8F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560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B3440-3657-41DD-937A-C65BE2DD0E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7674E-502C-45EB-B913-4EEB9D44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421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D018-6817-4826-ABFA-A1C225312A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9BC91-FCC9-4D5C-9032-B1D47BDCB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3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4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9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8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0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1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7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A98D9F-7B66-489C-B9E8-02A167BAB1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E4DD5-EAF7-4CE7-A67F-35C3CF315DC9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8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65F01F-6F3A-4FDA-B016-B0AFE35F6C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0E034D-A754-4234-9F6B-4F41834BEDB1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5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7B65C7F-11C7-4108-B0E1-9378C5AAAE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D7F635-E182-47FD-A53F-74E09D89D60D}" type="slidenum">
              <a:rPr lang="en-US" altLang="en-US" smtClean="0"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8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10.jpe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ycresistor.com/2009/11/13/diybio-at-nyc-resistor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4.jpe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2051899"/>
            <a:ext cx="7772400" cy="19359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A3990"/>
                </a:solidFill>
              </a:rPr>
              <a:t>Bioinformatics Resources to Supplement ABE</a:t>
            </a:r>
            <a:endParaRPr lang="en-US" dirty="0">
              <a:solidFill>
                <a:srgbClr val="2A39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14326"/>
            <a:ext cx="1066801" cy="1109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1" y="314325"/>
            <a:ext cx="1882616" cy="111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25" y="5766011"/>
            <a:ext cx="4679950" cy="10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9" y="156706"/>
            <a:ext cx="7859222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23826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800" i="1" dirty="0" smtClean="0">
                <a:solidFill>
                  <a:srgbClr val="2A3990"/>
                </a:solidFill>
              </a:rPr>
              <a:t>BRCA1</a:t>
            </a:r>
            <a:r>
              <a:rPr lang="en-US" sz="3800" dirty="0" smtClean="0">
                <a:solidFill>
                  <a:srgbClr val="2A3990"/>
                </a:solidFill>
              </a:rPr>
              <a:t> Genetic Testing Case Study</a:t>
            </a:r>
            <a:endParaRPr lang="en-US" sz="38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389460"/>
            <a:ext cx="7320580" cy="4846240"/>
          </a:xfrm>
          <a:prstGeom prst="rect">
            <a:avLst/>
          </a:prstGeom>
          <a:ln>
            <a:solidFill>
              <a:srgbClr val="2A3990"/>
            </a:solidFill>
          </a:ln>
        </p:spPr>
      </p:pic>
    </p:spTree>
    <p:extLst>
      <p:ext uri="{BB962C8B-B14F-4D97-AF65-F5344CB8AC3E}">
        <p14:creationId xmlns:p14="http://schemas.microsoft.com/office/powerpoint/2010/main" val="26178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23826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800" dirty="0" smtClean="0">
                <a:solidFill>
                  <a:srgbClr val="2A3990"/>
                </a:solidFill>
              </a:rPr>
              <a:t>BLAST:</a:t>
            </a:r>
            <a:br>
              <a:rPr lang="en-US" sz="3800" dirty="0" smtClean="0">
                <a:solidFill>
                  <a:srgbClr val="2A3990"/>
                </a:solidFill>
              </a:rPr>
            </a:br>
            <a:r>
              <a:rPr lang="en-US" sz="3800" dirty="0" smtClean="0">
                <a:solidFill>
                  <a:srgbClr val="2A3990"/>
                </a:solidFill>
              </a:rPr>
              <a:t>Basic Local Alignment Search Tool</a:t>
            </a:r>
            <a:endParaRPr lang="en-US" sz="38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56" y="1498282"/>
            <a:ext cx="3022892" cy="2397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" y="1441115"/>
            <a:ext cx="4140353" cy="2846889"/>
          </a:xfrm>
          <a:prstGeom prst="rect">
            <a:avLst/>
          </a:prstGeom>
          <a:ln>
            <a:solidFill>
              <a:srgbClr val="2A399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71" y="4213503"/>
            <a:ext cx="6716062" cy="1457528"/>
          </a:xfrm>
          <a:prstGeom prst="rect">
            <a:avLst/>
          </a:prstGeom>
          <a:ln>
            <a:solidFill>
              <a:srgbClr val="2A3990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2773752" y="4520551"/>
            <a:ext cx="3416300" cy="2176814"/>
            <a:chOff x="2773752" y="4520551"/>
            <a:chExt cx="3416300" cy="2176814"/>
          </a:xfrm>
        </p:grpSpPr>
        <p:sp>
          <p:nvSpPr>
            <p:cNvPr id="5" name="TextBox 4"/>
            <p:cNvSpPr txBox="1"/>
            <p:nvPr/>
          </p:nvSpPr>
          <p:spPr>
            <a:xfrm>
              <a:off x="2773752" y="5774035"/>
              <a:ext cx="3416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2A3990"/>
                  </a:solidFill>
                </a:rPr>
                <a:t>M1775R</a:t>
              </a:r>
            </a:p>
            <a:p>
              <a:pPr algn="ctr"/>
              <a:r>
                <a:rPr lang="en-US" dirty="0" smtClean="0">
                  <a:solidFill>
                    <a:srgbClr val="2A3990"/>
                  </a:solidFill>
                </a:rPr>
                <a:t>Methionine mutated to Arginine at amino acid position 1775</a:t>
              </a:r>
              <a:endParaRPr lang="en-US" dirty="0">
                <a:solidFill>
                  <a:srgbClr val="2A3990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5053242" y="4520551"/>
              <a:ext cx="569896" cy="4318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91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1739900"/>
            <a:ext cx="7772400" cy="22479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2A3990"/>
                </a:solidFill>
              </a:rPr>
              <a:t>Part C:</a:t>
            </a:r>
            <a:r>
              <a:rPr lang="en-US" dirty="0" smtClean="0">
                <a:solidFill>
                  <a:srgbClr val="2A3990"/>
                </a:solidFill>
              </a:rPr>
              <a:t/>
            </a:r>
            <a:br>
              <a:rPr lang="en-US" dirty="0" smtClean="0">
                <a:solidFill>
                  <a:srgbClr val="2A3990"/>
                </a:solidFill>
              </a:rPr>
            </a:br>
            <a:r>
              <a:rPr lang="en-US" sz="5100" dirty="0" smtClean="0">
                <a:solidFill>
                  <a:srgbClr val="2A3990"/>
                </a:solidFill>
              </a:rPr>
              <a:t>Cloning DNA to Make Protein</a:t>
            </a:r>
            <a:endParaRPr lang="en-US" sz="5100" dirty="0">
              <a:solidFill>
                <a:srgbClr val="2A39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4318000"/>
            <a:ext cx="7620000" cy="546100"/>
          </a:xfrm>
        </p:spPr>
        <p:txBody>
          <a:bodyPr/>
          <a:lstStyle/>
          <a:p>
            <a:r>
              <a:rPr lang="en-US" dirty="0" smtClean="0">
                <a:solidFill>
                  <a:srgbClr val="006D66"/>
                </a:solidFill>
              </a:rPr>
              <a:t>1.5-day Workshop Offered Annually, Spring Term</a:t>
            </a:r>
            <a:endParaRPr lang="en-US" dirty="0">
              <a:solidFill>
                <a:srgbClr val="006D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14326"/>
            <a:ext cx="1066801" cy="1109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1" y="314325"/>
            <a:ext cx="1882616" cy="111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25" y="5766011"/>
            <a:ext cx="4679950" cy="10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23826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2A3990"/>
                </a:solidFill>
              </a:rPr>
              <a:t>Cloning DNA….</a:t>
            </a:r>
            <a:endParaRPr lang="en-US" sz="48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109144" y="1600200"/>
            <a:ext cx="3117850" cy="4114800"/>
            <a:chOff x="5018088" y="2028825"/>
            <a:chExt cx="3117850" cy="4114800"/>
          </a:xfrm>
        </p:grpSpPr>
        <p:grpSp>
          <p:nvGrpSpPr>
            <p:cNvPr id="11" name="Group 166"/>
            <p:cNvGrpSpPr>
              <a:grpSpLocks/>
            </p:cNvGrpSpPr>
            <p:nvPr/>
          </p:nvGrpSpPr>
          <p:grpSpPr bwMode="auto">
            <a:xfrm>
              <a:off x="5018088" y="2028825"/>
              <a:ext cx="3117850" cy="4114800"/>
              <a:chOff x="5018088" y="2028825"/>
              <a:chExt cx="3118104" cy="4114673"/>
            </a:xfrm>
          </p:grpSpPr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5576888" y="2030413"/>
                <a:ext cx="3556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3" name="Text Box 32"/>
              <p:cNvSpPr txBox="1">
                <a:spLocks noChangeArrowheads="1"/>
              </p:cNvSpPr>
              <p:nvPr/>
            </p:nvSpPr>
            <p:spPr bwMode="auto">
              <a:xfrm>
                <a:off x="5916648" y="2028825"/>
                <a:ext cx="4523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chemeClr val="bg1"/>
                    </a:solidFill>
                  </a:rPr>
                  <a:t>A+</a:t>
                </a:r>
              </a:p>
            </p:txBody>
          </p:sp>
          <p:sp>
            <p:nvSpPr>
              <p:cNvPr id="14" name="Text Box 33"/>
              <p:cNvSpPr txBox="1">
                <a:spLocks noChangeArrowheads="1"/>
              </p:cNvSpPr>
              <p:nvPr/>
            </p:nvSpPr>
            <p:spPr bwMode="auto">
              <a:xfrm>
                <a:off x="6335996" y="2028825"/>
                <a:ext cx="40107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chemeClr val="bg1"/>
                    </a:solidFill>
                  </a:rPr>
                  <a:t>A-</a:t>
                </a:r>
              </a:p>
            </p:txBody>
          </p: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auto">
              <a:xfrm>
                <a:off x="6724685" y="2028825"/>
                <a:ext cx="4523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solidFill>
                      <a:schemeClr val="bg1"/>
                    </a:solidFill>
                  </a:rPr>
                  <a:t>K+</a:t>
                </a:r>
              </a:p>
            </p:txBody>
          </p:sp>
          <p:sp>
            <p:nvSpPr>
              <p:cNvPr id="16" name="Text Box 35"/>
              <p:cNvSpPr txBox="1">
                <a:spLocks noChangeArrowheads="1"/>
              </p:cNvSpPr>
              <p:nvPr/>
            </p:nvSpPr>
            <p:spPr bwMode="auto">
              <a:xfrm>
                <a:off x="7151971" y="2028825"/>
                <a:ext cx="40107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chemeClr val="bg1"/>
                    </a:solidFill>
                  </a:rPr>
                  <a:t>K-</a:t>
                </a:r>
              </a:p>
            </p:txBody>
          </p:sp>
          <p:pic>
            <p:nvPicPr>
              <p:cNvPr id="17" name="Picture 164" descr="P1020015.JPG"/>
              <p:cNvPicPr>
                <a:picLocks/>
              </p:cNvPicPr>
              <p:nvPr/>
            </p:nvPicPr>
            <p:blipFill>
              <a:blip r:embed="rId5" cstate="print">
                <a:lum bright="4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79" t="16200" r="31760" b="32916"/>
              <a:stretch>
                <a:fillRect/>
              </a:stretch>
            </p:blipFill>
            <p:spPr bwMode="auto">
              <a:xfrm>
                <a:off x="5018088" y="2330450"/>
                <a:ext cx="3118104" cy="3813048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35"/>
              <p:cNvSpPr txBox="1">
                <a:spLocks noChangeArrowheads="1"/>
              </p:cNvSpPr>
              <p:nvPr/>
            </p:nvSpPr>
            <p:spPr bwMode="auto">
              <a:xfrm>
                <a:off x="7604057" y="2028825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chemeClr val="bg1"/>
                    </a:solidFill>
                  </a:rPr>
                  <a:t>L</a:t>
                </a:r>
              </a:p>
            </p:txBody>
          </p:sp>
        </p:grp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5564142" y="2347913"/>
              <a:ext cx="355571" cy="336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5954675" y="2346325"/>
              <a:ext cx="452331" cy="338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</a:rPr>
                <a:t>A+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6361289" y="2346325"/>
              <a:ext cx="401039" cy="338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</a:rPr>
                <a:t>A-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6724228" y="2330450"/>
              <a:ext cx="452331" cy="338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</a:rPr>
                <a:t>K+</a:t>
              </a: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7164497" y="2333625"/>
              <a:ext cx="401039" cy="338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</a:rPr>
                <a:t>K-</a:t>
              </a: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7553046" y="2333625"/>
              <a:ext cx="309675" cy="338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</a:rPr>
                <a:t>L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0" y="1637098"/>
            <a:ext cx="3646690" cy="4567646"/>
          </a:xfrm>
          <a:prstGeom prst="rect">
            <a:avLst/>
          </a:prstGeom>
          <a:ln>
            <a:solidFill>
              <a:srgbClr val="2A3990"/>
            </a:solidFill>
          </a:ln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109144" y="5689647"/>
            <a:ext cx="12089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chemeClr val="hlink"/>
                </a:solidFill>
                <a:latin typeface="Arial" charset="0"/>
              </a:rPr>
              <a:t>Marty </a:t>
            </a:r>
            <a:r>
              <a:rPr lang="en-US" sz="1200" b="1" dirty="0" err="1">
                <a:solidFill>
                  <a:schemeClr val="hlink"/>
                </a:solidFill>
                <a:latin typeface="Arial" charset="0"/>
              </a:rPr>
              <a:t>Ikkanda</a:t>
            </a:r>
            <a:endParaRPr lang="en-US" sz="12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6947013" y="5715000"/>
            <a:ext cx="1281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 dirty="0">
                <a:solidFill>
                  <a:schemeClr val="hlink"/>
                </a:solidFill>
                <a:latin typeface="Arial" charset="0"/>
              </a:rPr>
              <a:t>Anthony </a:t>
            </a:r>
            <a:r>
              <a:rPr lang="en-US" sz="1200" b="1" dirty="0" err="1">
                <a:solidFill>
                  <a:schemeClr val="hlink"/>
                </a:solidFill>
                <a:latin typeface="Arial" charset="0"/>
              </a:rPr>
              <a:t>Daulo</a:t>
            </a:r>
            <a:endParaRPr lang="en-US" sz="12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343567" y="5975350"/>
            <a:ext cx="2584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>
                <a:solidFill>
                  <a:schemeClr val="hlink"/>
                </a:solidFill>
                <a:latin typeface="Arial" charset="0"/>
              </a:rPr>
              <a:t>Pierce College, Woodland Hills, CA</a:t>
            </a:r>
          </a:p>
        </p:txBody>
      </p:sp>
    </p:spTree>
    <p:extLst>
      <p:ext uri="{BB962C8B-B14F-4D97-AF65-F5344CB8AC3E}">
        <p14:creationId xmlns:p14="http://schemas.microsoft.com/office/powerpoint/2010/main" val="5941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23826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2A3990"/>
                </a:solidFill>
              </a:rPr>
              <a:t>…to Make Protein</a:t>
            </a:r>
            <a:endParaRPr lang="en-US" sz="48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1592858"/>
            <a:ext cx="4867954" cy="4887007"/>
          </a:xfrm>
          <a:prstGeom prst="rect">
            <a:avLst/>
          </a:prstGeom>
          <a:ln>
            <a:solidFill>
              <a:srgbClr val="2A399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98" y="1622561"/>
            <a:ext cx="1991003" cy="2562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32" y="4151540"/>
            <a:ext cx="2396667" cy="21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7050" y="276226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2A3990"/>
                </a:solidFill>
              </a:rPr>
              <a:t>Bioinformatics &amp; Fluorescent Proteins</a:t>
            </a:r>
            <a:endParaRPr lang="en-US" sz="36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1601789"/>
            <a:ext cx="7029450" cy="4446907"/>
          </a:xfrm>
          <a:prstGeom prst="rect">
            <a:avLst/>
          </a:prstGeom>
          <a:ln>
            <a:solidFill>
              <a:srgbClr val="2A399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6132932"/>
            <a:ext cx="6575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http://v3.digitalworldbiology.com/abe/exploring-fluorescent-proteins</a:t>
            </a:r>
          </a:p>
        </p:txBody>
      </p:sp>
    </p:spTree>
    <p:extLst>
      <p:ext uri="{BB962C8B-B14F-4D97-AF65-F5344CB8AC3E}">
        <p14:creationId xmlns:p14="http://schemas.microsoft.com/office/powerpoint/2010/main" val="34703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solidFill>
                  <a:srgbClr val="2A3990"/>
                </a:solidFill>
                <a:latin typeface="+mn-lt"/>
              </a:rPr>
              <a:t>Fluorescent Proteins are Valuable Tools</a:t>
            </a:r>
            <a:endParaRPr lang="en-US" sz="3400" dirty="0">
              <a:solidFill>
                <a:srgbClr val="2A3990"/>
              </a:solidFill>
              <a:latin typeface="+mn-lt"/>
            </a:endParaRPr>
          </a:p>
        </p:txBody>
      </p:sp>
      <p:sp>
        <p:nvSpPr>
          <p:cNvPr id="4099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20800"/>
            <a:ext cx="4419600" cy="1549400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solidFill>
                  <a:srgbClr val="2A3990"/>
                </a:solidFill>
              </a:rPr>
              <a:t>Locate proteins in the cell</a:t>
            </a:r>
          </a:p>
          <a:p>
            <a:pPr eaLnBrk="1" hangingPunct="1"/>
            <a:r>
              <a:rPr lang="en-US" altLang="en-US" sz="2600" dirty="0" smtClean="0">
                <a:solidFill>
                  <a:srgbClr val="2A3990"/>
                </a:solidFill>
              </a:rPr>
              <a:t>Track the migration of cells</a:t>
            </a:r>
          </a:p>
          <a:p>
            <a:pPr eaLnBrk="1" hangingPunct="1"/>
            <a:r>
              <a:rPr lang="en-US" altLang="en-US" sz="2600" dirty="0" smtClean="0">
                <a:solidFill>
                  <a:srgbClr val="2A3990"/>
                </a:solidFill>
              </a:rPr>
              <a:t>Reporter of expression</a:t>
            </a:r>
          </a:p>
        </p:txBody>
      </p:sp>
      <p:pic>
        <p:nvPicPr>
          <p:cNvPr id="4100" name="Content Placeholder 5" descr="220px-GFP_Mice_0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2870200"/>
            <a:ext cx="2971800" cy="2324100"/>
          </a:xfrm>
        </p:spPr>
      </p:pic>
      <p:pic>
        <p:nvPicPr>
          <p:cNvPr id="4101" name="Picture 8" descr="F1.medi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148013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4800600" y="5646738"/>
            <a:ext cx="4267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Sister centromeres </a:t>
            </a:r>
            <a:r>
              <a:rPr lang="en-US" altLang="en-US" sz="16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n-US" altLang="en-US" sz="1600" b="1" i="1" dirty="0" smtClean="0">
                <a:solidFill>
                  <a:srgbClr val="00FF00"/>
                </a:solidFill>
                <a:cs typeface="Arial" panose="020B0604020202020204" pitchFamily="34" charset="0"/>
              </a:rPr>
              <a:t>green</a:t>
            </a:r>
            <a:r>
              <a:rPr lang="en-US" altLang="en-US" sz="16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alt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 mark the attachment of microtubules </a:t>
            </a:r>
            <a:r>
              <a:rPr lang="en-US" altLang="en-US" sz="16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n-US" altLang="en-US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red</a:t>
            </a:r>
            <a:r>
              <a:rPr lang="en-US" altLang="en-US" sz="16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alt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 to sister chromatids </a:t>
            </a:r>
            <a:r>
              <a:rPr lang="en-US" altLang="en-US" sz="16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n-US" altLang="en-US" sz="1600" b="1" i="1" dirty="0" smtClean="0">
                <a:solidFill>
                  <a:srgbClr val="0033CC"/>
                </a:solidFill>
                <a:cs typeface="Arial" panose="020B0604020202020204" pitchFamily="34" charset="0"/>
              </a:rPr>
              <a:t>blue</a:t>
            </a:r>
            <a:r>
              <a:rPr lang="en-US" altLang="en-US" sz="16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alt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.  Left: Normal.  Right: Drug-treated.  </a:t>
            </a: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4864100" y="6434435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 smtClean="0">
                <a:solidFill>
                  <a:srgbClr val="006D66"/>
                </a:solidFill>
                <a:cs typeface="Arial" panose="020B0604020202020204" pitchFamily="34" charset="0"/>
              </a:rPr>
              <a:t>Source:  Molecular Cancer Therapeutics. May 2003 Cover Image. http://mct.aacrjournals.org/content/2/5.cover-expansion</a:t>
            </a:r>
          </a:p>
        </p:txBody>
      </p: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901700" y="5167739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Mice expressing GFP under UV light (left &amp; right), compared to normal mouse (center).  </a:t>
            </a:r>
            <a:endParaRPr lang="en-US" altLang="en-US" sz="18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0" y="6138069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 smtClean="0">
                <a:solidFill>
                  <a:srgbClr val="006D66"/>
                </a:solidFill>
                <a:cs typeface="Arial" panose="020B0604020202020204" pitchFamily="34" charset="0"/>
              </a:rPr>
              <a:t>Source: </a:t>
            </a:r>
            <a:r>
              <a:rPr lang="en-US" altLang="en-US" sz="1000" dirty="0">
                <a:solidFill>
                  <a:srgbClr val="006D66"/>
                </a:solidFill>
                <a:cs typeface="Arial" panose="020B0604020202020204" pitchFamily="34" charset="0"/>
              </a:rPr>
              <a:t>"GFP Mice 01" </a:t>
            </a:r>
            <a:r>
              <a:rPr lang="en-US" altLang="en-US" sz="1000" dirty="0" smtClean="0">
                <a:solidFill>
                  <a:srgbClr val="006D66"/>
                </a:solidFill>
                <a:cs typeface="Arial" panose="020B0604020202020204" pitchFamily="34" charset="0"/>
              </a:rPr>
              <a:t>Moen et al. 2012. Gene </a:t>
            </a:r>
            <a:r>
              <a:rPr lang="en-US" altLang="en-US" sz="1000" dirty="0">
                <a:solidFill>
                  <a:srgbClr val="006D66"/>
                </a:solidFill>
                <a:cs typeface="Arial" panose="020B0604020202020204" pitchFamily="34" charset="0"/>
              </a:rPr>
              <a:t>expression in tumor cells and stroma in </a:t>
            </a:r>
            <a:r>
              <a:rPr lang="en-US" altLang="en-US" sz="1000" dirty="0" err="1">
                <a:solidFill>
                  <a:srgbClr val="006D66"/>
                </a:solidFill>
                <a:cs typeface="Arial" panose="020B0604020202020204" pitchFamily="34" charset="0"/>
              </a:rPr>
              <a:t>dsRed</a:t>
            </a:r>
            <a:r>
              <a:rPr lang="en-US" altLang="en-US" sz="1000" dirty="0">
                <a:solidFill>
                  <a:srgbClr val="006D66"/>
                </a:solidFill>
                <a:cs typeface="Arial" panose="020B0604020202020204" pitchFamily="34" charset="0"/>
              </a:rPr>
              <a:t> 4T1 tumors in </a:t>
            </a:r>
            <a:r>
              <a:rPr lang="en-US" altLang="en-US" sz="1000" dirty="0" err="1">
                <a:solidFill>
                  <a:srgbClr val="006D66"/>
                </a:solidFill>
                <a:cs typeface="Arial" panose="020B0604020202020204" pitchFamily="34" charset="0"/>
              </a:rPr>
              <a:t>eGFP</a:t>
            </a:r>
            <a:r>
              <a:rPr lang="en-US" altLang="en-US" sz="1000" dirty="0">
                <a:solidFill>
                  <a:srgbClr val="006D66"/>
                </a:solidFill>
                <a:cs typeface="Arial" panose="020B0604020202020204" pitchFamily="34" charset="0"/>
              </a:rPr>
              <a:t>-expressing mice with and without enhanced oxygenation. </a:t>
            </a:r>
            <a:r>
              <a:rPr lang="en-US" altLang="en-US" sz="1000" dirty="0" smtClean="0">
                <a:solidFill>
                  <a:srgbClr val="006D66"/>
                </a:solidFill>
                <a:cs typeface="Arial" panose="020B0604020202020204" pitchFamily="34" charset="0"/>
              </a:rPr>
              <a:t>BMC </a:t>
            </a:r>
            <a:r>
              <a:rPr lang="en-US" altLang="en-US" sz="1000" dirty="0">
                <a:solidFill>
                  <a:srgbClr val="006D66"/>
                </a:solidFill>
                <a:cs typeface="Arial" panose="020B0604020202020204" pitchFamily="34" charset="0"/>
              </a:rPr>
              <a:t>Cancer. </a:t>
            </a:r>
            <a:r>
              <a:rPr lang="en-US" altLang="en-US" sz="1000" dirty="0" smtClean="0">
                <a:solidFill>
                  <a:srgbClr val="006D66"/>
                </a:solidFill>
                <a:cs typeface="Arial" panose="020B0604020202020204" pitchFamily="34" charset="0"/>
              </a:rPr>
              <a:t>12:21</a:t>
            </a:r>
            <a:r>
              <a:rPr lang="en-US" altLang="en-US" sz="1000" dirty="0">
                <a:solidFill>
                  <a:srgbClr val="006D66"/>
                </a:solidFill>
                <a:cs typeface="Arial" panose="020B0604020202020204" pitchFamily="34" charset="0"/>
              </a:rPr>
              <a:t>. doi:10.1186/1471-2407-12-21 PDF. Licensed under CC BY 2.0 via Wikimedia Commons - http://</a:t>
            </a:r>
            <a:r>
              <a:rPr lang="en-US" altLang="en-US" sz="1000" dirty="0" smtClean="0">
                <a:solidFill>
                  <a:srgbClr val="006D66"/>
                </a:solidFill>
                <a:cs typeface="Arial" panose="020B0604020202020204" pitchFamily="34" charset="0"/>
              </a:rPr>
              <a:t>commons.wikimedia.org/wiki/File:GFP_Mice_01.jpg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175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2A3990"/>
                </a:solidFill>
                <a:latin typeface="+mn-lt"/>
              </a:rPr>
              <a:t>Rainbow of Fluorescent Proteins</a:t>
            </a:r>
          </a:p>
        </p:txBody>
      </p:sp>
      <p:pic>
        <p:nvPicPr>
          <p:cNvPr id="11267" name="Picture 2" descr="FPbeachTsi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495800" y="6273800"/>
            <a:ext cx="464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 smtClean="0">
                <a:solidFill>
                  <a:srgbClr val="006D66"/>
                </a:solidFill>
                <a:cs typeface="Arial" panose="020B0604020202020204" pitchFamily="34" charset="0"/>
              </a:rPr>
              <a:t>Source: "</a:t>
            </a:r>
            <a:r>
              <a:rPr lang="en-US" altLang="en-US" sz="1000" dirty="0" err="1" smtClean="0">
                <a:solidFill>
                  <a:srgbClr val="006D66"/>
                </a:solidFill>
                <a:cs typeface="Arial" panose="020B0604020202020204" pitchFamily="34" charset="0"/>
              </a:rPr>
              <a:t>FPbeachTsien</a:t>
            </a:r>
            <a:r>
              <a:rPr lang="en-US" altLang="en-US" sz="1000" dirty="0">
                <a:solidFill>
                  <a:srgbClr val="006D66"/>
                </a:solidFill>
                <a:cs typeface="Arial" panose="020B0604020202020204" pitchFamily="34" charset="0"/>
              </a:rPr>
              <a:t>" by Nathan </a:t>
            </a:r>
            <a:r>
              <a:rPr lang="en-US" altLang="en-US" sz="1000" dirty="0" err="1">
                <a:solidFill>
                  <a:srgbClr val="006D66"/>
                </a:solidFill>
                <a:cs typeface="Arial" panose="020B0604020202020204" pitchFamily="34" charset="0"/>
              </a:rPr>
              <a:t>Shaner</a:t>
            </a:r>
            <a:r>
              <a:rPr lang="en-US" altLang="en-US" sz="1000" dirty="0">
                <a:solidFill>
                  <a:srgbClr val="006D66"/>
                </a:solidFill>
                <a:cs typeface="Arial" panose="020B0604020202020204" pitchFamily="34" charset="0"/>
              </a:rPr>
              <a:t> - transferred from </a:t>
            </a:r>
            <a:r>
              <a:rPr lang="en-US" altLang="en-US" sz="1000" dirty="0" err="1">
                <a:solidFill>
                  <a:srgbClr val="006D66"/>
                </a:solidFill>
                <a:cs typeface="Arial" panose="020B0604020202020204" pitchFamily="34" charset="0"/>
              </a:rPr>
              <a:t>en:Image:FPbeachTsien.jpg</a:t>
            </a:r>
            <a:r>
              <a:rPr lang="en-US" altLang="en-US" sz="1000" dirty="0">
                <a:solidFill>
                  <a:srgbClr val="006D66"/>
                </a:solidFill>
                <a:cs typeface="Arial" panose="020B0604020202020204" pitchFamily="34" charset="0"/>
              </a:rPr>
              <a:t>. Licensed under CC BY-SA 3.0 via Wikimedia Commons - http://</a:t>
            </a:r>
            <a:r>
              <a:rPr lang="en-US" altLang="en-US" sz="1000" dirty="0" smtClean="0">
                <a:solidFill>
                  <a:srgbClr val="006D66"/>
                </a:solidFill>
                <a:cs typeface="Arial" panose="020B0604020202020204" pitchFamily="34" charset="0"/>
              </a:rPr>
              <a:t>commons.wikimedia.org/wiki/File:FPbeachTsien.jpg</a:t>
            </a:r>
          </a:p>
        </p:txBody>
      </p:sp>
      <p:sp>
        <p:nvSpPr>
          <p:cNvPr id="11269" name="Content Placeholder 3"/>
          <p:cNvSpPr txBox="1">
            <a:spLocks/>
          </p:cNvSpPr>
          <p:nvPr/>
        </p:nvSpPr>
        <p:spPr bwMode="auto">
          <a:xfrm>
            <a:off x="228600" y="1371600"/>
            <a:ext cx="426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600" dirty="0" smtClean="0">
                <a:solidFill>
                  <a:srgbClr val="2A3990"/>
                </a:solidFill>
                <a:cs typeface="Arial" panose="020B0604020202020204" pitchFamily="34" charset="0"/>
              </a:rPr>
              <a:t>“Drawn” with bacteria expressing 8 different fluorescent proteins</a:t>
            </a:r>
          </a:p>
          <a:p>
            <a:pPr fontAlgn="base">
              <a:spcAft>
                <a:spcPct val="0"/>
              </a:spcAft>
            </a:pPr>
            <a:r>
              <a:rPr lang="en-US" altLang="en-US" sz="2600" dirty="0" smtClean="0">
                <a:solidFill>
                  <a:srgbClr val="2A3990"/>
                </a:solidFill>
                <a:cs typeface="Arial" panose="020B0604020202020204" pitchFamily="34" charset="0"/>
              </a:rPr>
              <a:t>Diversity of Mutations </a:t>
            </a:r>
            <a:r>
              <a:rPr lang="en-US" altLang="en-US" sz="2600" dirty="0" smtClean="0">
                <a:solidFill>
                  <a:srgbClr val="2A399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Diversity of Colors</a:t>
            </a:r>
          </a:p>
          <a:p>
            <a:pPr fontAlgn="base">
              <a:spcAft>
                <a:spcPct val="0"/>
              </a:spcAft>
            </a:pPr>
            <a:r>
              <a:rPr lang="en-US" altLang="en-US" sz="2600" dirty="0" smtClean="0">
                <a:solidFill>
                  <a:srgbClr val="2A399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“mFruits”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 err="1" smtClean="0">
                <a:solidFill>
                  <a:srgbClr val="006D66"/>
                </a:solidFill>
                <a:cs typeface="Arial" panose="020B0604020202020204" pitchFamily="34" charset="0"/>
              </a:rPr>
              <a:t>mBlueberry</a:t>
            </a:r>
            <a:r>
              <a:rPr lang="en-US" altLang="en-US" sz="1800" dirty="0" smtClean="0">
                <a:solidFill>
                  <a:srgbClr val="006D66"/>
                </a:solidFill>
                <a:cs typeface="Arial" panose="020B0604020202020204" pitchFamily="34" charset="0"/>
              </a:rPr>
              <a:t> (Blue Fluorescent Protein, or BFP)</a:t>
            </a:r>
            <a:endParaRPr lang="en-US" altLang="en-US" sz="1600" dirty="0" smtClean="0">
              <a:solidFill>
                <a:srgbClr val="006D66"/>
              </a:solidFill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 err="1" smtClean="0">
                <a:solidFill>
                  <a:srgbClr val="006D66"/>
                </a:solidFill>
                <a:cs typeface="Arial" panose="020B0604020202020204" pitchFamily="34" charset="0"/>
              </a:rPr>
              <a:t>mLemon</a:t>
            </a:r>
            <a:r>
              <a:rPr lang="en-US" altLang="en-US" sz="1800" dirty="0" smtClean="0">
                <a:solidFill>
                  <a:srgbClr val="006D66"/>
                </a:solidFill>
                <a:cs typeface="Arial" panose="020B0604020202020204" pitchFamily="34" charset="0"/>
              </a:rPr>
              <a:t> (Yellow Fluorescent Protein, or YFP)</a:t>
            </a:r>
            <a:endParaRPr lang="en-US" altLang="en-US" sz="1600" dirty="0" smtClean="0">
              <a:solidFill>
                <a:srgbClr val="006D66"/>
              </a:solidFill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6D66"/>
                </a:solidFill>
                <a:cs typeface="Arial" panose="020B0604020202020204" pitchFamily="34" charset="0"/>
              </a:rPr>
              <a:t>mGrape1 (Cyan Fluorescent Protein, or CFP)</a:t>
            </a:r>
            <a:endParaRPr lang="en-US" altLang="en-US" sz="1600" dirty="0" smtClean="0">
              <a:solidFill>
                <a:srgbClr val="006D66"/>
              </a:solidFill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6D66"/>
                </a:solidFill>
                <a:cs typeface="Arial" panose="020B0604020202020204" pitchFamily="34" charset="0"/>
              </a:rPr>
              <a:t> Many others, all with similarly ‘fruity’ names… </a:t>
            </a:r>
            <a:endParaRPr lang="en-US" altLang="en-US" sz="1600" dirty="0" smtClean="0">
              <a:solidFill>
                <a:srgbClr val="006D66"/>
              </a:solidFill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6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2A3990"/>
                </a:solidFill>
                <a:latin typeface="+mn-lt"/>
              </a:rPr>
              <a:t>Research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514600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dirty="0" smtClean="0">
                <a:solidFill>
                  <a:srgbClr val="2A3990"/>
                </a:solidFill>
              </a:rPr>
              <a:t>Is red fluorescent protein (RFP) related to its famous cousin, GFP? 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endParaRPr lang="en-US" dirty="0" smtClean="0">
              <a:solidFill>
                <a:srgbClr val="2A399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dirty="0" smtClean="0">
                <a:solidFill>
                  <a:srgbClr val="2A3990"/>
                </a:solidFill>
              </a:rPr>
              <a:t>What other fluorescent proteins, if any, are closely related to GFP and/or RFP?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09600" y="16764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2A3990"/>
                </a:solidFill>
                <a:cs typeface="Arial" panose="020B0604020202020204" pitchFamily="34" charset="0"/>
              </a:rPr>
              <a:t>The cloning and protein purification experiments you have been conducting in the laboratory involve </a:t>
            </a:r>
            <a:r>
              <a:rPr lang="en-US" altLang="en-US" sz="2400" dirty="0" err="1" smtClean="0">
                <a:solidFill>
                  <a:srgbClr val="2A3990"/>
                </a:solidFill>
                <a:cs typeface="Arial" panose="020B0604020202020204" pitchFamily="34" charset="0"/>
              </a:rPr>
              <a:t>mTomato</a:t>
            </a:r>
            <a:r>
              <a:rPr lang="en-US" altLang="en-US" sz="2400" dirty="0" smtClean="0">
                <a:solidFill>
                  <a:srgbClr val="2A3990"/>
                </a:solidFill>
                <a:cs typeface="Arial" panose="020B0604020202020204" pitchFamily="34" charset="0"/>
              </a:rPr>
              <a:t>, also called </a:t>
            </a:r>
            <a:r>
              <a:rPr lang="en-US" altLang="en-US" sz="2400" b="1" dirty="0" smtClean="0">
                <a:solidFill>
                  <a:srgbClr val="2A3990"/>
                </a:solidFill>
                <a:cs typeface="Arial" panose="020B0604020202020204" pitchFamily="34" charset="0"/>
              </a:rPr>
              <a:t>red fluorescent protein (RFP).</a:t>
            </a:r>
            <a:r>
              <a:rPr lang="en-US" altLang="en-US" sz="2400" dirty="0" smtClean="0">
                <a:solidFill>
                  <a:srgbClr val="2A399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800" b="1" dirty="0" smtClean="0">
                <a:solidFill>
                  <a:srgbClr val="2A3990"/>
                </a:solidFill>
                <a:cs typeface="Arial" charset="0"/>
              </a:rPr>
              <a:t>What is “Bioinformatics”?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3848100"/>
            <a:ext cx="8229600" cy="2628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u="sng" dirty="0" smtClean="0">
                <a:solidFill>
                  <a:srgbClr val="2A3990"/>
                </a:solidFill>
                <a:cs typeface="Arial" pitchFamily="34" charset="0"/>
              </a:rPr>
              <a:t>National Institutes of Health Definition: </a:t>
            </a:r>
            <a:endParaRPr lang="en-US" u="sng" dirty="0" smtClean="0">
              <a:solidFill>
                <a:srgbClr val="2A3990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2A3990"/>
                </a:solidFill>
                <a:latin typeface="+mj-lt"/>
                <a:cs typeface="Arial" pitchFamily="34" charset="0"/>
              </a:rPr>
              <a:t>Research, development, or application of </a:t>
            </a:r>
            <a:r>
              <a:rPr lang="en-US" b="1" dirty="0" smtClean="0">
                <a:solidFill>
                  <a:srgbClr val="2A3990"/>
                </a:solidFill>
                <a:cs typeface="Arial" pitchFamily="34" charset="0"/>
              </a:rPr>
              <a:t>computational tools and approaches</a:t>
            </a:r>
            <a:r>
              <a:rPr lang="en-US" dirty="0" smtClean="0">
                <a:solidFill>
                  <a:srgbClr val="2A3990"/>
                </a:solidFill>
                <a:latin typeface="+mj-lt"/>
                <a:cs typeface="Arial" pitchFamily="34" charset="0"/>
              </a:rPr>
              <a:t> for </a:t>
            </a:r>
            <a:r>
              <a:rPr lang="en-US" b="1" dirty="0" smtClean="0">
                <a:solidFill>
                  <a:srgbClr val="2A3990"/>
                </a:solidFill>
                <a:cs typeface="Arial" pitchFamily="34" charset="0"/>
              </a:rPr>
              <a:t>expanding the use of biological</a:t>
            </a:r>
            <a:r>
              <a:rPr lang="en-US" dirty="0" smtClean="0">
                <a:solidFill>
                  <a:srgbClr val="2A3990"/>
                </a:solidFill>
                <a:latin typeface="+mj-lt"/>
                <a:cs typeface="Arial" pitchFamily="34" charset="0"/>
              </a:rPr>
              <a:t>, medical, behavioral or health </a:t>
            </a:r>
            <a:r>
              <a:rPr lang="en-US" b="1" dirty="0" smtClean="0">
                <a:solidFill>
                  <a:srgbClr val="2A3990"/>
                </a:solidFill>
                <a:cs typeface="Arial" pitchFamily="34" charset="0"/>
              </a:rPr>
              <a:t>data</a:t>
            </a:r>
            <a:r>
              <a:rPr lang="en-US" dirty="0" smtClean="0">
                <a:solidFill>
                  <a:srgbClr val="2A3990"/>
                </a:solidFill>
                <a:latin typeface="+mj-lt"/>
                <a:cs typeface="Arial" pitchFamily="34" charset="0"/>
              </a:rPr>
              <a:t>, including those to acquire, store, organize, archive, </a:t>
            </a:r>
            <a:r>
              <a:rPr lang="en-US" b="1" dirty="0" smtClean="0">
                <a:solidFill>
                  <a:srgbClr val="2A3990"/>
                </a:solidFill>
                <a:cs typeface="Arial" pitchFamily="34" charset="0"/>
              </a:rPr>
              <a:t>analyze or visualize such data</a:t>
            </a:r>
            <a:r>
              <a:rPr lang="en-US" b="1" dirty="0" smtClean="0">
                <a:solidFill>
                  <a:srgbClr val="2A3990"/>
                </a:solidFill>
                <a:latin typeface="+mj-lt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5298" y="2108816"/>
            <a:ext cx="8064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A3990"/>
                </a:solidFill>
              </a:rPr>
              <a:t>Bioinformatics</a:t>
            </a:r>
            <a:r>
              <a:rPr lang="en-US" sz="2800" b="1" dirty="0">
                <a:solidFill>
                  <a:srgbClr val="2A3990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2A3990"/>
                </a:solidFill>
                <a:latin typeface="+mj-lt"/>
              </a:rPr>
              <a:t>is the application of computer science and information technology to biology and medicine. </a:t>
            </a:r>
          </a:p>
        </p:txBody>
      </p:sp>
    </p:spTree>
    <p:extLst>
      <p:ext uri="{BB962C8B-B14F-4D97-AF65-F5344CB8AC3E}">
        <p14:creationId xmlns:p14="http://schemas.microsoft.com/office/powerpoint/2010/main" val="4222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A3990"/>
                </a:solidFill>
                <a:latin typeface="+mn-lt"/>
              </a:rPr>
              <a:t>Comparing </a:t>
            </a:r>
            <a:r>
              <a:rPr lang="en-US" sz="3600" dirty="0" err="1" smtClean="0">
                <a:solidFill>
                  <a:srgbClr val="2A3990"/>
                </a:solidFill>
                <a:latin typeface="+mn-lt"/>
              </a:rPr>
              <a:t>eGFP</a:t>
            </a:r>
            <a:r>
              <a:rPr lang="en-US" sz="3600" dirty="0" smtClean="0">
                <a:solidFill>
                  <a:srgbClr val="2A3990"/>
                </a:solidFill>
                <a:latin typeface="+mn-lt"/>
              </a:rPr>
              <a:t> and </a:t>
            </a:r>
            <a:r>
              <a:rPr lang="en-US" sz="3600" dirty="0" err="1" smtClean="0">
                <a:solidFill>
                  <a:srgbClr val="2A3990"/>
                </a:solidFill>
                <a:latin typeface="+mn-lt"/>
              </a:rPr>
              <a:t>mTomato</a:t>
            </a:r>
            <a:r>
              <a:rPr lang="en-US" sz="3600" dirty="0" smtClean="0">
                <a:solidFill>
                  <a:srgbClr val="2A3990"/>
                </a:solidFill>
                <a:latin typeface="+mn-lt"/>
              </a:rPr>
              <a:t>-RFP</a:t>
            </a:r>
            <a:br>
              <a:rPr lang="en-US" sz="3600" dirty="0" smtClean="0">
                <a:solidFill>
                  <a:srgbClr val="2A3990"/>
                </a:solidFill>
                <a:latin typeface="+mn-lt"/>
              </a:rPr>
            </a:br>
            <a:r>
              <a:rPr lang="en-US" sz="3600" dirty="0" smtClean="0">
                <a:solidFill>
                  <a:srgbClr val="2A3990"/>
                </a:solidFill>
                <a:latin typeface="+mn-lt"/>
              </a:rPr>
              <a:t> DNA Sequences</a:t>
            </a:r>
            <a:endParaRPr lang="en-US" sz="3600" dirty="0">
              <a:solidFill>
                <a:srgbClr val="2A3990"/>
              </a:solidFill>
              <a:latin typeface="+mn-lt"/>
            </a:endParaRPr>
          </a:p>
        </p:txBody>
      </p:sp>
      <p:grpSp>
        <p:nvGrpSpPr>
          <p:cNvPr id="6147" name="Group 10"/>
          <p:cNvGrpSpPr>
            <a:grpSpLocks/>
          </p:cNvGrpSpPr>
          <p:nvPr/>
        </p:nvGrpSpPr>
        <p:grpSpPr bwMode="auto">
          <a:xfrm>
            <a:off x="-90488" y="1219200"/>
            <a:ext cx="9234488" cy="5610225"/>
            <a:chOff x="-90268" y="1219200"/>
            <a:chExt cx="9234268" cy="5610664"/>
          </a:xfrm>
        </p:grpSpPr>
        <p:pic>
          <p:nvPicPr>
            <p:cNvPr id="6152" name="Picture 4" descr="eGFP-mTomato-DNA-Score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9200"/>
              <a:ext cx="9144000" cy="1626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5" descr="eGFP-mTomato-DNA-Alignme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678" y="2791264"/>
              <a:ext cx="5776922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TextBox 6"/>
            <p:cNvSpPr txBox="1">
              <a:spLocks noChangeArrowheads="1"/>
            </p:cNvSpPr>
            <p:nvPr/>
          </p:nvSpPr>
          <p:spPr bwMode="auto">
            <a:xfrm>
              <a:off x="-90268" y="2689276"/>
              <a:ext cx="1600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prstClr val="black"/>
                  </a:solidFill>
                  <a:cs typeface="Arial" panose="020B0604020202020204" pitchFamily="34" charset="0"/>
                </a:rPr>
                <a:t>eGFP</a:t>
              </a:r>
            </a:p>
          </p:txBody>
        </p:sp>
        <p:sp>
          <p:nvSpPr>
            <p:cNvPr id="6155" name="TextBox 7"/>
            <p:cNvSpPr txBox="1">
              <a:spLocks noChangeArrowheads="1"/>
            </p:cNvSpPr>
            <p:nvPr/>
          </p:nvSpPr>
          <p:spPr bwMode="auto">
            <a:xfrm>
              <a:off x="-28136" y="2907268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prstClr val="black"/>
                  </a:solidFill>
                  <a:cs typeface="Arial" panose="020B0604020202020204" pitchFamily="34" charset="0"/>
                </a:rPr>
                <a:t>mTomato-RFP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386073" y="2932247"/>
              <a:ext cx="3667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386073" y="3056082"/>
              <a:ext cx="3667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H="1" flipV="1">
            <a:off x="5791200" y="3581400"/>
            <a:ext cx="4572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6192838" y="3427413"/>
            <a:ext cx="2722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  <a:cs typeface="Arial" panose="020B0604020202020204" pitchFamily="34" charset="0"/>
              </a:rPr>
              <a:t>Dots indicate where eGFP and mTomato-RFP align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7391400" y="4038600"/>
            <a:ext cx="304800" cy="1447800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151" name="TextBox 15"/>
          <p:cNvSpPr txBox="1">
            <a:spLocks noChangeArrowheads="1"/>
          </p:cNvSpPr>
          <p:nvPr/>
        </p:nvSpPr>
        <p:spPr bwMode="auto">
          <a:xfrm>
            <a:off x="7620000" y="3962400"/>
            <a:ext cx="1447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B0F0"/>
                </a:solidFill>
                <a:cs typeface="Arial" panose="020B0604020202020204" pitchFamily="34" charset="0"/>
              </a:rPr>
              <a:t>The lack of dots indicate where eGFP and mTomato-RFP do NOT align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A3990"/>
                </a:solidFill>
              </a:rPr>
              <a:t>All Fluorescent Proteins: </a:t>
            </a:r>
            <a:br>
              <a:rPr lang="en-US" dirty="0" smtClean="0">
                <a:solidFill>
                  <a:srgbClr val="2A3990"/>
                </a:solidFill>
              </a:rPr>
            </a:br>
            <a:r>
              <a:rPr lang="en-US" dirty="0" smtClean="0">
                <a:solidFill>
                  <a:srgbClr val="2A3990"/>
                </a:solidFill>
              </a:rPr>
              <a:t>Distance Tree of Results</a:t>
            </a:r>
            <a:endParaRPr lang="en-US" dirty="0">
              <a:solidFill>
                <a:srgbClr val="2A3990"/>
              </a:solidFill>
            </a:endParaRPr>
          </a:p>
        </p:txBody>
      </p:sp>
      <p:grpSp>
        <p:nvGrpSpPr>
          <p:cNvPr id="10243" name="Group 11"/>
          <p:cNvGrpSpPr>
            <a:grpSpLocks/>
          </p:cNvGrpSpPr>
          <p:nvPr/>
        </p:nvGrpSpPr>
        <p:grpSpPr bwMode="auto">
          <a:xfrm>
            <a:off x="0" y="1676400"/>
            <a:ext cx="9144000" cy="5105400"/>
            <a:chOff x="0" y="1676400"/>
            <a:chExt cx="9144000" cy="5105400"/>
          </a:xfrm>
        </p:grpSpPr>
        <p:pic>
          <p:nvPicPr>
            <p:cNvPr id="10244" name="Picture 10" descr="All-Fluorescent-Proteins-Tree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76400"/>
              <a:ext cx="7449014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ight Brace 4"/>
            <p:cNvSpPr/>
            <p:nvPr/>
          </p:nvSpPr>
          <p:spPr>
            <a:xfrm>
              <a:off x="6934200" y="1905000"/>
              <a:ext cx="838200" cy="2590800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6019800" y="4724400"/>
              <a:ext cx="838200" cy="2057400"/>
            </a:xfrm>
            <a:prstGeom prst="rightBrace">
              <a:avLst/>
            </a:prstGeom>
            <a:ln w="28575">
              <a:solidFill>
                <a:srgbClr val="00D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7" name="TextBox 6"/>
            <p:cNvSpPr txBox="1">
              <a:spLocks noChangeArrowheads="1"/>
            </p:cNvSpPr>
            <p:nvPr/>
          </p:nvSpPr>
          <p:spPr bwMode="auto">
            <a:xfrm>
              <a:off x="7620000" y="2392740"/>
              <a:ext cx="15240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 err="1" smtClean="0">
                  <a:solidFill>
                    <a:srgbClr val="FF0000"/>
                  </a:solidFill>
                  <a:cs typeface="Arial" panose="020B0604020202020204" pitchFamily="34" charset="0"/>
                </a:rPr>
                <a:t>mTomatoRFP</a:t>
              </a:r>
              <a:r>
                <a:rPr lang="en-US" altLang="en-US" sz="2400" b="1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-related proteins</a:t>
              </a:r>
            </a:p>
          </p:txBody>
        </p:sp>
        <p:sp>
          <p:nvSpPr>
            <p:cNvPr id="10248" name="TextBox 7"/>
            <p:cNvSpPr txBox="1">
              <a:spLocks noChangeArrowheads="1"/>
            </p:cNvSpPr>
            <p:nvPr/>
          </p:nvSpPr>
          <p:spPr bwMode="auto">
            <a:xfrm>
              <a:off x="6773592" y="5319932"/>
              <a:ext cx="2286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smtClean="0">
                  <a:solidFill>
                    <a:srgbClr val="00DE00"/>
                  </a:solidFill>
                  <a:cs typeface="Arial" panose="020B0604020202020204" pitchFamily="34" charset="0"/>
                </a:rPr>
                <a:t>eGFP-related proteins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1739900"/>
            <a:ext cx="7772400" cy="2247901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2A3990"/>
                </a:solidFill>
              </a:rPr>
              <a:t>Part B:</a:t>
            </a:r>
            <a:r>
              <a:rPr lang="en-US" dirty="0" smtClean="0">
                <a:solidFill>
                  <a:srgbClr val="2A3990"/>
                </a:solidFill>
              </a:rPr>
              <a:t/>
            </a:r>
            <a:br>
              <a:rPr lang="en-US" dirty="0" smtClean="0">
                <a:solidFill>
                  <a:srgbClr val="2A3990"/>
                </a:solidFill>
              </a:rPr>
            </a:br>
            <a:r>
              <a:rPr lang="en-US" sz="5700" dirty="0" smtClean="0">
                <a:solidFill>
                  <a:srgbClr val="2A3990"/>
                </a:solidFill>
              </a:rPr>
              <a:t>Bringing PCR into the </a:t>
            </a:r>
            <a:br>
              <a:rPr lang="en-US" sz="5700" dirty="0" smtClean="0">
                <a:solidFill>
                  <a:srgbClr val="2A3990"/>
                </a:solidFill>
              </a:rPr>
            </a:br>
            <a:r>
              <a:rPr lang="en-US" sz="5700" dirty="0" smtClean="0">
                <a:solidFill>
                  <a:srgbClr val="2A3990"/>
                </a:solidFill>
              </a:rPr>
              <a:t>Biology Classroom</a:t>
            </a:r>
            <a:endParaRPr lang="en-US" sz="5700" dirty="0">
              <a:solidFill>
                <a:srgbClr val="2A39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4318000"/>
            <a:ext cx="7620000" cy="546100"/>
          </a:xfrm>
        </p:spPr>
        <p:txBody>
          <a:bodyPr/>
          <a:lstStyle/>
          <a:p>
            <a:r>
              <a:rPr lang="en-US" dirty="0" smtClean="0">
                <a:solidFill>
                  <a:srgbClr val="006D66"/>
                </a:solidFill>
              </a:rPr>
              <a:t>1.5-day Workshop Offered Annually, Winter Term</a:t>
            </a:r>
            <a:endParaRPr lang="en-US" dirty="0">
              <a:solidFill>
                <a:srgbClr val="006D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14326"/>
            <a:ext cx="1066801" cy="1109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1" y="314325"/>
            <a:ext cx="1882616" cy="111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25" y="5766011"/>
            <a:ext cx="4679950" cy="10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0" y="330200"/>
            <a:ext cx="574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TAS2R38 Bitter Taste Receptor [“PTC”] Gene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2150" y="927208"/>
            <a:ext cx="3078162" cy="2034293"/>
            <a:chOff x="3232150" y="927208"/>
            <a:chExt cx="3078162" cy="2034293"/>
          </a:xfrm>
        </p:grpSpPr>
        <p:sp>
          <p:nvSpPr>
            <p:cNvPr id="9" name="Rectangle 8"/>
            <p:cNvSpPr/>
            <p:nvPr/>
          </p:nvSpPr>
          <p:spPr>
            <a:xfrm>
              <a:off x="3352800" y="1180307"/>
              <a:ext cx="330200" cy="101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54500" y="1804193"/>
              <a:ext cx="330200" cy="101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2150" y="927208"/>
              <a:ext cx="889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</a:rPr>
                <a:t>Left Primer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3000" y="1935094"/>
              <a:ext cx="1054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prstClr val="black"/>
                  </a:solidFill>
                </a:rPr>
                <a:t>Right Primer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330700" y="1909694"/>
              <a:ext cx="1979612" cy="1051807"/>
              <a:chOff x="4597400" y="2074794"/>
              <a:chExt cx="1979612" cy="105180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597400" y="2074794"/>
                <a:ext cx="894715" cy="1051807"/>
                <a:chOff x="4597400" y="2074794"/>
                <a:chExt cx="894715" cy="1051807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5013960" y="2642800"/>
                  <a:ext cx="478155" cy="457200"/>
                </a:xfrm>
                <a:prstGeom prst="straightConnector1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>
                  <a:off x="4597400" y="2669401"/>
                  <a:ext cx="393066" cy="457200"/>
                </a:xfrm>
                <a:prstGeom prst="straightConnector1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003800" y="2074794"/>
                  <a:ext cx="0" cy="61880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5013959" y="2304246"/>
                <a:ext cx="15630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</a:rPr>
                  <a:t>Amplify by PCR</a:t>
                </a: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514985" y="2396207"/>
            <a:ext cx="7912814" cy="1229151"/>
            <a:chOff x="781685" y="2574007"/>
            <a:chExt cx="7912814" cy="1229151"/>
          </a:xfrm>
        </p:grpSpPr>
        <p:grpSp>
          <p:nvGrpSpPr>
            <p:cNvPr id="58" name="Group 57"/>
            <p:cNvGrpSpPr/>
            <p:nvPr/>
          </p:nvGrpSpPr>
          <p:grpSpPr>
            <a:xfrm>
              <a:off x="781685" y="2574007"/>
              <a:ext cx="2439114" cy="1229151"/>
              <a:chOff x="781685" y="2574007"/>
              <a:chExt cx="2439114" cy="122915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149985" y="2574007"/>
                <a:ext cx="18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prstClr val="black"/>
                    </a:solidFill>
                  </a:rPr>
                  <a:t>NONTASTER (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tt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)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781685" y="3051626"/>
                <a:ext cx="2439114" cy="369332"/>
                <a:chOff x="781685" y="3051626"/>
                <a:chExt cx="2439114" cy="369332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1251585" y="3051626"/>
                  <a:ext cx="15805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prstClr val="black"/>
                      </a:solidFill>
                    </a:rPr>
                    <a:t>GGCGG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G</a:t>
                  </a:r>
                  <a:r>
                    <a:rPr lang="en-US" b="1" dirty="0" smtClean="0">
                      <a:solidFill>
                        <a:prstClr val="black"/>
                      </a:solidFill>
                    </a:rPr>
                    <a:t>CACT</a:t>
                  </a: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2687399" y="3216466"/>
                  <a:ext cx="533400" cy="65052"/>
                </a:xfrm>
                <a:custGeom>
                  <a:avLst/>
                  <a:gdLst>
                    <a:gd name="connsiteX0" fmla="*/ 0 w 533400"/>
                    <a:gd name="connsiteY0" fmla="*/ 50919 h 65052"/>
                    <a:gd name="connsiteX1" fmla="*/ 266700 w 533400"/>
                    <a:gd name="connsiteY1" fmla="*/ 119 h 65052"/>
                    <a:gd name="connsiteX2" fmla="*/ 431800 w 533400"/>
                    <a:gd name="connsiteY2" fmla="*/ 63619 h 65052"/>
                    <a:gd name="connsiteX3" fmla="*/ 533400 w 533400"/>
                    <a:gd name="connsiteY3" fmla="*/ 38219 h 65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65052">
                      <a:moveTo>
                        <a:pt x="0" y="50919"/>
                      </a:moveTo>
                      <a:cubicBezTo>
                        <a:pt x="97366" y="24460"/>
                        <a:pt x="194733" y="-1998"/>
                        <a:pt x="266700" y="119"/>
                      </a:cubicBezTo>
                      <a:cubicBezTo>
                        <a:pt x="338667" y="2236"/>
                        <a:pt x="387350" y="57269"/>
                        <a:pt x="431800" y="63619"/>
                      </a:cubicBezTo>
                      <a:cubicBezTo>
                        <a:pt x="476250" y="69969"/>
                        <a:pt x="504825" y="54094"/>
                        <a:pt x="533400" y="382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781685" y="3203766"/>
                  <a:ext cx="533400" cy="65052"/>
                </a:xfrm>
                <a:custGeom>
                  <a:avLst/>
                  <a:gdLst>
                    <a:gd name="connsiteX0" fmla="*/ 0 w 533400"/>
                    <a:gd name="connsiteY0" fmla="*/ 50919 h 65052"/>
                    <a:gd name="connsiteX1" fmla="*/ 266700 w 533400"/>
                    <a:gd name="connsiteY1" fmla="*/ 119 h 65052"/>
                    <a:gd name="connsiteX2" fmla="*/ 431800 w 533400"/>
                    <a:gd name="connsiteY2" fmla="*/ 63619 h 65052"/>
                    <a:gd name="connsiteX3" fmla="*/ 533400 w 533400"/>
                    <a:gd name="connsiteY3" fmla="*/ 38219 h 65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65052">
                      <a:moveTo>
                        <a:pt x="0" y="50919"/>
                      </a:moveTo>
                      <a:cubicBezTo>
                        <a:pt x="97366" y="24460"/>
                        <a:pt x="194733" y="-1998"/>
                        <a:pt x="266700" y="119"/>
                      </a:cubicBezTo>
                      <a:cubicBezTo>
                        <a:pt x="338667" y="2236"/>
                        <a:pt x="387350" y="57269"/>
                        <a:pt x="431800" y="63619"/>
                      </a:cubicBezTo>
                      <a:cubicBezTo>
                        <a:pt x="476250" y="69969"/>
                        <a:pt x="504825" y="54094"/>
                        <a:pt x="533400" y="382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952142" y="3464604"/>
                <a:ext cx="2179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PCR PRODUCT (221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bp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)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255385" y="2574007"/>
              <a:ext cx="2439114" cy="1229151"/>
              <a:chOff x="6255385" y="2574007"/>
              <a:chExt cx="2439114" cy="1229151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608367" y="2574007"/>
                <a:ext cx="18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prstClr val="black"/>
                    </a:solidFill>
                  </a:rPr>
                  <a:t>TASTER (TT)</a:t>
                </a: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6255385" y="3051626"/>
                <a:ext cx="2439114" cy="369332"/>
                <a:chOff x="781685" y="3051626"/>
                <a:chExt cx="2439114" cy="369332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1251585" y="3051626"/>
                  <a:ext cx="15805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prstClr val="black"/>
                      </a:solidFill>
                    </a:rPr>
                    <a:t>GGCGG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C</a:t>
                  </a:r>
                  <a:r>
                    <a:rPr lang="en-US" b="1" dirty="0" smtClean="0">
                      <a:solidFill>
                        <a:prstClr val="black"/>
                      </a:solidFill>
                    </a:rPr>
                    <a:t>CACT</a:t>
                  </a: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2687399" y="3216466"/>
                  <a:ext cx="533400" cy="65052"/>
                </a:xfrm>
                <a:custGeom>
                  <a:avLst/>
                  <a:gdLst>
                    <a:gd name="connsiteX0" fmla="*/ 0 w 533400"/>
                    <a:gd name="connsiteY0" fmla="*/ 50919 h 65052"/>
                    <a:gd name="connsiteX1" fmla="*/ 266700 w 533400"/>
                    <a:gd name="connsiteY1" fmla="*/ 119 h 65052"/>
                    <a:gd name="connsiteX2" fmla="*/ 431800 w 533400"/>
                    <a:gd name="connsiteY2" fmla="*/ 63619 h 65052"/>
                    <a:gd name="connsiteX3" fmla="*/ 533400 w 533400"/>
                    <a:gd name="connsiteY3" fmla="*/ 38219 h 65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65052">
                      <a:moveTo>
                        <a:pt x="0" y="50919"/>
                      </a:moveTo>
                      <a:cubicBezTo>
                        <a:pt x="97366" y="24460"/>
                        <a:pt x="194733" y="-1998"/>
                        <a:pt x="266700" y="119"/>
                      </a:cubicBezTo>
                      <a:cubicBezTo>
                        <a:pt x="338667" y="2236"/>
                        <a:pt x="387350" y="57269"/>
                        <a:pt x="431800" y="63619"/>
                      </a:cubicBezTo>
                      <a:cubicBezTo>
                        <a:pt x="476250" y="69969"/>
                        <a:pt x="504825" y="54094"/>
                        <a:pt x="533400" y="382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781685" y="3203766"/>
                  <a:ext cx="533400" cy="65052"/>
                </a:xfrm>
                <a:custGeom>
                  <a:avLst/>
                  <a:gdLst>
                    <a:gd name="connsiteX0" fmla="*/ 0 w 533400"/>
                    <a:gd name="connsiteY0" fmla="*/ 50919 h 65052"/>
                    <a:gd name="connsiteX1" fmla="*/ 266700 w 533400"/>
                    <a:gd name="connsiteY1" fmla="*/ 119 h 65052"/>
                    <a:gd name="connsiteX2" fmla="*/ 431800 w 533400"/>
                    <a:gd name="connsiteY2" fmla="*/ 63619 h 65052"/>
                    <a:gd name="connsiteX3" fmla="*/ 533400 w 533400"/>
                    <a:gd name="connsiteY3" fmla="*/ 38219 h 65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65052">
                      <a:moveTo>
                        <a:pt x="0" y="50919"/>
                      </a:moveTo>
                      <a:cubicBezTo>
                        <a:pt x="97366" y="24460"/>
                        <a:pt x="194733" y="-1998"/>
                        <a:pt x="266700" y="119"/>
                      </a:cubicBezTo>
                      <a:cubicBezTo>
                        <a:pt x="338667" y="2236"/>
                        <a:pt x="387350" y="57269"/>
                        <a:pt x="431800" y="63619"/>
                      </a:cubicBezTo>
                      <a:cubicBezTo>
                        <a:pt x="476250" y="69969"/>
                        <a:pt x="504825" y="54094"/>
                        <a:pt x="533400" y="382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7226300" y="3098883"/>
                <a:ext cx="546100" cy="274320"/>
              </a:xfrm>
              <a:prstGeom prst="rect">
                <a:avLst/>
              </a:prstGeom>
              <a:solidFill>
                <a:srgbClr val="D9D9D9">
                  <a:alpha val="50196"/>
                </a:srgb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362342" y="3464604"/>
                <a:ext cx="2179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PCR PRODUCT (221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bp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)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5333" y="3256746"/>
            <a:ext cx="8443852" cy="1856719"/>
            <a:chOff x="525333" y="3256746"/>
            <a:chExt cx="8443852" cy="1856719"/>
          </a:xfrm>
        </p:grpSpPr>
        <p:grpSp>
          <p:nvGrpSpPr>
            <p:cNvPr id="57" name="Group 56"/>
            <p:cNvGrpSpPr/>
            <p:nvPr/>
          </p:nvGrpSpPr>
          <p:grpSpPr>
            <a:xfrm>
              <a:off x="2928699" y="3256746"/>
              <a:ext cx="3413602" cy="861774"/>
              <a:chOff x="3017599" y="3586946"/>
              <a:chExt cx="3413602" cy="86177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017599" y="3586946"/>
                <a:ext cx="341360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Digest with </a:t>
                </a:r>
              </a:p>
              <a:p>
                <a:pPr algn="ctr"/>
                <a:r>
                  <a:rPr lang="en-US" sz="1600" i="1" dirty="0" err="1" smtClean="0">
                    <a:solidFill>
                      <a:prstClr val="black"/>
                    </a:solidFill>
                  </a:rPr>
                  <a:t>HaeIII</a:t>
                </a:r>
                <a:r>
                  <a:rPr lang="en-US" sz="1600" i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Restriction Enzyme</a:t>
                </a:r>
              </a:p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(Recognition Sequence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GGCC 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)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366385" y="4146946"/>
                <a:ext cx="546100" cy="274320"/>
              </a:xfrm>
              <a:prstGeom prst="rect">
                <a:avLst/>
              </a:prstGeom>
              <a:solidFill>
                <a:srgbClr val="D9D9D9">
                  <a:alpha val="50196"/>
                </a:srgb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25333" y="4345047"/>
              <a:ext cx="8443852" cy="768418"/>
              <a:chOff x="781685" y="4714185"/>
              <a:chExt cx="8443852" cy="768418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5612926" y="4726573"/>
                <a:ext cx="1726187" cy="756030"/>
                <a:chOff x="5612926" y="4790073"/>
                <a:chExt cx="1726187" cy="75603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5877620" y="4790073"/>
                  <a:ext cx="1461493" cy="369332"/>
                  <a:chOff x="781685" y="3051626"/>
                  <a:chExt cx="1461493" cy="369332"/>
                </a:xfrm>
              </p:grpSpPr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251586" y="3051626"/>
                    <a:ext cx="9915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prstClr val="black"/>
                        </a:solidFill>
                      </a:rPr>
                      <a:t>GGCGG</a:t>
                    </a:r>
                  </a:p>
                </p:txBody>
              </p:sp>
              <p:sp>
                <p:nvSpPr>
                  <p:cNvPr id="54" name="Freeform 53"/>
                  <p:cNvSpPr/>
                  <p:nvPr/>
                </p:nvSpPr>
                <p:spPr>
                  <a:xfrm>
                    <a:off x="781685" y="3203766"/>
                    <a:ext cx="533400" cy="65052"/>
                  </a:xfrm>
                  <a:custGeom>
                    <a:avLst/>
                    <a:gdLst>
                      <a:gd name="connsiteX0" fmla="*/ 0 w 533400"/>
                      <a:gd name="connsiteY0" fmla="*/ 50919 h 65052"/>
                      <a:gd name="connsiteX1" fmla="*/ 266700 w 533400"/>
                      <a:gd name="connsiteY1" fmla="*/ 119 h 65052"/>
                      <a:gd name="connsiteX2" fmla="*/ 431800 w 533400"/>
                      <a:gd name="connsiteY2" fmla="*/ 63619 h 65052"/>
                      <a:gd name="connsiteX3" fmla="*/ 533400 w 533400"/>
                      <a:gd name="connsiteY3" fmla="*/ 38219 h 6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3400" h="65052">
                        <a:moveTo>
                          <a:pt x="0" y="50919"/>
                        </a:moveTo>
                        <a:cubicBezTo>
                          <a:pt x="97366" y="24460"/>
                          <a:pt x="194733" y="-1998"/>
                          <a:pt x="266700" y="119"/>
                        </a:cubicBezTo>
                        <a:cubicBezTo>
                          <a:pt x="338667" y="2236"/>
                          <a:pt x="387350" y="57269"/>
                          <a:pt x="431800" y="63619"/>
                        </a:cubicBezTo>
                        <a:cubicBezTo>
                          <a:pt x="476250" y="69969"/>
                          <a:pt x="504825" y="54094"/>
                          <a:pt x="533400" y="38219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mtClean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5" name="TextBox 54"/>
                <p:cNvSpPr txBox="1"/>
                <p:nvPr/>
              </p:nvSpPr>
              <p:spPr>
                <a:xfrm>
                  <a:off x="5612926" y="5207549"/>
                  <a:ext cx="172618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prstClr val="black"/>
                      </a:solidFill>
                    </a:rPr>
                    <a:t>44 </a:t>
                  </a:r>
                  <a:r>
                    <a:rPr lang="en-US" sz="1600" dirty="0" err="1" smtClean="0">
                      <a:solidFill>
                        <a:prstClr val="black"/>
                      </a:solidFill>
                    </a:rPr>
                    <a:t>bp</a:t>
                  </a:r>
                  <a:r>
                    <a:rPr lang="en-US" sz="1600" dirty="0" smtClean="0">
                      <a:solidFill>
                        <a:prstClr val="black"/>
                      </a:solidFill>
                    </a:rPr>
                    <a:t> FRAGMENT</a:t>
                  </a: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7429500" y="4714185"/>
                <a:ext cx="1796037" cy="768418"/>
                <a:chOff x="7429500" y="4777685"/>
                <a:chExt cx="1796037" cy="768418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7493000" y="4777685"/>
                  <a:ext cx="1213841" cy="369332"/>
                  <a:chOff x="2006958" y="3051626"/>
                  <a:chExt cx="1213841" cy="369332"/>
                </a:xfrm>
              </p:grpSpPr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006958" y="3051626"/>
                    <a:ext cx="82514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prstClr val="black"/>
                        </a:solidFill>
                      </a:rPr>
                      <a:t>CCACT</a:t>
                    </a:r>
                  </a:p>
                </p:txBody>
              </p:sp>
              <p:sp>
                <p:nvSpPr>
                  <p:cNvPr id="49" name="Freeform 48"/>
                  <p:cNvSpPr/>
                  <p:nvPr/>
                </p:nvSpPr>
                <p:spPr>
                  <a:xfrm>
                    <a:off x="2687399" y="3216466"/>
                    <a:ext cx="533400" cy="65052"/>
                  </a:xfrm>
                  <a:custGeom>
                    <a:avLst/>
                    <a:gdLst>
                      <a:gd name="connsiteX0" fmla="*/ 0 w 533400"/>
                      <a:gd name="connsiteY0" fmla="*/ 50919 h 65052"/>
                      <a:gd name="connsiteX1" fmla="*/ 266700 w 533400"/>
                      <a:gd name="connsiteY1" fmla="*/ 119 h 65052"/>
                      <a:gd name="connsiteX2" fmla="*/ 431800 w 533400"/>
                      <a:gd name="connsiteY2" fmla="*/ 63619 h 65052"/>
                      <a:gd name="connsiteX3" fmla="*/ 533400 w 533400"/>
                      <a:gd name="connsiteY3" fmla="*/ 38219 h 6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3400" h="65052">
                        <a:moveTo>
                          <a:pt x="0" y="50919"/>
                        </a:moveTo>
                        <a:cubicBezTo>
                          <a:pt x="97366" y="24460"/>
                          <a:pt x="194733" y="-1998"/>
                          <a:pt x="266700" y="119"/>
                        </a:cubicBezTo>
                        <a:cubicBezTo>
                          <a:pt x="338667" y="2236"/>
                          <a:pt x="387350" y="57269"/>
                          <a:pt x="431800" y="63619"/>
                        </a:cubicBezTo>
                        <a:cubicBezTo>
                          <a:pt x="476250" y="69969"/>
                          <a:pt x="504825" y="54094"/>
                          <a:pt x="533400" y="38219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mtClean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6" name="TextBox 55"/>
                <p:cNvSpPr txBox="1"/>
                <p:nvPr/>
              </p:nvSpPr>
              <p:spPr>
                <a:xfrm>
                  <a:off x="7429500" y="5207549"/>
                  <a:ext cx="17960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prstClr val="black"/>
                      </a:solidFill>
                    </a:rPr>
                    <a:t>177 </a:t>
                  </a:r>
                  <a:r>
                    <a:rPr lang="en-US" sz="1600" dirty="0" err="1" smtClean="0">
                      <a:solidFill>
                        <a:prstClr val="black"/>
                      </a:solidFill>
                    </a:rPr>
                    <a:t>bp</a:t>
                  </a:r>
                  <a:r>
                    <a:rPr lang="en-US" sz="1600" dirty="0" smtClean="0">
                      <a:solidFill>
                        <a:prstClr val="black"/>
                      </a:solidFill>
                    </a:rPr>
                    <a:t> FRAGMENT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781685" y="4717039"/>
                <a:ext cx="2439114" cy="751532"/>
                <a:chOff x="781685" y="3051626"/>
                <a:chExt cx="2439114" cy="751532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781685" y="3051626"/>
                  <a:ext cx="2439114" cy="369332"/>
                  <a:chOff x="781685" y="3051626"/>
                  <a:chExt cx="2439114" cy="369332"/>
                </a:xfrm>
              </p:grpSpPr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251585" y="3051626"/>
                    <a:ext cx="158051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prstClr val="black"/>
                        </a:solidFill>
                      </a:rPr>
                      <a:t>GGCGG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G</a:t>
                    </a:r>
                    <a:r>
                      <a:rPr lang="en-US" b="1" dirty="0" smtClean="0">
                        <a:solidFill>
                          <a:prstClr val="black"/>
                        </a:solidFill>
                      </a:rPr>
                      <a:t>CACT</a:t>
                    </a:r>
                  </a:p>
                </p:txBody>
              </p:sp>
              <p:sp>
                <p:nvSpPr>
                  <p:cNvPr id="65" name="Freeform 64"/>
                  <p:cNvSpPr/>
                  <p:nvPr/>
                </p:nvSpPr>
                <p:spPr>
                  <a:xfrm>
                    <a:off x="2687399" y="3216466"/>
                    <a:ext cx="533400" cy="65052"/>
                  </a:xfrm>
                  <a:custGeom>
                    <a:avLst/>
                    <a:gdLst>
                      <a:gd name="connsiteX0" fmla="*/ 0 w 533400"/>
                      <a:gd name="connsiteY0" fmla="*/ 50919 h 65052"/>
                      <a:gd name="connsiteX1" fmla="*/ 266700 w 533400"/>
                      <a:gd name="connsiteY1" fmla="*/ 119 h 65052"/>
                      <a:gd name="connsiteX2" fmla="*/ 431800 w 533400"/>
                      <a:gd name="connsiteY2" fmla="*/ 63619 h 65052"/>
                      <a:gd name="connsiteX3" fmla="*/ 533400 w 533400"/>
                      <a:gd name="connsiteY3" fmla="*/ 38219 h 6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3400" h="65052">
                        <a:moveTo>
                          <a:pt x="0" y="50919"/>
                        </a:moveTo>
                        <a:cubicBezTo>
                          <a:pt x="97366" y="24460"/>
                          <a:pt x="194733" y="-1998"/>
                          <a:pt x="266700" y="119"/>
                        </a:cubicBezTo>
                        <a:cubicBezTo>
                          <a:pt x="338667" y="2236"/>
                          <a:pt x="387350" y="57269"/>
                          <a:pt x="431800" y="63619"/>
                        </a:cubicBezTo>
                        <a:cubicBezTo>
                          <a:pt x="476250" y="69969"/>
                          <a:pt x="504825" y="54094"/>
                          <a:pt x="533400" y="38219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" name="Freeform 65"/>
                  <p:cNvSpPr/>
                  <p:nvPr/>
                </p:nvSpPr>
                <p:spPr>
                  <a:xfrm>
                    <a:off x="781685" y="3203766"/>
                    <a:ext cx="533400" cy="65052"/>
                  </a:xfrm>
                  <a:custGeom>
                    <a:avLst/>
                    <a:gdLst>
                      <a:gd name="connsiteX0" fmla="*/ 0 w 533400"/>
                      <a:gd name="connsiteY0" fmla="*/ 50919 h 65052"/>
                      <a:gd name="connsiteX1" fmla="*/ 266700 w 533400"/>
                      <a:gd name="connsiteY1" fmla="*/ 119 h 65052"/>
                      <a:gd name="connsiteX2" fmla="*/ 431800 w 533400"/>
                      <a:gd name="connsiteY2" fmla="*/ 63619 h 65052"/>
                      <a:gd name="connsiteX3" fmla="*/ 533400 w 533400"/>
                      <a:gd name="connsiteY3" fmla="*/ 38219 h 6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3400" h="65052">
                        <a:moveTo>
                          <a:pt x="0" y="50919"/>
                        </a:moveTo>
                        <a:cubicBezTo>
                          <a:pt x="97366" y="24460"/>
                          <a:pt x="194733" y="-1998"/>
                          <a:pt x="266700" y="119"/>
                        </a:cubicBezTo>
                        <a:cubicBezTo>
                          <a:pt x="338667" y="2236"/>
                          <a:pt x="387350" y="57269"/>
                          <a:pt x="431800" y="63619"/>
                        </a:cubicBezTo>
                        <a:cubicBezTo>
                          <a:pt x="476250" y="69969"/>
                          <a:pt x="504825" y="54094"/>
                          <a:pt x="533400" y="38219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mtClean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63" name="TextBox 62"/>
                <p:cNvSpPr txBox="1"/>
                <p:nvPr/>
              </p:nvSpPr>
              <p:spPr>
                <a:xfrm>
                  <a:off x="952142" y="3464604"/>
                  <a:ext cx="21793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prstClr val="black"/>
                      </a:solidFill>
                    </a:rPr>
                    <a:t>221 </a:t>
                  </a:r>
                  <a:r>
                    <a:rPr lang="en-US" sz="1600" dirty="0" err="1" smtClean="0">
                      <a:solidFill>
                        <a:prstClr val="black"/>
                      </a:solidFill>
                    </a:rPr>
                    <a:t>bp</a:t>
                  </a:r>
                  <a:r>
                    <a:rPr lang="en-US" sz="1600" dirty="0" smtClean="0">
                      <a:solidFill>
                        <a:prstClr val="black"/>
                      </a:solidFill>
                    </a:rPr>
                    <a:t> FRAGMENT</a:t>
                  </a:r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1648497" y="3581442"/>
              <a:ext cx="5495253" cy="817713"/>
              <a:chOff x="1915197" y="3822742"/>
              <a:chExt cx="5495253" cy="817713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1915197" y="3856636"/>
                <a:ext cx="0" cy="783819"/>
              </a:xfrm>
              <a:prstGeom prst="straightConnector1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7410450" y="3822742"/>
                <a:ext cx="0" cy="783819"/>
              </a:xfrm>
              <a:prstGeom prst="straightConnector1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1659275" y="4596680"/>
            <a:ext cx="5080822" cy="2056788"/>
            <a:chOff x="1659275" y="4596680"/>
            <a:chExt cx="5080822" cy="2056788"/>
          </a:xfrm>
        </p:grpSpPr>
        <p:sp>
          <p:nvSpPr>
            <p:cNvPr id="79" name="TextBox 78"/>
            <p:cNvSpPr txBox="1"/>
            <p:nvPr/>
          </p:nvSpPr>
          <p:spPr>
            <a:xfrm>
              <a:off x="3280729" y="4596680"/>
              <a:ext cx="1998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Gel Electrophoresis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3039745" y="4774911"/>
              <a:ext cx="478155" cy="45720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5043547" y="4792820"/>
              <a:ext cx="393066" cy="45720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/>
            <p:cNvGrpSpPr/>
            <p:nvPr/>
          </p:nvGrpSpPr>
          <p:grpSpPr>
            <a:xfrm>
              <a:off x="1659275" y="5099433"/>
              <a:ext cx="5080822" cy="1554035"/>
              <a:chOff x="1925975" y="5099433"/>
              <a:chExt cx="5080822" cy="155403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3892579" y="5099433"/>
                <a:ext cx="1371600" cy="1554035"/>
                <a:chOff x="3892579" y="5099433"/>
                <a:chExt cx="1371600" cy="1554035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3892579" y="5099433"/>
                  <a:ext cx="1371600" cy="15540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4046468" y="5241376"/>
                  <a:ext cx="457200" cy="14875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4681468" y="5241376"/>
                  <a:ext cx="457200" cy="14875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4033768" y="5660476"/>
                  <a:ext cx="45720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4668768" y="5850976"/>
                  <a:ext cx="45720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4668768" y="6358976"/>
                  <a:ext cx="457200" cy="548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1925975" y="5582639"/>
                <a:ext cx="2179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221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bp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FRAGMENT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227191" y="6189699"/>
                <a:ext cx="17261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44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bp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FRAGMENT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210760" y="5714590"/>
                <a:ext cx="17960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177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bp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FRAGMENT</a:t>
                </a:r>
              </a:p>
            </p:txBody>
          </p:sp>
        </p:grp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421640" y="1358384"/>
            <a:ext cx="7287260" cy="369332"/>
            <a:chOff x="421640" y="1358384"/>
            <a:chExt cx="7287260" cy="369332"/>
          </a:xfrm>
        </p:grpSpPr>
        <p:grpSp>
          <p:nvGrpSpPr>
            <p:cNvPr id="83" name="Group 82"/>
            <p:cNvGrpSpPr/>
            <p:nvPr/>
          </p:nvGrpSpPr>
          <p:grpSpPr>
            <a:xfrm>
              <a:off x="421640" y="1358384"/>
              <a:ext cx="7287260" cy="369332"/>
              <a:chOff x="459740" y="1358384"/>
              <a:chExt cx="7287260" cy="36933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3295650" y="1384300"/>
                <a:ext cx="3291840" cy="3175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6616700" y="1418493"/>
                <a:ext cx="1130300" cy="209250"/>
              </a:xfrm>
              <a:custGeom>
                <a:avLst/>
                <a:gdLst>
                  <a:gd name="connsiteX0" fmla="*/ 0 w 1130300"/>
                  <a:gd name="connsiteY0" fmla="*/ 92807 h 209250"/>
                  <a:gd name="connsiteX1" fmla="*/ 342900 w 1130300"/>
                  <a:gd name="connsiteY1" fmla="*/ 3907 h 209250"/>
                  <a:gd name="connsiteX2" fmla="*/ 749300 w 1130300"/>
                  <a:gd name="connsiteY2" fmla="*/ 207107 h 209250"/>
                  <a:gd name="connsiteX3" fmla="*/ 1130300 w 1130300"/>
                  <a:gd name="connsiteY3" fmla="*/ 92807 h 20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0300" h="209250">
                    <a:moveTo>
                      <a:pt x="0" y="92807"/>
                    </a:moveTo>
                    <a:cubicBezTo>
                      <a:pt x="109008" y="38832"/>
                      <a:pt x="218017" y="-15143"/>
                      <a:pt x="342900" y="3907"/>
                    </a:cubicBezTo>
                    <a:cubicBezTo>
                      <a:pt x="467783" y="22957"/>
                      <a:pt x="618067" y="192290"/>
                      <a:pt x="749300" y="207107"/>
                    </a:cubicBezTo>
                    <a:cubicBezTo>
                      <a:pt x="880533" y="221924"/>
                      <a:pt x="1005416" y="157365"/>
                      <a:pt x="1130300" y="9280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2139950" y="1492550"/>
                <a:ext cx="1130300" cy="209250"/>
              </a:xfrm>
              <a:custGeom>
                <a:avLst/>
                <a:gdLst>
                  <a:gd name="connsiteX0" fmla="*/ 0 w 1130300"/>
                  <a:gd name="connsiteY0" fmla="*/ 92807 h 209250"/>
                  <a:gd name="connsiteX1" fmla="*/ 342900 w 1130300"/>
                  <a:gd name="connsiteY1" fmla="*/ 3907 h 209250"/>
                  <a:gd name="connsiteX2" fmla="*/ 749300 w 1130300"/>
                  <a:gd name="connsiteY2" fmla="*/ 207107 h 209250"/>
                  <a:gd name="connsiteX3" fmla="*/ 1130300 w 1130300"/>
                  <a:gd name="connsiteY3" fmla="*/ 92807 h 20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0300" h="209250">
                    <a:moveTo>
                      <a:pt x="0" y="92807"/>
                    </a:moveTo>
                    <a:cubicBezTo>
                      <a:pt x="109008" y="38832"/>
                      <a:pt x="218017" y="-15143"/>
                      <a:pt x="342900" y="3907"/>
                    </a:cubicBezTo>
                    <a:cubicBezTo>
                      <a:pt x="467783" y="22957"/>
                      <a:pt x="618067" y="192290"/>
                      <a:pt x="749300" y="207107"/>
                    </a:cubicBezTo>
                    <a:cubicBezTo>
                      <a:pt x="880533" y="221924"/>
                      <a:pt x="1005416" y="157365"/>
                      <a:pt x="1130300" y="9280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59740" y="1358384"/>
                <a:ext cx="165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Chromosome 7</a:t>
                </a: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5488940" y="1358384"/>
              <a:ext cx="1013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1002 </a:t>
              </a:r>
              <a:r>
                <a:rPr lang="en-US" dirty="0" err="1" smtClean="0">
                  <a:solidFill>
                    <a:prstClr val="black"/>
                  </a:solidFill>
                </a:rPr>
                <a:t>bp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27942" y="6608363"/>
            <a:ext cx="9171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Using a </a:t>
            </a:r>
            <a:r>
              <a:rPr lang="en-US" sz="1200" dirty="0" smtClean="0"/>
              <a:t>Single-Nucleotide Polymorphism </a:t>
            </a:r>
            <a:r>
              <a:rPr lang="en-US" sz="1200" dirty="0"/>
              <a:t>to </a:t>
            </a:r>
            <a:r>
              <a:rPr lang="en-US" sz="1200" dirty="0" smtClean="0"/>
              <a:t>Predict Bitter-Tasting Ability. Dolan DNA Learning Center and Carolina Biologicals.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678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2A3990"/>
                </a:solidFill>
              </a:rPr>
              <a:t>Can you taste that?</a:t>
            </a:r>
            <a:r>
              <a:rPr lang="en-US" sz="3200" dirty="0" smtClean="0">
                <a:solidFill>
                  <a:srgbClr val="2A3990"/>
                </a:solidFill>
              </a:rPr>
              <a:t/>
            </a:r>
            <a:br>
              <a:rPr lang="en-US" sz="3200" dirty="0" smtClean="0">
                <a:solidFill>
                  <a:srgbClr val="2A3990"/>
                </a:solidFill>
              </a:rPr>
            </a:br>
            <a:r>
              <a:rPr lang="en-US" sz="3200" dirty="0" smtClean="0">
                <a:solidFill>
                  <a:srgbClr val="2A3990"/>
                </a:solidFill>
              </a:rPr>
              <a:t>PTC Tasting &amp; Polymerase Chain Reaction (PCR)</a:t>
            </a:r>
            <a:endParaRPr lang="en-US" sz="3200" dirty="0">
              <a:solidFill>
                <a:srgbClr val="2A399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750" y="2016125"/>
            <a:ext cx="3886200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2A3990"/>
                </a:solidFill>
              </a:rPr>
              <a:t>Day 1: </a:t>
            </a:r>
            <a:r>
              <a:rPr lang="en-US" dirty="0" smtClean="0">
                <a:solidFill>
                  <a:srgbClr val="2A3990"/>
                </a:solidFill>
                <a:latin typeface="+mj-lt"/>
              </a:rPr>
              <a:t>Isolating DNA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2A3990"/>
                </a:solidFill>
              </a:rPr>
              <a:t>Day 2: </a:t>
            </a:r>
            <a:r>
              <a:rPr lang="en-US" dirty="0" smtClean="0">
                <a:solidFill>
                  <a:srgbClr val="2A3990"/>
                </a:solidFill>
                <a:latin typeface="+mj-lt"/>
              </a:rPr>
              <a:t>Performing PCR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2A3990"/>
                </a:solidFill>
              </a:rPr>
              <a:t>Day 3: </a:t>
            </a:r>
            <a:r>
              <a:rPr lang="en-US" dirty="0" smtClean="0">
                <a:solidFill>
                  <a:srgbClr val="2A3990"/>
                </a:solidFill>
                <a:latin typeface="+mj-lt"/>
              </a:rPr>
              <a:t>Restriction Digest of PCR Product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2A3990"/>
                </a:solidFill>
              </a:rPr>
              <a:t>Day 4: </a:t>
            </a:r>
            <a:r>
              <a:rPr lang="en-US" dirty="0" smtClean="0">
                <a:solidFill>
                  <a:srgbClr val="2A3990"/>
                </a:solidFill>
                <a:latin typeface="+mj-lt"/>
              </a:rPr>
              <a:t>Agarose Gel Electrophoresis &amp; PTC Tasting Paper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2A3990"/>
                </a:solidFill>
              </a:rPr>
              <a:t>Day 5: </a:t>
            </a:r>
            <a:r>
              <a:rPr lang="en-US" dirty="0" smtClean="0">
                <a:solidFill>
                  <a:srgbClr val="2A3990"/>
                </a:solidFill>
                <a:latin typeface="+mj-lt"/>
              </a:rPr>
              <a:t>Bioinformatics Activity</a:t>
            </a:r>
            <a:endParaRPr lang="en-US" dirty="0">
              <a:solidFill>
                <a:srgbClr val="2A399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91872" y="1794703"/>
            <a:ext cx="283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D66"/>
                </a:solidFill>
              </a:rPr>
              <a:t>U</a:t>
            </a:r>
            <a:r>
              <a:rPr lang="en-US" dirty="0" smtClean="0">
                <a:solidFill>
                  <a:srgbClr val="006D66"/>
                </a:solidFill>
              </a:rPr>
              <a:t> = Undigested PCR Product </a:t>
            </a:r>
          </a:p>
          <a:p>
            <a:r>
              <a:rPr lang="en-US" b="1" dirty="0" smtClean="0">
                <a:solidFill>
                  <a:srgbClr val="006D66"/>
                </a:solidFill>
              </a:rPr>
              <a:t>D</a:t>
            </a:r>
            <a:r>
              <a:rPr lang="en-US" dirty="0" smtClean="0">
                <a:solidFill>
                  <a:srgbClr val="006D66"/>
                </a:solidFill>
              </a:rPr>
              <a:t> = Digested PCR Product</a:t>
            </a:r>
            <a:endParaRPr lang="en-US" dirty="0">
              <a:solidFill>
                <a:srgbClr val="006D6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95800" y="2405347"/>
            <a:ext cx="4186144" cy="3052158"/>
            <a:chOff x="4495800" y="2760947"/>
            <a:chExt cx="4186144" cy="3052158"/>
          </a:xfrm>
        </p:grpSpPr>
        <p:grpSp>
          <p:nvGrpSpPr>
            <p:cNvPr id="17" name="Group 16"/>
            <p:cNvGrpSpPr/>
            <p:nvPr/>
          </p:nvGrpSpPr>
          <p:grpSpPr>
            <a:xfrm>
              <a:off x="4495800" y="2760947"/>
              <a:ext cx="4186144" cy="3052158"/>
              <a:chOff x="4495800" y="2760947"/>
              <a:chExt cx="4186144" cy="305215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2844197"/>
                <a:ext cx="4071844" cy="296890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495800" y="3180622"/>
                <a:ext cx="4148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      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U       D     U      D      U       D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33900" y="2760947"/>
                <a:ext cx="4148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</a:rPr>
                  <a:t>MW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    TT        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Tt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        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tt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4533900" y="3294922"/>
              <a:ext cx="41480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572000" y="5461062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D66"/>
                </a:solidFill>
              </a:rPr>
              <a:t>TT</a:t>
            </a:r>
            <a:r>
              <a:rPr lang="en-US" dirty="0" smtClean="0">
                <a:solidFill>
                  <a:srgbClr val="006D66"/>
                </a:solidFill>
              </a:rPr>
              <a:t> = 221 </a:t>
            </a:r>
            <a:r>
              <a:rPr lang="en-US" dirty="0" err="1" smtClean="0">
                <a:solidFill>
                  <a:srgbClr val="006D66"/>
                </a:solidFill>
              </a:rPr>
              <a:t>bp</a:t>
            </a:r>
            <a:r>
              <a:rPr lang="en-US" dirty="0" smtClean="0">
                <a:solidFill>
                  <a:srgbClr val="006D66"/>
                </a:solidFill>
              </a:rPr>
              <a:t> FRAGMENT</a:t>
            </a:r>
          </a:p>
          <a:p>
            <a:r>
              <a:rPr lang="en-US" b="1" dirty="0" smtClean="0">
                <a:solidFill>
                  <a:srgbClr val="006D66"/>
                </a:solidFill>
              </a:rPr>
              <a:t>Tt</a:t>
            </a:r>
            <a:r>
              <a:rPr lang="en-US" dirty="0" smtClean="0">
                <a:solidFill>
                  <a:srgbClr val="006D66"/>
                </a:solidFill>
              </a:rPr>
              <a:t> = 221 </a:t>
            </a:r>
            <a:r>
              <a:rPr lang="en-US" dirty="0" err="1" smtClean="0">
                <a:solidFill>
                  <a:srgbClr val="006D66"/>
                </a:solidFill>
              </a:rPr>
              <a:t>bp</a:t>
            </a:r>
            <a:r>
              <a:rPr lang="en-US" dirty="0" smtClean="0">
                <a:solidFill>
                  <a:srgbClr val="006D66"/>
                </a:solidFill>
              </a:rPr>
              <a:t>, 177 </a:t>
            </a:r>
            <a:r>
              <a:rPr lang="en-US" dirty="0" err="1" smtClean="0">
                <a:solidFill>
                  <a:srgbClr val="006D66"/>
                </a:solidFill>
              </a:rPr>
              <a:t>bp</a:t>
            </a:r>
            <a:r>
              <a:rPr lang="en-US" dirty="0" smtClean="0">
                <a:solidFill>
                  <a:srgbClr val="006D66"/>
                </a:solidFill>
              </a:rPr>
              <a:t> &amp; 44 </a:t>
            </a:r>
            <a:r>
              <a:rPr lang="en-US" dirty="0" err="1" smtClean="0">
                <a:solidFill>
                  <a:srgbClr val="006D66"/>
                </a:solidFill>
              </a:rPr>
              <a:t>bp</a:t>
            </a:r>
            <a:r>
              <a:rPr lang="en-US" dirty="0" smtClean="0">
                <a:solidFill>
                  <a:srgbClr val="006D66"/>
                </a:solidFill>
              </a:rPr>
              <a:t>* FRAGMENTS</a:t>
            </a:r>
          </a:p>
          <a:p>
            <a:r>
              <a:rPr lang="en-US" b="1" dirty="0" err="1" smtClean="0">
                <a:solidFill>
                  <a:srgbClr val="006D66"/>
                </a:solidFill>
              </a:rPr>
              <a:t>tt</a:t>
            </a:r>
            <a:r>
              <a:rPr lang="en-US" dirty="0" smtClean="0">
                <a:solidFill>
                  <a:srgbClr val="006D66"/>
                </a:solidFill>
              </a:rPr>
              <a:t> </a:t>
            </a:r>
            <a:r>
              <a:rPr lang="en-US" dirty="0">
                <a:solidFill>
                  <a:srgbClr val="006D66"/>
                </a:solidFill>
              </a:rPr>
              <a:t>= 177 </a:t>
            </a:r>
            <a:r>
              <a:rPr lang="en-US" dirty="0" err="1" smtClean="0">
                <a:solidFill>
                  <a:srgbClr val="006D66"/>
                </a:solidFill>
              </a:rPr>
              <a:t>bp</a:t>
            </a:r>
            <a:r>
              <a:rPr lang="en-US" dirty="0" smtClean="0">
                <a:solidFill>
                  <a:srgbClr val="006D66"/>
                </a:solidFill>
              </a:rPr>
              <a:t> &amp; 44 </a:t>
            </a:r>
            <a:r>
              <a:rPr lang="en-US" dirty="0" err="1" smtClean="0">
                <a:solidFill>
                  <a:srgbClr val="006D66"/>
                </a:solidFill>
              </a:rPr>
              <a:t>bp</a:t>
            </a:r>
            <a:r>
              <a:rPr lang="en-US" dirty="0" smtClean="0">
                <a:solidFill>
                  <a:srgbClr val="006D66"/>
                </a:solidFill>
              </a:rPr>
              <a:t>* </a:t>
            </a:r>
            <a:r>
              <a:rPr lang="en-US" dirty="0">
                <a:solidFill>
                  <a:srgbClr val="006D66"/>
                </a:solidFill>
              </a:rPr>
              <a:t>FRAGMENTS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0872" y="6581001"/>
            <a:ext cx="2745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6D66"/>
                </a:solidFill>
              </a:rPr>
              <a:t>*44 </a:t>
            </a:r>
            <a:r>
              <a:rPr lang="en-US" sz="1200" dirty="0" err="1" smtClean="0">
                <a:solidFill>
                  <a:srgbClr val="006D66"/>
                </a:solidFill>
              </a:rPr>
              <a:t>bp</a:t>
            </a:r>
            <a:r>
              <a:rPr lang="en-US" sz="1200" dirty="0" smtClean="0">
                <a:solidFill>
                  <a:srgbClr val="006D66"/>
                </a:solidFill>
              </a:rPr>
              <a:t> FRAGMENT difficult to visualize</a:t>
            </a:r>
          </a:p>
        </p:txBody>
      </p:sp>
    </p:spTree>
    <p:extLst>
      <p:ext uri="{BB962C8B-B14F-4D97-AF65-F5344CB8AC3E}">
        <p14:creationId xmlns:p14="http://schemas.microsoft.com/office/powerpoint/2010/main" val="34475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61926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2A3990"/>
                </a:solidFill>
              </a:rPr>
              <a:t>Can you taste that?</a:t>
            </a:r>
            <a:r>
              <a:rPr lang="en-US" sz="3200" dirty="0" smtClean="0">
                <a:solidFill>
                  <a:srgbClr val="2A3990"/>
                </a:solidFill>
              </a:rPr>
              <a:t/>
            </a:r>
            <a:br>
              <a:rPr lang="en-US" sz="3200" dirty="0" smtClean="0">
                <a:solidFill>
                  <a:srgbClr val="2A3990"/>
                </a:solidFill>
              </a:rPr>
            </a:br>
            <a:r>
              <a:rPr lang="en-US" sz="3200" dirty="0" smtClean="0">
                <a:solidFill>
                  <a:srgbClr val="2A3990"/>
                </a:solidFill>
              </a:rPr>
              <a:t>PTC Tasting Ability Among Primates</a:t>
            </a:r>
            <a:endParaRPr lang="en-US" sz="32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54" y="1690689"/>
            <a:ext cx="6661344" cy="4540250"/>
          </a:xfrm>
          <a:prstGeom prst="rect">
            <a:avLst/>
          </a:prstGeom>
          <a:ln>
            <a:solidFill>
              <a:srgbClr val="2A399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6330155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http://v3.digitalworldbiology.com/ptc-tasting-ability-among-primates</a:t>
            </a:r>
          </a:p>
        </p:txBody>
      </p:sp>
    </p:spTree>
    <p:extLst>
      <p:ext uri="{BB962C8B-B14F-4D97-AF65-F5344CB8AC3E}">
        <p14:creationId xmlns:p14="http://schemas.microsoft.com/office/powerpoint/2010/main" val="25603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0106" y="116981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2A3990"/>
                </a:solidFill>
              </a:rPr>
              <a:t>What is the predicted tasting </a:t>
            </a:r>
            <a:br>
              <a:rPr lang="en-US" sz="3200" dirty="0" smtClean="0">
                <a:solidFill>
                  <a:srgbClr val="2A3990"/>
                </a:solidFill>
              </a:rPr>
            </a:br>
            <a:r>
              <a:rPr lang="en-US" sz="3200" dirty="0" smtClean="0">
                <a:solidFill>
                  <a:srgbClr val="2A3990"/>
                </a:solidFill>
              </a:rPr>
              <a:t>phenotype of various non-human primates?</a:t>
            </a:r>
            <a:endParaRPr lang="en-US" sz="32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498282"/>
            <a:ext cx="3327399" cy="4381907"/>
          </a:xfrm>
          <a:prstGeom prst="rect">
            <a:avLst/>
          </a:prstGeom>
          <a:ln>
            <a:solidFill>
              <a:srgbClr val="2A399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12" y="1498282"/>
            <a:ext cx="3353389" cy="4370460"/>
          </a:xfrm>
          <a:prstGeom prst="rect">
            <a:avLst/>
          </a:prstGeom>
          <a:ln>
            <a:solidFill>
              <a:srgbClr val="2A399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30600" y="1739900"/>
            <a:ext cx="2145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A3990"/>
                </a:solidFill>
              </a:rPr>
              <a:t>Factors to Consider when Making Predictions: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6D66"/>
                </a:solidFill>
              </a:rPr>
              <a:t>Diet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6D66"/>
                </a:solidFill>
              </a:rPr>
              <a:t>Geographical range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6D66"/>
                </a:solidFill>
              </a:rPr>
              <a:t>Old vs. New World primates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6D66"/>
                </a:solidFill>
              </a:rPr>
              <a:t>Monkey vs. Ape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6D66"/>
                </a:solidFill>
              </a:rPr>
              <a:t>Social Structure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6D66"/>
                </a:solidFill>
              </a:rPr>
              <a:t>Time spent rearing their young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8299" y="6031017"/>
            <a:ext cx="542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D66"/>
                </a:solidFill>
              </a:rPr>
              <a:t>Includes primate cards, descriptions and TAS3R38 protein sequences for 37 non-human primate species</a:t>
            </a:r>
            <a:endParaRPr lang="en-US" dirty="0">
              <a:solidFill>
                <a:srgbClr val="006D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2A3990"/>
                </a:solidFill>
              </a:rPr>
              <a:t>Using BLAST to Compare Human &amp; </a:t>
            </a:r>
            <a:br>
              <a:rPr lang="en-US" sz="3200" dirty="0" smtClean="0">
                <a:solidFill>
                  <a:srgbClr val="2A3990"/>
                </a:solidFill>
              </a:rPr>
            </a:br>
            <a:r>
              <a:rPr lang="en-US" sz="3200" dirty="0" smtClean="0">
                <a:solidFill>
                  <a:srgbClr val="2A3990"/>
                </a:solidFill>
              </a:rPr>
              <a:t>Non-Human Primate TAS3R38 Sequences</a:t>
            </a:r>
            <a:endParaRPr lang="en-US" sz="32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2" y="1794196"/>
            <a:ext cx="3501381" cy="4696236"/>
          </a:xfrm>
          <a:prstGeom prst="rect">
            <a:avLst/>
          </a:prstGeom>
          <a:ln>
            <a:solidFill>
              <a:srgbClr val="2A399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33" y="1730696"/>
            <a:ext cx="4896533" cy="1743318"/>
          </a:xfrm>
          <a:prstGeom prst="rect">
            <a:avLst/>
          </a:prstGeom>
          <a:ln>
            <a:solidFill>
              <a:srgbClr val="2A3990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2699719" y="3587394"/>
            <a:ext cx="6035047" cy="2685882"/>
            <a:chOff x="2699719" y="3587394"/>
            <a:chExt cx="6035047" cy="26858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19" y="3587394"/>
              <a:ext cx="6035047" cy="2685882"/>
            </a:xfrm>
            <a:prstGeom prst="rect">
              <a:avLst/>
            </a:prstGeom>
            <a:ln>
              <a:solidFill>
                <a:srgbClr val="2A3990"/>
              </a:solidFill>
            </a:ln>
          </p:spPr>
        </p:pic>
        <p:sp>
          <p:nvSpPr>
            <p:cNvPr id="12" name="Rounded Rectangle 11"/>
            <p:cNvSpPr/>
            <p:nvPr/>
          </p:nvSpPr>
          <p:spPr>
            <a:xfrm>
              <a:off x="4859166" y="5574839"/>
              <a:ext cx="241300" cy="330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633866" y="5574839"/>
              <a:ext cx="241300" cy="330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391400" y="4302662"/>
              <a:ext cx="241300" cy="330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6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61926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2A3990"/>
                </a:solidFill>
              </a:rPr>
              <a:t>Is Tasting or Non-Tasting the More “Ancient” Trait?</a:t>
            </a:r>
            <a:endParaRPr lang="en-US" sz="32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90" y="1512889"/>
            <a:ext cx="6002911" cy="4646724"/>
          </a:xfrm>
          <a:prstGeom prst="rect">
            <a:avLst/>
          </a:prstGeom>
          <a:ln>
            <a:solidFill>
              <a:srgbClr val="2A399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527496"/>
            <a:ext cx="4114801" cy="1464997"/>
          </a:xfrm>
          <a:prstGeom prst="rect">
            <a:avLst/>
          </a:prstGeom>
          <a:ln>
            <a:solidFill>
              <a:srgbClr val="2A399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58750" y="3157368"/>
            <a:ext cx="2823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smtClean="0">
                <a:solidFill>
                  <a:srgbClr val="006D66"/>
                </a:solidFill>
              </a:rPr>
              <a:t>Among Non-Human </a:t>
            </a:r>
            <a:r>
              <a:rPr lang="en-US" sz="2200" u="sng" dirty="0" smtClean="0">
                <a:solidFill>
                  <a:srgbClr val="006D66"/>
                </a:solidFill>
              </a:rPr>
              <a:t>Primates Analyzed</a:t>
            </a:r>
            <a:r>
              <a:rPr lang="en-US" sz="2200" dirty="0" smtClean="0">
                <a:solidFill>
                  <a:srgbClr val="006D66"/>
                </a:solidFill>
              </a:rPr>
              <a:t>:</a:t>
            </a:r>
          </a:p>
          <a:p>
            <a:pPr algn="ctr"/>
            <a:r>
              <a:rPr lang="en-US" sz="2200" dirty="0" smtClean="0">
                <a:solidFill>
                  <a:srgbClr val="006D66"/>
                </a:solidFill>
                <a:latin typeface="+mj-lt"/>
              </a:rPr>
              <a:t>27/37 (73%) are “PAV”</a:t>
            </a:r>
          </a:p>
          <a:p>
            <a:pPr algn="ctr"/>
            <a:r>
              <a:rPr lang="en-US" sz="2200" dirty="0" smtClean="0">
                <a:solidFill>
                  <a:srgbClr val="006D66"/>
                </a:solidFill>
                <a:latin typeface="+mj-lt"/>
              </a:rPr>
              <a:t>10/37 (27%) are “PAI”</a:t>
            </a:r>
            <a:endParaRPr lang="en-US" sz="2200" dirty="0">
              <a:solidFill>
                <a:srgbClr val="006D66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950" y="4705518"/>
            <a:ext cx="5416550" cy="2162731"/>
            <a:chOff x="107950" y="4705518"/>
            <a:chExt cx="5416550" cy="2162731"/>
          </a:xfrm>
        </p:grpSpPr>
        <p:sp>
          <p:nvSpPr>
            <p:cNvPr id="11" name="TextBox 10"/>
            <p:cNvSpPr txBox="1"/>
            <p:nvPr/>
          </p:nvSpPr>
          <p:spPr>
            <a:xfrm>
              <a:off x="114299" y="4705518"/>
              <a:ext cx="282358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u="sng" dirty="0" smtClean="0">
                  <a:solidFill>
                    <a:srgbClr val="006D66"/>
                  </a:solidFill>
                </a:rPr>
                <a:t>Among Human’s Studied*:</a:t>
              </a:r>
            </a:p>
            <a:p>
              <a:pPr algn="ctr"/>
              <a:r>
                <a:rPr lang="en-US" sz="2200" dirty="0" smtClean="0">
                  <a:solidFill>
                    <a:srgbClr val="006D66"/>
                  </a:solidFill>
                  <a:latin typeface="+mj-lt"/>
                </a:rPr>
                <a:t>56% are “PAV”</a:t>
              </a:r>
            </a:p>
            <a:p>
              <a:pPr algn="ctr"/>
              <a:r>
                <a:rPr lang="en-US" sz="2200" dirty="0" smtClean="0">
                  <a:solidFill>
                    <a:srgbClr val="006D66"/>
                  </a:solidFill>
                  <a:latin typeface="+mj-lt"/>
                </a:rPr>
                <a:t>38% are “AVI”</a:t>
              </a:r>
            </a:p>
            <a:p>
              <a:pPr algn="ctr"/>
              <a:r>
                <a:rPr lang="en-US" sz="2200" dirty="0" smtClean="0">
                  <a:solidFill>
                    <a:srgbClr val="006D66"/>
                  </a:solidFill>
                  <a:latin typeface="+mj-lt"/>
                </a:rPr>
                <a:t>6% other (none PAI)</a:t>
              </a:r>
              <a:endParaRPr lang="en-US" sz="2200" dirty="0">
                <a:solidFill>
                  <a:srgbClr val="006D66"/>
                </a:solidFill>
                <a:latin typeface="+mj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7950" y="6560472"/>
              <a:ext cx="5416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6D66"/>
                  </a:solidFill>
                </a:rPr>
                <a:t>Sample Size = 330. Wooding et al. 2004. </a:t>
              </a:r>
              <a:r>
                <a:rPr lang="en-US" sz="1400" i="1" dirty="0" smtClean="0">
                  <a:solidFill>
                    <a:srgbClr val="006D66"/>
                  </a:solidFill>
                </a:rPr>
                <a:t>Am. J. Hum. Genet. </a:t>
              </a:r>
              <a:r>
                <a:rPr lang="en-US" sz="1400" dirty="0" smtClean="0">
                  <a:solidFill>
                    <a:srgbClr val="006D66"/>
                  </a:solidFill>
                </a:rPr>
                <a:t>74:637-646.</a:t>
              </a:r>
              <a:endParaRPr lang="en-US" sz="1400" dirty="0">
                <a:solidFill>
                  <a:srgbClr val="006D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76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200px-Chromosome_17_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1538"/>
            <a:ext cx="1143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0945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0" hangingPunct="0">
              <a:spcBef>
                <a:spcPct val="30000"/>
              </a:spcBef>
              <a:defRPr/>
            </a:pPr>
            <a:r>
              <a:rPr lang="en-US" sz="3200" b="1" dirty="0">
                <a:solidFill>
                  <a:srgbClr val="2A3990"/>
                </a:solidFill>
                <a:cs typeface="Arial"/>
              </a:rPr>
              <a:t>Bioinformatics Tools Help Scientists:</a:t>
            </a:r>
            <a:r>
              <a:rPr lang="en-US" sz="3200" dirty="0">
                <a:solidFill>
                  <a:srgbClr val="2A3990"/>
                </a:solidFill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2A3990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6D66"/>
                </a:solidFill>
                <a:cs typeface="Arial" panose="020B0604020202020204" pitchFamily="34" charset="0"/>
              </a:rPr>
              <a:t>Organize, Process, and Make Sense of Complex Biological Data Sets</a:t>
            </a:r>
            <a:endParaRPr lang="en-US" sz="3200" dirty="0">
              <a:solidFill>
                <a:srgbClr val="006D66"/>
              </a:solidFill>
              <a:cs typeface="Arial" panose="020B0604020202020204" pitchFamily="34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7086600" y="1531938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cs typeface="Arial" panose="020B0604020202020204" pitchFamily="34" charset="0"/>
              </a:rPr>
              <a:t>Protein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179638" y="2762250"/>
            <a:ext cx="6397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867400" y="2762250"/>
            <a:ext cx="639763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5" name="TextBox 22"/>
          <p:cNvSpPr txBox="1">
            <a:spLocks noChangeArrowheads="1"/>
          </p:cNvSpPr>
          <p:nvPr/>
        </p:nvSpPr>
        <p:spPr bwMode="auto">
          <a:xfrm>
            <a:off x="381000" y="4076700"/>
            <a:ext cx="2286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 smtClean="0">
                <a:solidFill>
                  <a:prstClr val="black"/>
                </a:solidFill>
                <a:cs typeface="Arial" panose="020B0604020202020204" pitchFamily="34" charset="0"/>
              </a:rPr>
              <a:t>Bioinformatics Tools</a:t>
            </a:r>
            <a:r>
              <a:rPr lang="en-US" alt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DNA Sequencing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Identify Mutations in DNA.</a:t>
            </a:r>
          </a:p>
        </p:txBody>
      </p:sp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1028697" y="1531938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DNA</a:t>
            </a:r>
          </a:p>
        </p:txBody>
      </p:sp>
      <p:sp>
        <p:nvSpPr>
          <p:cNvPr id="7177" name="TextBox 3"/>
          <p:cNvSpPr txBox="1">
            <a:spLocks noChangeArrowheads="1"/>
          </p:cNvSpPr>
          <p:nvPr/>
        </p:nvSpPr>
        <p:spPr bwMode="auto">
          <a:xfrm>
            <a:off x="4114800" y="1531938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RNA</a:t>
            </a:r>
          </a:p>
        </p:txBody>
      </p:sp>
      <p:sp>
        <p:nvSpPr>
          <p:cNvPr id="7178" name="TextBox 24"/>
          <p:cNvSpPr txBox="1">
            <a:spLocks noChangeArrowheads="1"/>
          </p:cNvSpPr>
          <p:nvPr/>
        </p:nvSpPr>
        <p:spPr bwMode="auto">
          <a:xfrm>
            <a:off x="3429000" y="4076700"/>
            <a:ext cx="2514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 smtClean="0">
                <a:solidFill>
                  <a:prstClr val="black"/>
                </a:solidFill>
                <a:cs typeface="Arial" panose="020B0604020202020204" pitchFamily="34" charset="0"/>
              </a:rPr>
              <a:t>Bioinformatics Tools: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RNA Sequencing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Identify tissue specific gene expression.</a:t>
            </a:r>
          </a:p>
        </p:txBody>
      </p:sp>
      <p:sp>
        <p:nvSpPr>
          <p:cNvPr id="7179" name="TextBox 25"/>
          <p:cNvSpPr txBox="1">
            <a:spLocks noChangeArrowheads="1"/>
          </p:cNvSpPr>
          <p:nvPr/>
        </p:nvSpPr>
        <p:spPr bwMode="auto">
          <a:xfrm>
            <a:off x="6705600" y="4076700"/>
            <a:ext cx="2286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 smtClean="0">
                <a:solidFill>
                  <a:prstClr val="black"/>
                </a:solidFill>
                <a:cs typeface="Arial" panose="020B0604020202020204" pitchFamily="34" charset="0"/>
              </a:rPr>
              <a:t>Bioinformatics Tools: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Protein 3D Structure visualization.</a:t>
            </a:r>
            <a:endParaRPr lang="en-US" alt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Identify the impact of mutations.</a:t>
            </a:r>
          </a:p>
        </p:txBody>
      </p:sp>
      <p:pic>
        <p:nvPicPr>
          <p:cNvPr id="7181" name="Picture 26" descr="Cod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41538"/>
            <a:ext cx="10779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7" descr="500px-Aminoacids_table_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3938"/>
            <a:ext cx="1200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1" descr="PDB_3coj_EB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1531938"/>
            <a:ext cx="329247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6299994"/>
            <a:ext cx="9144000" cy="531812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85" name="TextBox 17"/>
          <p:cNvSpPr txBox="1">
            <a:spLocks noChangeArrowheads="1"/>
          </p:cNvSpPr>
          <p:nvPr/>
        </p:nvSpPr>
        <p:spPr bwMode="auto">
          <a:xfrm>
            <a:off x="152400" y="6375400"/>
            <a:ext cx="853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Source: Wikipedia Commons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2900" y="1531938"/>
            <a:ext cx="8610600" cy="4349888"/>
            <a:chOff x="342900" y="1117600"/>
            <a:chExt cx="8610600" cy="4573726"/>
          </a:xfrm>
        </p:grpSpPr>
        <p:sp>
          <p:nvSpPr>
            <p:cNvPr id="3" name="Rounded Rectangle 2"/>
            <p:cNvSpPr/>
            <p:nvPr/>
          </p:nvSpPr>
          <p:spPr>
            <a:xfrm>
              <a:off x="342900" y="1143000"/>
              <a:ext cx="2476500" cy="43815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337300" y="1117600"/>
              <a:ext cx="2616200" cy="457372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rgbClr val="2A3990"/>
                </a:solidFill>
                <a:latin typeface="+mn-lt"/>
              </a:rPr>
              <a:t>Bio-ITEST Curriculum </a:t>
            </a:r>
            <a:r>
              <a:rPr lang="en-US" sz="4200" dirty="0" smtClean="0">
                <a:solidFill>
                  <a:srgbClr val="006D66"/>
                </a:solidFill>
                <a:latin typeface="+mn-lt"/>
              </a:rPr>
              <a:t>Strands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60500"/>
            <a:ext cx="3530600" cy="49911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b="1" dirty="0" smtClean="0">
                <a:solidFill>
                  <a:srgbClr val="2A3990"/>
                </a:solidFill>
                <a:latin typeface="+mj-lt"/>
              </a:rPr>
              <a:t>Introductory</a:t>
            </a:r>
            <a:endParaRPr lang="en-US" sz="3200" dirty="0" smtClean="0">
              <a:solidFill>
                <a:srgbClr val="2A399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chemeClr val="bg1">
                  <a:lumMod val="50000"/>
                </a:schemeClr>
              </a:buClr>
              <a:defRPr/>
            </a:pPr>
            <a:r>
              <a:rPr lang="en-US" sz="2600" dirty="0" smtClean="0">
                <a:solidFill>
                  <a:srgbClr val="006D66"/>
                </a:solidFill>
                <a:latin typeface="+mj-lt"/>
              </a:rPr>
              <a:t>Introduction to bioethics via genetic testing</a:t>
            </a:r>
          </a:p>
          <a:p>
            <a:pPr>
              <a:lnSpc>
                <a:spcPct val="90000"/>
              </a:lnSpc>
              <a:buClr>
                <a:schemeClr val="bg1">
                  <a:lumMod val="50000"/>
                </a:schemeClr>
              </a:buClr>
              <a:defRPr/>
            </a:pPr>
            <a:r>
              <a:rPr lang="en-US" sz="2600" dirty="0" smtClean="0">
                <a:solidFill>
                  <a:srgbClr val="006D66"/>
                </a:solidFill>
                <a:latin typeface="+mj-lt"/>
              </a:rPr>
              <a:t>Impact of DNA mutations on protein structure</a:t>
            </a:r>
          </a:p>
          <a:p>
            <a:pPr>
              <a:lnSpc>
                <a:spcPct val="90000"/>
              </a:lnSpc>
              <a:buClr>
                <a:schemeClr val="bg1">
                  <a:lumMod val="50000"/>
                </a:schemeClr>
              </a:buClr>
              <a:defRPr/>
            </a:pPr>
            <a:r>
              <a:rPr lang="en-US" sz="2600" dirty="0" smtClean="0">
                <a:solidFill>
                  <a:srgbClr val="006D66"/>
                </a:solidFill>
                <a:latin typeface="+mj-lt"/>
              </a:rPr>
              <a:t>Molecular visualization, use of Databases</a:t>
            </a:r>
          </a:p>
          <a:p>
            <a:pPr>
              <a:lnSpc>
                <a:spcPct val="90000"/>
              </a:lnSpc>
              <a:buClr>
                <a:schemeClr val="bg1">
                  <a:lumMod val="50000"/>
                </a:schemeClr>
              </a:buClr>
              <a:defRPr/>
            </a:pPr>
            <a:r>
              <a:rPr lang="en-US" sz="2600" dirty="0" smtClean="0">
                <a:solidFill>
                  <a:srgbClr val="006D66"/>
                </a:solidFill>
              </a:rPr>
              <a:t>Model</a:t>
            </a:r>
            <a:r>
              <a:rPr lang="en-US" sz="2600" dirty="0" smtClean="0">
                <a:solidFill>
                  <a:srgbClr val="006D66"/>
                </a:solidFill>
                <a:latin typeface="+mj-lt"/>
              </a:rPr>
              <a:t>:  </a:t>
            </a:r>
            <a:r>
              <a:rPr lang="en-US" sz="2600" dirty="0" smtClean="0">
                <a:solidFill>
                  <a:srgbClr val="006D66"/>
                </a:solidFill>
              </a:rPr>
              <a:t>Br</a:t>
            </a:r>
            <a:r>
              <a:rPr lang="en-US" sz="2600" dirty="0" smtClean="0">
                <a:solidFill>
                  <a:srgbClr val="006D66"/>
                </a:solidFill>
                <a:latin typeface="+mj-lt"/>
              </a:rPr>
              <a:t>east </a:t>
            </a:r>
            <a:r>
              <a:rPr lang="en-US" sz="2600" dirty="0" smtClean="0">
                <a:solidFill>
                  <a:srgbClr val="006D66"/>
                </a:solidFill>
              </a:rPr>
              <a:t>Ca</a:t>
            </a:r>
            <a:r>
              <a:rPr lang="en-US" sz="2600" dirty="0" smtClean="0">
                <a:solidFill>
                  <a:srgbClr val="006D66"/>
                </a:solidFill>
                <a:latin typeface="+mj-lt"/>
              </a:rPr>
              <a:t>ncer susceptibility gene 1 (</a:t>
            </a:r>
            <a:r>
              <a:rPr lang="en-US" sz="2600" i="1" dirty="0" smtClean="0">
                <a:solidFill>
                  <a:srgbClr val="006D66"/>
                </a:solidFill>
              </a:rPr>
              <a:t>BRCA1</a:t>
            </a:r>
            <a:r>
              <a:rPr lang="en-US" sz="2600" dirty="0" smtClean="0">
                <a:solidFill>
                  <a:srgbClr val="006D66"/>
                </a:solidFill>
                <a:latin typeface="+mj-lt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98947"/>
            <a:ext cx="4572000" cy="4336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1739900"/>
            <a:ext cx="7772400" cy="245558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2A3990"/>
                </a:solidFill>
              </a:rPr>
              <a:t>Part A:</a:t>
            </a:r>
            <a:r>
              <a:rPr lang="en-US" sz="5100" dirty="0" smtClean="0">
                <a:solidFill>
                  <a:srgbClr val="2A3990"/>
                </a:solidFill>
              </a:rPr>
              <a:t/>
            </a:r>
            <a:br>
              <a:rPr lang="en-US" sz="5100" dirty="0" smtClean="0">
                <a:solidFill>
                  <a:srgbClr val="2A3990"/>
                </a:solidFill>
              </a:rPr>
            </a:br>
            <a:r>
              <a:rPr lang="en-US" sz="5100" dirty="0" smtClean="0">
                <a:solidFill>
                  <a:srgbClr val="2A3990"/>
                </a:solidFill>
              </a:rPr>
              <a:t>An </a:t>
            </a:r>
            <a:r>
              <a:rPr lang="en-US" sz="5100" dirty="0" smtClean="0">
                <a:solidFill>
                  <a:srgbClr val="2A3990"/>
                </a:solidFill>
              </a:rPr>
              <a:t>Understanding of DNA: Making the Invisible Visible</a:t>
            </a:r>
            <a:endParaRPr lang="en-US" sz="5100" dirty="0">
              <a:solidFill>
                <a:srgbClr val="2A39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4318000"/>
            <a:ext cx="7620000" cy="546100"/>
          </a:xfrm>
        </p:spPr>
        <p:txBody>
          <a:bodyPr/>
          <a:lstStyle/>
          <a:p>
            <a:r>
              <a:rPr lang="en-US" dirty="0" smtClean="0">
                <a:solidFill>
                  <a:srgbClr val="006D66"/>
                </a:solidFill>
              </a:rPr>
              <a:t>1.5-day Workshop Offered Annually, Fall Term</a:t>
            </a:r>
            <a:endParaRPr lang="en-US" dirty="0">
              <a:solidFill>
                <a:srgbClr val="006D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14326"/>
            <a:ext cx="1066801" cy="1109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1" y="314325"/>
            <a:ext cx="1882616" cy="111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25" y="5766011"/>
            <a:ext cx="4679950" cy="10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23826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2A3990"/>
                </a:solidFill>
              </a:rPr>
              <a:t>Lab 1.1: Micropipetting </a:t>
            </a:r>
            <a:br>
              <a:rPr lang="en-US" sz="4800" dirty="0" smtClean="0">
                <a:solidFill>
                  <a:srgbClr val="2A3990"/>
                </a:solidFill>
              </a:rPr>
            </a:br>
            <a:r>
              <a:rPr lang="en-US" sz="4800" dirty="0" smtClean="0">
                <a:solidFill>
                  <a:srgbClr val="2A3990"/>
                </a:solidFill>
              </a:rPr>
              <a:t>&amp; </a:t>
            </a:r>
            <a:r>
              <a:rPr lang="en-US" sz="4800" dirty="0" err="1" smtClean="0">
                <a:solidFill>
                  <a:srgbClr val="2A3990"/>
                </a:solidFill>
              </a:rPr>
              <a:t>Suncatchers</a:t>
            </a:r>
            <a:endParaRPr lang="en-US" sz="4800" dirty="0">
              <a:solidFill>
                <a:srgbClr val="2A399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57389"/>
            <a:ext cx="3064224" cy="4151311"/>
          </a:xfrm>
          <a:ln>
            <a:solidFill>
              <a:srgbClr val="2A399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48418" y="1512758"/>
            <a:ext cx="5279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6D66"/>
                </a:solidFill>
              </a:rPr>
              <a:t>Micropipetting Practice with “</a:t>
            </a:r>
            <a:r>
              <a:rPr lang="en-US" sz="2200" dirty="0" err="1" smtClean="0">
                <a:solidFill>
                  <a:srgbClr val="006D66"/>
                </a:solidFill>
              </a:rPr>
              <a:t>Suncatchers</a:t>
            </a:r>
            <a:r>
              <a:rPr lang="en-US" sz="2200" dirty="0" smtClean="0">
                <a:solidFill>
                  <a:srgbClr val="006D66"/>
                </a:solidFill>
              </a:rPr>
              <a:t>”</a:t>
            </a:r>
            <a:endParaRPr lang="en-US" sz="2200" dirty="0">
              <a:solidFill>
                <a:srgbClr val="006D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19" y="2023063"/>
            <a:ext cx="2527579" cy="1737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23063"/>
            <a:ext cx="2332566" cy="1737360"/>
          </a:xfrm>
          <a:prstGeom prst="rect">
            <a:avLst/>
          </a:prstGeom>
          <a:ln>
            <a:solidFill>
              <a:srgbClr val="2A399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77" y="3843183"/>
            <a:ext cx="3607764" cy="23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23826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200" dirty="0">
                <a:solidFill>
                  <a:srgbClr val="2A3990"/>
                </a:solidFill>
              </a:rPr>
              <a:t>Lab </a:t>
            </a:r>
            <a:r>
              <a:rPr lang="en-US" sz="4200" dirty="0" smtClean="0">
                <a:solidFill>
                  <a:srgbClr val="2A3990"/>
                </a:solidFill>
              </a:rPr>
              <a:t>1.2:</a:t>
            </a:r>
            <a:r>
              <a:rPr lang="en-US" sz="4200" dirty="0">
                <a:solidFill>
                  <a:srgbClr val="2A3990"/>
                </a:solidFill>
              </a:rPr>
              <a:t> </a:t>
            </a:r>
            <a:r>
              <a:rPr lang="en-US" sz="4200" dirty="0" smtClean="0">
                <a:solidFill>
                  <a:srgbClr val="2A3990"/>
                </a:solidFill>
              </a:rPr>
              <a:t>Gel Electrophoresis </a:t>
            </a:r>
            <a:br>
              <a:rPr lang="en-US" sz="4200" dirty="0" smtClean="0">
                <a:solidFill>
                  <a:srgbClr val="2A3990"/>
                </a:solidFill>
              </a:rPr>
            </a:br>
            <a:r>
              <a:rPr lang="en-US" sz="4200" dirty="0" smtClean="0">
                <a:solidFill>
                  <a:srgbClr val="2A3990"/>
                </a:solidFill>
              </a:rPr>
              <a:t>&amp; DNA Extraction</a:t>
            </a:r>
            <a:endParaRPr lang="en-US" sz="42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436498"/>
            <a:ext cx="3840480" cy="2218604"/>
          </a:xfrm>
          <a:prstGeom prst="rect">
            <a:avLst/>
          </a:prstGeom>
          <a:ln>
            <a:solidFill>
              <a:srgbClr val="2A399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666490"/>
            <a:ext cx="3840480" cy="2880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2546350"/>
            <a:ext cx="1496091" cy="2560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69541" y="1710671"/>
            <a:ext cx="384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6D66"/>
                </a:solidFill>
              </a:rPr>
              <a:t>Cheek Cell DNA Extraction </a:t>
            </a:r>
          </a:p>
          <a:p>
            <a:pPr algn="ctr"/>
            <a:r>
              <a:rPr lang="en-US" sz="2200" dirty="0" smtClean="0">
                <a:solidFill>
                  <a:srgbClr val="006D66"/>
                </a:solidFill>
              </a:rPr>
              <a:t>&amp; DNA Necklaces</a:t>
            </a:r>
            <a:endParaRPr lang="en-US" sz="2200" dirty="0">
              <a:solidFill>
                <a:srgbClr val="006D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8"/>
              </a:rPr>
              <a:t>http://www.nycresistor.com/2009/11/13/diybio-at-nyc-resistor</a:t>
            </a:r>
            <a:r>
              <a:rPr lang="en-US" sz="1200" dirty="0" smtClean="0">
                <a:hlinkClick r:id="rId8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52" y="2846276"/>
            <a:ext cx="1329160" cy="31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23826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800" dirty="0" smtClean="0">
                <a:solidFill>
                  <a:srgbClr val="2A3990"/>
                </a:solidFill>
              </a:rPr>
              <a:t>Understanding Genetic Tests to </a:t>
            </a:r>
            <a:br>
              <a:rPr lang="en-US" sz="3800" dirty="0" smtClean="0">
                <a:solidFill>
                  <a:srgbClr val="2A3990"/>
                </a:solidFill>
              </a:rPr>
            </a:br>
            <a:r>
              <a:rPr lang="en-US" sz="3800" dirty="0" smtClean="0">
                <a:solidFill>
                  <a:srgbClr val="2A3990"/>
                </a:solidFill>
              </a:rPr>
              <a:t>Detect </a:t>
            </a:r>
            <a:r>
              <a:rPr lang="en-US" sz="3800" i="1" dirty="0" smtClean="0">
                <a:solidFill>
                  <a:srgbClr val="2A3990"/>
                </a:solidFill>
              </a:rPr>
              <a:t>BRCA1</a:t>
            </a:r>
            <a:r>
              <a:rPr lang="en-US" sz="3800" dirty="0" smtClean="0">
                <a:solidFill>
                  <a:srgbClr val="2A3990"/>
                </a:solidFill>
              </a:rPr>
              <a:t> Mutations</a:t>
            </a:r>
            <a:endParaRPr lang="en-US" sz="38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1373649"/>
            <a:ext cx="7404100" cy="4862051"/>
          </a:xfrm>
          <a:prstGeom prst="rect">
            <a:avLst/>
          </a:prstGeom>
          <a:ln>
            <a:solidFill>
              <a:srgbClr val="2A399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-1" y="6416423"/>
            <a:ext cx="6360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http://v3.digitalworldbiology.com/bio-itest-genetic-testing</a:t>
            </a:r>
          </a:p>
        </p:txBody>
      </p:sp>
    </p:spTree>
    <p:extLst>
      <p:ext uri="{BB962C8B-B14F-4D97-AF65-F5344CB8AC3E}">
        <p14:creationId xmlns:p14="http://schemas.microsoft.com/office/powerpoint/2010/main" val="7469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23826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800" dirty="0" smtClean="0">
                <a:solidFill>
                  <a:srgbClr val="2A3990"/>
                </a:solidFill>
              </a:rPr>
              <a:t>Understanding Genetic Tests to </a:t>
            </a:r>
            <a:br>
              <a:rPr lang="en-US" sz="3800" dirty="0" smtClean="0">
                <a:solidFill>
                  <a:srgbClr val="2A3990"/>
                </a:solidFill>
              </a:rPr>
            </a:br>
            <a:r>
              <a:rPr lang="en-US" sz="3800" dirty="0" smtClean="0">
                <a:solidFill>
                  <a:srgbClr val="2A3990"/>
                </a:solidFill>
              </a:rPr>
              <a:t>Detect </a:t>
            </a:r>
            <a:r>
              <a:rPr lang="en-US" sz="3800" i="1" dirty="0" smtClean="0">
                <a:solidFill>
                  <a:srgbClr val="2A3990"/>
                </a:solidFill>
              </a:rPr>
              <a:t>BRCA1</a:t>
            </a:r>
            <a:r>
              <a:rPr lang="en-US" sz="3800" dirty="0" smtClean="0">
                <a:solidFill>
                  <a:srgbClr val="2A3990"/>
                </a:solidFill>
              </a:rPr>
              <a:t> Mutations</a:t>
            </a:r>
            <a:endParaRPr lang="en-US" sz="38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84" y="1348321"/>
            <a:ext cx="7520832" cy="4887379"/>
          </a:xfrm>
          <a:prstGeom prst="rect">
            <a:avLst/>
          </a:prstGeom>
          <a:ln>
            <a:solidFill>
              <a:srgbClr val="2A3990"/>
            </a:solidFill>
          </a:ln>
        </p:spPr>
      </p:pic>
    </p:spTree>
    <p:extLst>
      <p:ext uri="{BB962C8B-B14F-4D97-AF65-F5344CB8AC3E}">
        <p14:creationId xmlns:p14="http://schemas.microsoft.com/office/powerpoint/2010/main" val="5952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958</TotalTime>
  <Words>927</Words>
  <Application>Microsoft Office PowerPoint</Application>
  <PresentationFormat>On-screen Show (4:3)</PresentationFormat>
  <Paragraphs>163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MS PGothic</vt:lpstr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3_Office Theme</vt:lpstr>
      <vt:lpstr>Bioinformatics Resources to Supplement ABE</vt:lpstr>
      <vt:lpstr>What is “Bioinformatics”?</vt:lpstr>
      <vt:lpstr>PowerPoint Presentation</vt:lpstr>
      <vt:lpstr>Bio-ITEST Curriculum Strands</vt:lpstr>
      <vt:lpstr>Part A: An Understanding of DNA: Making the Invisible Visible</vt:lpstr>
      <vt:lpstr>Lab 1.1: Micropipetting  &amp; Suncatchers</vt:lpstr>
      <vt:lpstr>Lab 1.2: Gel Electrophoresis  &amp; DNA Extraction</vt:lpstr>
      <vt:lpstr>Understanding Genetic Tests to  Detect BRCA1 Mutations</vt:lpstr>
      <vt:lpstr>Understanding Genetic Tests to  Detect BRCA1 Mutations</vt:lpstr>
      <vt:lpstr>PowerPoint Presentation</vt:lpstr>
      <vt:lpstr>BRCA1 Genetic Testing Case Study</vt:lpstr>
      <vt:lpstr>BLAST: Basic Local Alignment Search Tool</vt:lpstr>
      <vt:lpstr>Part C: Cloning DNA to Make Protein</vt:lpstr>
      <vt:lpstr>Cloning DNA….</vt:lpstr>
      <vt:lpstr>…to Make Protein</vt:lpstr>
      <vt:lpstr>Bioinformatics &amp; Fluorescent Proteins</vt:lpstr>
      <vt:lpstr>Fluorescent Proteins are Valuable Tools</vt:lpstr>
      <vt:lpstr>Rainbow of Fluorescent Proteins</vt:lpstr>
      <vt:lpstr>Research Questions</vt:lpstr>
      <vt:lpstr>Comparing eGFP and mTomato-RFP  DNA Sequences</vt:lpstr>
      <vt:lpstr>All Fluorescent Proteins:  Distance Tree of Results</vt:lpstr>
      <vt:lpstr>Part B: Bringing PCR into the  Biology Classroom</vt:lpstr>
      <vt:lpstr>PowerPoint Presentation</vt:lpstr>
      <vt:lpstr>Can you taste that? PTC Tasting &amp; Polymerase Chain Reaction (PCR)</vt:lpstr>
      <vt:lpstr>Can you taste that? PTC Tasting Ability Among Primates</vt:lpstr>
      <vt:lpstr>What is the predicted tasting  phenotype of various non-human primates?</vt:lpstr>
      <vt:lpstr>Using BLAST to Compare Human &amp;  Non-Human Primate TAS3R38 Sequences</vt:lpstr>
      <vt:lpstr>Is Tasting or Non-Tasting the More “Ancient” Trait?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World Biology: Bioinformatics and ABE</dc:title>
  <dc:creator>Dina N Kovarik</dc:creator>
  <cp:lastModifiedBy>Dina N Kovarik</cp:lastModifiedBy>
  <cp:revision>66</cp:revision>
  <cp:lastPrinted>2016-08-02T19:43:37Z</cp:lastPrinted>
  <dcterms:created xsi:type="dcterms:W3CDTF">2015-04-22T21:17:17Z</dcterms:created>
  <dcterms:modified xsi:type="dcterms:W3CDTF">2016-08-02T19:44:12Z</dcterms:modified>
</cp:coreProperties>
</file>