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356" r:id="rId3"/>
    <p:sldId id="357" r:id="rId4"/>
    <p:sldId id="358" r:id="rId5"/>
    <p:sldId id="359" r:id="rId6"/>
    <p:sldId id="360" r:id="rId7"/>
    <p:sldId id="361" r:id="rId8"/>
    <p:sldId id="362" r:id="rId9"/>
    <p:sldId id="363" r:id="rId10"/>
    <p:sldId id="364" r:id="rId11"/>
    <p:sldId id="365" r:id="rId12"/>
    <p:sldId id="367" r:id="rId13"/>
    <p:sldId id="368" r:id="rId14"/>
    <p:sldId id="369" r:id="rId15"/>
    <p:sldId id="370" r:id="rId16"/>
    <p:sldId id="371" r:id="rId17"/>
    <p:sldId id="372" r:id="rId18"/>
    <p:sldId id="375" r:id="rId19"/>
    <p:sldId id="376" r:id="rId20"/>
    <p:sldId id="377" r:id="rId21"/>
    <p:sldId id="378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3990"/>
    <a:srgbClr val="006D66"/>
    <a:srgbClr val="00FF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9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06469A5-4BF2-45B2-837E-1D3544241B70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FCED42C-A207-4EFD-A50C-83746F7DC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0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D7A4C59-C775-4E38-B0CD-A2E2630C3597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839E709-2B9B-492A-B7BA-375AF8F12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88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3A087AF-0C48-4996-9103-4B4B60B5F3D7}" type="slidenum">
              <a:rPr lang="en-US" altLang="en-US"/>
              <a:pPr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0163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6F5743D-E6D0-4F1F-887E-1CC7DF2D59C9}" type="slidenum">
              <a:rPr lang="en-US" altLang="en-US"/>
              <a:pPr eaLnBrk="1" hangingPunct="1"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 smtClean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098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4E3772F-B33F-4F45-AC47-0F9E7069CA16}" type="slidenum">
              <a:rPr lang="en-US" altLang="en-US"/>
              <a:pPr eaLnBrk="1" hangingPunct="1"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 smtClean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1853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CD16C3B-681C-41C7-8C65-7A1EE4940844}" type="slidenum">
              <a:rPr lang="en-US" altLang="en-US"/>
              <a:pPr eaLnBrk="1" hangingPunct="1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7289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BE3E8C8-6488-474A-BCAF-07D5EE4BE419}" type="slidenum">
              <a:rPr lang="en-US" altLang="en-US"/>
              <a:pPr eaLnBrk="1" hangingPunct="1"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 smtClean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4588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B755F21-6D43-48EA-8B28-8D4635154B71}" type="slidenum">
              <a:rPr lang="en-US" altLang="en-US"/>
              <a:pPr eaLnBrk="1" hangingPunct="1"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 smtClean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53127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692C65E-3085-424A-89C4-35038F42D2DF}" type="slidenum">
              <a:rPr lang="en-US" altLang="en-US"/>
              <a:pPr eaLnBrk="1" hangingPunct="1"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 smtClean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06680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26F05C4-BB9F-47A3-A0A4-7A8F9584F731}" type="slidenum">
              <a:rPr lang="en-US" altLang="en-US"/>
              <a:pPr eaLnBrk="1" hangingPunct="1"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 smtClean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29026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414937D-4427-4FF4-A749-A8E4861DE0B7}" type="slidenum">
              <a:rPr lang="en-US" altLang="en-US"/>
              <a:pPr eaLnBrk="1" hangingPunct="1"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 smtClean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9589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D1D2358-5283-4204-A58D-C9965623F66C}" type="slidenum">
              <a:rPr lang="en-US" altLang="en-US"/>
              <a:pPr eaLnBrk="1" hangingPunct="1"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 smtClean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14566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29A684A-AAE4-4E8E-BCC6-3B5AA7FE5FE7}" type="slidenum">
              <a:rPr lang="en-US" altLang="en-US"/>
              <a:pPr eaLnBrk="1" hangingPunct="1"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 smtClean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6952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966720A-697C-484A-A186-1645646FBD09}" type="slidenum">
              <a:rPr lang="en-US" altLang="en-US"/>
              <a:pPr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 smtClean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9964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158AE6C-43BA-43EC-9052-BC74CEFF64F6}" type="slidenum">
              <a:rPr lang="en-US" altLang="en-US"/>
              <a:pPr eaLnBrk="1" hangingPunct="1"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 smtClean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1101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1C16F81-AE96-4DB6-9B51-8957E90B5F4E}" type="slidenum">
              <a:rPr lang="en-US" altLang="en-US"/>
              <a:pPr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 smtClean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590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5E1D2AB-9D6F-4425-9D60-21C7EACF77C2}" type="slidenum">
              <a:rPr lang="en-US" altLang="en-US"/>
              <a:pPr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 smtClean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909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6F2C982-AE83-4480-BDED-B550C5C1D82B}" type="slidenum">
              <a:rPr lang="en-US" altLang="en-US"/>
              <a:pPr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 smtClean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722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AF1D7A5-ED45-45FC-9CDB-C00A16B9181F}" type="slidenum">
              <a:rPr lang="en-US" altLang="en-US"/>
              <a:pPr eaLnBrk="1" hangingPunct="1"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 smtClean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644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A84A9DA-3067-4A10-8215-724F0521A7B6}" type="slidenum">
              <a:rPr lang="en-US" altLang="en-US"/>
              <a:pPr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 smtClean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386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62855D4-EFD2-4A49-9693-1296025479BC}" type="slidenum">
              <a:rPr lang="en-US" altLang="en-US"/>
              <a:pPr eaLnBrk="1" hangingPunct="1"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 smtClean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88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0ABCDFB-8C8D-4812-9D55-59FCA0030321}" type="slidenum">
              <a:rPr lang="en-US" altLang="en-US"/>
              <a:pPr eaLnBrk="1" hangingPunct="1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 smtClean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687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9885-65DA-4CF9-9AA2-85BA6BB29C7A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F19B-3CBC-429D-97B1-4DEFDF4F5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67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9885-65DA-4CF9-9AA2-85BA6BB29C7A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F19B-3CBC-429D-97B1-4DEFDF4F5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07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9885-65DA-4CF9-9AA2-85BA6BB29C7A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F19B-3CBC-429D-97B1-4DEFDF4F5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500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9885-65DA-4CF9-9AA2-85BA6BB29C7A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F19B-3CBC-429D-97B1-4DEFDF4F5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68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9885-65DA-4CF9-9AA2-85BA6BB29C7A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F19B-3CBC-429D-97B1-4DEFDF4F5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07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9885-65DA-4CF9-9AA2-85BA6BB29C7A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F19B-3CBC-429D-97B1-4DEFDF4F5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70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9885-65DA-4CF9-9AA2-85BA6BB29C7A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F19B-3CBC-429D-97B1-4DEFDF4F5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4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9885-65DA-4CF9-9AA2-85BA6BB29C7A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F19B-3CBC-429D-97B1-4DEFDF4F5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95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9885-65DA-4CF9-9AA2-85BA6BB29C7A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F19B-3CBC-429D-97B1-4DEFDF4F5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88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9885-65DA-4CF9-9AA2-85BA6BB29C7A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F19B-3CBC-429D-97B1-4DEFDF4F5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204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9885-65DA-4CF9-9AA2-85BA6BB29C7A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F19B-3CBC-429D-97B1-4DEFDF4F5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11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29885-65DA-4CF9-9AA2-85BA6BB29C7A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2F19B-3CBC-429D-97B1-4DEFDF4F5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75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kcts9.pbslearningmedia.org/resource/biot11.sci.life.gen.agaroserun/running-an-agarose-gel/" TargetMode="External"/><Relationship Id="rId4" Type="http://schemas.openxmlformats.org/officeDocument/2006/relationships/image" Target="../media/image1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kcts9.pbslearningmedia.org/resource/biot11.sci.life.gen.usingmicro/using-a-micropipett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hyperlink" Target="file:///F:\%255CABW%202011%20July%255CUsing_a_Micropipette_-_University_of_Leicester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30507"/>
            <a:ext cx="7772400" cy="208429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2A3990"/>
                </a:solidFill>
              </a:rPr>
              <a:t>ABE Labs 1.1 and 1.2</a:t>
            </a:r>
            <a:br>
              <a:rPr lang="en-US" b="1" dirty="0" smtClean="0">
                <a:solidFill>
                  <a:srgbClr val="2A3990"/>
                </a:solidFill>
              </a:rPr>
            </a:br>
            <a:r>
              <a:rPr lang="en-US" sz="4900" dirty="0" smtClean="0">
                <a:solidFill>
                  <a:srgbClr val="2A3990"/>
                </a:solidFill>
              </a:rPr>
              <a:t>Tools of the Trade</a:t>
            </a:r>
            <a:endParaRPr lang="en-US" sz="4900" dirty="0">
              <a:solidFill>
                <a:srgbClr val="2A399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801" y="314325"/>
            <a:ext cx="1882616" cy="11169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72" y="92930"/>
            <a:ext cx="4679950" cy="109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26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1767728" y="879475"/>
            <a:ext cx="58213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D24D2E"/>
                </a:solidFill>
                <a:latin typeface="Arial Narrow" panose="020B0606020202030204" pitchFamily="34" charset="0"/>
              </a:rPr>
              <a:t>Pipetting </a:t>
            </a:r>
            <a:r>
              <a:rPr lang="en-US" altLang="en-US" sz="3600" b="1" dirty="0" smtClean="0">
                <a:solidFill>
                  <a:srgbClr val="D24D2E"/>
                </a:solidFill>
                <a:latin typeface="Arial Narrow" panose="020B0606020202030204" pitchFamily="34" charset="0"/>
              </a:rPr>
              <a:t>Techniques</a:t>
            </a:r>
            <a:endParaRPr lang="en-US" altLang="en-US" sz="3600" b="1" dirty="0">
              <a:solidFill>
                <a:srgbClr val="D24D2E"/>
              </a:solidFill>
              <a:latin typeface="Arial Narrow" panose="020B0606020202030204" pitchFamily="34" charset="0"/>
            </a:endParaRPr>
          </a:p>
        </p:txBody>
      </p:sp>
      <p:pic>
        <p:nvPicPr>
          <p:cNvPr id="12291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2" t="36151" r="1218" b="35786"/>
          <a:stretch>
            <a:fillRect/>
          </a:stretch>
        </p:blipFill>
        <p:spPr bwMode="auto">
          <a:xfrm>
            <a:off x="534988" y="368300"/>
            <a:ext cx="22018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7704" y="2163762"/>
            <a:ext cx="3557588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000" dirty="0">
                <a:solidFill>
                  <a:srgbClr val="0072BA"/>
                </a:solidFill>
                <a:latin typeface="+mn-lt"/>
                <a:ea typeface="ＭＳ Ｐゴシック" pitchFamily="31" charset="-128"/>
              </a:rPr>
              <a:t>Hold micropipette and microfuge tubes at eye level when loading or dispensing samples</a:t>
            </a:r>
            <a:endParaRPr lang="en-US" sz="3000" dirty="0">
              <a:solidFill>
                <a:srgbClr val="88C664"/>
              </a:solidFill>
              <a:latin typeface="+mn-lt"/>
              <a:ea typeface="ＭＳ Ｐゴシック" pitchFamily="31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3000" dirty="0">
              <a:solidFill>
                <a:srgbClr val="0072BA"/>
              </a:solidFill>
              <a:latin typeface="+mn-lt"/>
              <a:ea typeface="ＭＳ Ｐゴシック" pitchFamily="31" charset="-128"/>
            </a:endParaRPr>
          </a:p>
        </p:txBody>
      </p:sp>
      <p:pic>
        <p:nvPicPr>
          <p:cNvPr id="12293" name="Picture 2" descr="J:\camera 4-2009\IMG_01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175" y="1609725"/>
            <a:ext cx="447675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89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2" t="36151" r="1218" b="35786"/>
          <a:stretch>
            <a:fillRect/>
          </a:stretch>
        </p:blipFill>
        <p:spPr bwMode="auto">
          <a:xfrm>
            <a:off x="534988" y="368300"/>
            <a:ext cx="22018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4988" y="1620212"/>
            <a:ext cx="8128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 dirty="0">
                <a:solidFill>
                  <a:srgbClr val="0072BA"/>
                </a:solidFill>
                <a:latin typeface="+mn-lt"/>
                <a:ea typeface="ＭＳ Ｐゴシック" pitchFamily="31" charset="-128"/>
              </a:rPr>
              <a:t>Place both elbows on the table and use your other hand to stabilize the bottom of the pipette</a:t>
            </a:r>
            <a:endParaRPr lang="en-US" sz="3000" dirty="0">
              <a:solidFill>
                <a:srgbClr val="88C664"/>
              </a:solidFill>
              <a:latin typeface="+mn-lt"/>
              <a:ea typeface="ＭＳ Ｐゴシック" pitchFamily="31" charset="-128"/>
            </a:endParaRPr>
          </a:p>
        </p:txBody>
      </p:sp>
      <p:grpSp>
        <p:nvGrpSpPr>
          <p:cNvPr id="13317" name="Group 2"/>
          <p:cNvGrpSpPr>
            <a:grpSpLocks/>
          </p:cNvGrpSpPr>
          <p:nvPr/>
        </p:nvGrpSpPr>
        <p:grpSpPr bwMode="auto">
          <a:xfrm>
            <a:off x="742950" y="3335338"/>
            <a:ext cx="7675563" cy="3014662"/>
            <a:chOff x="793750" y="3335338"/>
            <a:chExt cx="7675563" cy="3014662"/>
          </a:xfrm>
        </p:grpSpPr>
        <p:pic>
          <p:nvPicPr>
            <p:cNvPr id="13318" name="Picture 2" descr="J:\camera 4-2009\IMG_0136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178"/>
            <a:stretch>
              <a:fillRect/>
            </a:stretch>
          </p:blipFill>
          <p:spPr bwMode="auto">
            <a:xfrm>
              <a:off x="3489325" y="3335338"/>
              <a:ext cx="2513013" cy="3014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9" name="Picture 6" descr="mp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46" r="-14946"/>
            <a:stretch>
              <a:fillRect/>
            </a:stretch>
          </p:blipFill>
          <p:spPr bwMode="auto">
            <a:xfrm>
              <a:off x="793750" y="3335338"/>
              <a:ext cx="3059113" cy="3014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0" name="Picture 3" descr="mp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3938" y="3335338"/>
              <a:ext cx="2365375" cy="301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767728" y="879475"/>
            <a:ext cx="58213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D24D2E"/>
                </a:solidFill>
                <a:latin typeface="Arial Narrow" panose="020B0606020202030204" pitchFamily="34" charset="0"/>
              </a:rPr>
              <a:t>Pipetting </a:t>
            </a:r>
            <a:r>
              <a:rPr lang="en-US" altLang="en-US" sz="3600" b="1" dirty="0" smtClean="0">
                <a:solidFill>
                  <a:srgbClr val="D24D2E"/>
                </a:solidFill>
                <a:latin typeface="Arial Narrow" panose="020B0606020202030204" pitchFamily="34" charset="0"/>
              </a:rPr>
              <a:t>Techniques (cont.)</a:t>
            </a:r>
            <a:endParaRPr lang="en-US" altLang="en-US" sz="3600" b="1" dirty="0">
              <a:solidFill>
                <a:srgbClr val="D24D2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7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3152775" y="398463"/>
            <a:ext cx="58213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D24D2E"/>
                </a:solidFill>
                <a:latin typeface="Arial Narrow" panose="020B0606020202030204" pitchFamily="34" charset="0"/>
              </a:rPr>
              <a:t>Practice Pipetting Sheet</a:t>
            </a:r>
          </a:p>
        </p:txBody>
      </p:sp>
      <p:pic>
        <p:nvPicPr>
          <p:cNvPr id="15363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2" t="36151" r="1218" b="35786"/>
          <a:stretch>
            <a:fillRect/>
          </a:stretch>
        </p:blipFill>
        <p:spPr bwMode="auto">
          <a:xfrm>
            <a:off x="534988" y="368300"/>
            <a:ext cx="22018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233488"/>
            <a:ext cx="9144000" cy="5624512"/>
          </a:xfrm>
          <a:prstGeom prst="rect">
            <a:avLst/>
          </a:prstGeom>
          <a:solidFill>
            <a:srgbClr val="99D0E7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23963"/>
            <a:ext cx="9144000" cy="0"/>
          </a:xfrm>
          <a:prstGeom prst="line">
            <a:avLst/>
          </a:prstGeom>
          <a:ln w="28575" cmpd="sng">
            <a:solidFill>
              <a:srgbClr val="88C6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66" name="TextBox 13"/>
          <p:cNvSpPr txBox="1">
            <a:spLocks noChangeArrowheads="1"/>
          </p:cNvSpPr>
          <p:nvPr/>
        </p:nvSpPr>
        <p:spPr bwMode="auto">
          <a:xfrm>
            <a:off x="847725" y="1671638"/>
            <a:ext cx="108267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/>
              <a:t>20 μL</a:t>
            </a:r>
          </a:p>
          <a:p>
            <a:pPr algn="ctr" eaLnBrk="1" hangingPunct="1"/>
            <a:endParaRPr lang="en-US" altLang="en-US" sz="2800"/>
          </a:p>
          <a:p>
            <a:pPr algn="ctr" eaLnBrk="1" hangingPunct="1"/>
            <a:r>
              <a:rPr lang="en-US" altLang="en-US" sz="2800"/>
              <a:t>0</a:t>
            </a:r>
          </a:p>
          <a:p>
            <a:pPr algn="ctr" eaLnBrk="1" hangingPunct="1"/>
            <a:endParaRPr lang="en-US" altLang="en-US" sz="2800"/>
          </a:p>
          <a:p>
            <a:pPr algn="ctr" eaLnBrk="1" hangingPunct="1"/>
            <a:r>
              <a:rPr lang="en-US" altLang="en-US" sz="2800"/>
              <a:t>0</a:t>
            </a:r>
          </a:p>
          <a:p>
            <a:pPr algn="ctr" eaLnBrk="1" hangingPunct="1"/>
            <a:endParaRPr lang="en-US" altLang="en-US" sz="2800"/>
          </a:p>
          <a:p>
            <a:pPr algn="ctr" eaLnBrk="1" hangingPunct="1"/>
            <a:r>
              <a:rPr lang="en-US" altLang="en-US" sz="2800"/>
              <a:t>0</a:t>
            </a:r>
          </a:p>
          <a:p>
            <a:pPr algn="ctr" eaLnBrk="1" hangingPunct="1"/>
            <a:endParaRPr lang="en-US" altLang="en-US" sz="2800"/>
          </a:p>
          <a:p>
            <a:pPr algn="ctr" eaLnBrk="1" hangingPunct="1"/>
            <a:r>
              <a:rPr lang="en-US" altLang="en-US" sz="2800"/>
              <a:t>0</a:t>
            </a:r>
          </a:p>
        </p:txBody>
      </p:sp>
      <p:sp>
        <p:nvSpPr>
          <p:cNvPr id="15367" name="TextBox 31"/>
          <p:cNvSpPr txBox="1">
            <a:spLocks noChangeArrowheads="1"/>
          </p:cNvSpPr>
          <p:nvPr/>
        </p:nvSpPr>
        <p:spPr bwMode="auto">
          <a:xfrm>
            <a:off x="2484438" y="1671638"/>
            <a:ext cx="108267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/>
              <a:t>15 μL</a:t>
            </a:r>
          </a:p>
          <a:p>
            <a:pPr algn="ctr" eaLnBrk="1" hangingPunct="1"/>
            <a:endParaRPr lang="en-US" altLang="en-US" sz="2800"/>
          </a:p>
          <a:p>
            <a:pPr algn="ctr" eaLnBrk="1" hangingPunct="1"/>
            <a:r>
              <a:rPr lang="en-US" altLang="en-US" sz="2800"/>
              <a:t>0</a:t>
            </a:r>
          </a:p>
          <a:p>
            <a:pPr algn="ctr" eaLnBrk="1" hangingPunct="1"/>
            <a:endParaRPr lang="en-US" altLang="en-US" sz="2800"/>
          </a:p>
          <a:p>
            <a:pPr algn="ctr" eaLnBrk="1" hangingPunct="1"/>
            <a:r>
              <a:rPr lang="en-US" altLang="en-US" sz="2800"/>
              <a:t>0</a:t>
            </a:r>
          </a:p>
          <a:p>
            <a:pPr algn="ctr" eaLnBrk="1" hangingPunct="1"/>
            <a:endParaRPr lang="en-US" altLang="en-US" sz="2800"/>
          </a:p>
          <a:p>
            <a:pPr algn="ctr" eaLnBrk="1" hangingPunct="1"/>
            <a:r>
              <a:rPr lang="en-US" altLang="en-US" sz="2800"/>
              <a:t>0</a:t>
            </a:r>
          </a:p>
          <a:p>
            <a:pPr algn="ctr" eaLnBrk="1" hangingPunct="1"/>
            <a:endParaRPr lang="en-US" altLang="en-US" sz="2800"/>
          </a:p>
          <a:p>
            <a:pPr algn="ctr" eaLnBrk="1" hangingPunct="1"/>
            <a:r>
              <a:rPr lang="en-US" altLang="en-US" sz="2800"/>
              <a:t>0</a:t>
            </a:r>
          </a:p>
        </p:txBody>
      </p:sp>
      <p:sp>
        <p:nvSpPr>
          <p:cNvPr id="15368" name="TextBox 32"/>
          <p:cNvSpPr txBox="1">
            <a:spLocks noChangeArrowheads="1"/>
          </p:cNvSpPr>
          <p:nvPr/>
        </p:nvSpPr>
        <p:spPr bwMode="auto">
          <a:xfrm>
            <a:off x="4121150" y="1671638"/>
            <a:ext cx="108267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/>
              <a:t>10 μL</a:t>
            </a:r>
          </a:p>
          <a:p>
            <a:pPr algn="ctr" eaLnBrk="1" hangingPunct="1"/>
            <a:endParaRPr lang="en-US" altLang="en-US" sz="2800"/>
          </a:p>
          <a:p>
            <a:pPr algn="ctr" eaLnBrk="1" hangingPunct="1"/>
            <a:r>
              <a:rPr lang="en-US" altLang="en-US" sz="2800"/>
              <a:t>0</a:t>
            </a:r>
          </a:p>
          <a:p>
            <a:pPr algn="ctr" eaLnBrk="1" hangingPunct="1"/>
            <a:endParaRPr lang="en-US" altLang="en-US" sz="2800"/>
          </a:p>
          <a:p>
            <a:pPr algn="ctr" eaLnBrk="1" hangingPunct="1"/>
            <a:r>
              <a:rPr lang="en-US" altLang="en-US" sz="2800"/>
              <a:t>0</a:t>
            </a:r>
          </a:p>
          <a:p>
            <a:pPr algn="ctr" eaLnBrk="1" hangingPunct="1"/>
            <a:endParaRPr lang="en-US" altLang="en-US" sz="2800"/>
          </a:p>
          <a:p>
            <a:pPr algn="ctr" eaLnBrk="1" hangingPunct="1"/>
            <a:r>
              <a:rPr lang="en-US" altLang="en-US" sz="2800"/>
              <a:t>0</a:t>
            </a:r>
          </a:p>
          <a:p>
            <a:pPr algn="ctr" eaLnBrk="1" hangingPunct="1"/>
            <a:endParaRPr lang="en-US" altLang="en-US" sz="2800"/>
          </a:p>
          <a:p>
            <a:pPr algn="ctr" eaLnBrk="1" hangingPunct="1"/>
            <a:r>
              <a:rPr lang="en-US" altLang="en-US" sz="2800"/>
              <a:t>0</a:t>
            </a:r>
          </a:p>
        </p:txBody>
      </p:sp>
      <p:sp>
        <p:nvSpPr>
          <p:cNvPr id="15369" name="TextBox 32"/>
          <p:cNvSpPr txBox="1">
            <a:spLocks noChangeArrowheads="1"/>
          </p:cNvSpPr>
          <p:nvPr/>
        </p:nvSpPr>
        <p:spPr bwMode="auto">
          <a:xfrm>
            <a:off x="5756275" y="1671638"/>
            <a:ext cx="877888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/>
              <a:t>5 μL</a:t>
            </a:r>
          </a:p>
          <a:p>
            <a:pPr algn="ctr" eaLnBrk="1" hangingPunct="1"/>
            <a:endParaRPr lang="en-US" altLang="en-US" sz="2800"/>
          </a:p>
          <a:p>
            <a:pPr algn="ctr" eaLnBrk="1" hangingPunct="1"/>
            <a:r>
              <a:rPr lang="en-US" altLang="en-US" sz="2800"/>
              <a:t>0</a:t>
            </a:r>
          </a:p>
          <a:p>
            <a:pPr algn="ctr" eaLnBrk="1" hangingPunct="1"/>
            <a:endParaRPr lang="en-US" altLang="en-US" sz="2800"/>
          </a:p>
          <a:p>
            <a:pPr algn="ctr" eaLnBrk="1" hangingPunct="1"/>
            <a:r>
              <a:rPr lang="en-US" altLang="en-US" sz="2800"/>
              <a:t>0</a:t>
            </a:r>
          </a:p>
          <a:p>
            <a:pPr algn="ctr" eaLnBrk="1" hangingPunct="1"/>
            <a:endParaRPr lang="en-US" altLang="en-US" sz="2800"/>
          </a:p>
          <a:p>
            <a:pPr algn="ctr" eaLnBrk="1" hangingPunct="1"/>
            <a:r>
              <a:rPr lang="en-US" altLang="en-US" sz="2800"/>
              <a:t>0</a:t>
            </a:r>
          </a:p>
          <a:p>
            <a:pPr algn="ctr" eaLnBrk="1" hangingPunct="1"/>
            <a:endParaRPr lang="en-US" altLang="en-US" sz="2800"/>
          </a:p>
          <a:p>
            <a:pPr algn="ctr" eaLnBrk="1" hangingPunct="1"/>
            <a:r>
              <a:rPr lang="en-US" altLang="en-US" sz="2800"/>
              <a:t>0</a:t>
            </a:r>
          </a:p>
        </p:txBody>
      </p:sp>
      <p:sp>
        <p:nvSpPr>
          <p:cNvPr id="15370" name="TextBox 32"/>
          <p:cNvSpPr txBox="1">
            <a:spLocks noChangeArrowheads="1"/>
          </p:cNvSpPr>
          <p:nvPr/>
        </p:nvSpPr>
        <p:spPr bwMode="auto">
          <a:xfrm>
            <a:off x="7188200" y="1671638"/>
            <a:ext cx="877888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/>
              <a:t>2 μL</a:t>
            </a:r>
          </a:p>
          <a:p>
            <a:pPr algn="ctr" eaLnBrk="1" hangingPunct="1"/>
            <a:endParaRPr lang="en-US" altLang="en-US" sz="2800"/>
          </a:p>
          <a:p>
            <a:pPr algn="ctr" eaLnBrk="1" hangingPunct="1"/>
            <a:r>
              <a:rPr lang="en-US" altLang="en-US" sz="2800"/>
              <a:t>0</a:t>
            </a:r>
          </a:p>
          <a:p>
            <a:pPr algn="ctr" eaLnBrk="1" hangingPunct="1"/>
            <a:endParaRPr lang="en-US" altLang="en-US" sz="2800"/>
          </a:p>
          <a:p>
            <a:pPr algn="ctr" eaLnBrk="1" hangingPunct="1"/>
            <a:r>
              <a:rPr lang="en-US" altLang="en-US" sz="2800"/>
              <a:t>0</a:t>
            </a:r>
          </a:p>
          <a:p>
            <a:pPr algn="ctr" eaLnBrk="1" hangingPunct="1"/>
            <a:endParaRPr lang="en-US" altLang="en-US" sz="2800"/>
          </a:p>
          <a:p>
            <a:pPr algn="ctr" eaLnBrk="1" hangingPunct="1"/>
            <a:r>
              <a:rPr lang="en-US" altLang="en-US" sz="2800"/>
              <a:t>0</a:t>
            </a:r>
          </a:p>
          <a:p>
            <a:pPr algn="ctr" eaLnBrk="1" hangingPunct="1"/>
            <a:endParaRPr lang="en-US" altLang="en-US" sz="2800"/>
          </a:p>
          <a:p>
            <a:pPr algn="ctr" eaLnBrk="1" hangingPunct="1"/>
            <a:r>
              <a:rPr lang="en-US" altLang="en-US" sz="280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63837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1"/>
          <p:cNvSpPr txBox="1">
            <a:spLocks noChangeArrowheads="1"/>
          </p:cNvSpPr>
          <p:nvPr/>
        </p:nvSpPr>
        <p:spPr bwMode="auto">
          <a:xfrm>
            <a:off x="214313" y="2498725"/>
            <a:ext cx="86868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6000" b="1">
                <a:solidFill>
                  <a:srgbClr val="0062C3"/>
                </a:solidFill>
                <a:latin typeface="Arial Narrow" panose="020B0606020202030204" pitchFamily="34" charset="0"/>
              </a:rPr>
              <a:t>CHAPTER 1: </a:t>
            </a:r>
          </a:p>
          <a:p>
            <a:pPr algn="ctr" eaLnBrk="1" hangingPunct="1"/>
            <a:r>
              <a:rPr lang="en-US" altLang="en-US" sz="4800" b="1">
                <a:solidFill>
                  <a:srgbClr val="0062C3"/>
                </a:solidFill>
                <a:latin typeface="Arial Narrow" panose="020B0606020202030204" pitchFamily="34" charset="0"/>
              </a:rPr>
              <a:t>Some Tools of the Trade </a:t>
            </a:r>
          </a:p>
          <a:p>
            <a:pPr algn="ctr" eaLnBrk="1" hangingPunct="1"/>
            <a:r>
              <a:rPr lang="en-US" altLang="en-US" sz="4800" b="1" i="1">
                <a:solidFill>
                  <a:srgbClr val="0062C3"/>
                </a:solidFill>
                <a:latin typeface="Arial Narrow" panose="020B0606020202030204" pitchFamily="34" charset="0"/>
              </a:rPr>
              <a:t>Lab 1.2</a:t>
            </a:r>
          </a:p>
        </p:txBody>
      </p:sp>
      <p:pic>
        <p:nvPicPr>
          <p:cNvPr id="4099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2" t="36151" r="1218" b="35786"/>
          <a:stretch>
            <a:fillRect/>
          </a:stretch>
        </p:blipFill>
        <p:spPr bwMode="auto">
          <a:xfrm>
            <a:off x="2273300" y="447675"/>
            <a:ext cx="456882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1"/>
          <p:cNvSpPr txBox="1">
            <a:spLocks noChangeArrowheads="1"/>
          </p:cNvSpPr>
          <p:nvPr/>
        </p:nvSpPr>
        <p:spPr bwMode="auto">
          <a:xfrm>
            <a:off x="2563813" y="5926138"/>
            <a:ext cx="4016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0000"/>
                </a:solidFill>
                <a:latin typeface="Arial Narrow" panose="020B0606020202030204" pitchFamily="34" charset="0"/>
              </a:rPr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25596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2746842" y="762654"/>
            <a:ext cx="37455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D24D2E"/>
                </a:solidFill>
                <a:latin typeface="Arial Narrow" panose="020B0606020202030204" pitchFamily="34" charset="0"/>
              </a:rPr>
              <a:t>Purpose of Lab 1.2</a:t>
            </a:r>
          </a:p>
        </p:txBody>
      </p:sp>
      <p:pic>
        <p:nvPicPr>
          <p:cNvPr id="5123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2" t="36151" r="1218" b="35786"/>
          <a:stretch>
            <a:fillRect/>
          </a:stretch>
        </p:blipFill>
        <p:spPr bwMode="auto">
          <a:xfrm>
            <a:off x="534988" y="368300"/>
            <a:ext cx="22018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6136" y="1932454"/>
            <a:ext cx="7546975" cy="3632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rgbClr val="0072BA"/>
                </a:solidFill>
                <a:latin typeface="+mn-lt"/>
                <a:ea typeface="ＭＳ Ｐゴシック" pitchFamily="31" charset="-128"/>
              </a:rPr>
              <a:t>Become familiar with gel electrophoresis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rgbClr val="0072BA"/>
                </a:solidFill>
                <a:latin typeface="+mn-lt"/>
                <a:ea typeface="ＭＳ Ｐゴシック" pitchFamily="31" charset="-128"/>
              </a:rPr>
              <a:t>Practice using the micropipette to load wells in practice plates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rgbClr val="0072BA"/>
                </a:solidFill>
                <a:latin typeface="+mn-lt"/>
                <a:ea typeface="ＭＳ Ｐゴシック" pitchFamily="31" charset="-128"/>
              </a:rPr>
              <a:t>Practice running an electrophoresis gel using three dyes: xylene </a:t>
            </a:r>
            <a:r>
              <a:rPr lang="en-US" sz="3000" dirty="0" err="1">
                <a:solidFill>
                  <a:srgbClr val="0072BA"/>
                </a:solidFill>
                <a:latin typeface="+mn-lt"/>
                <a:ea typeface="ＭＳ Ｐゴシック" pitchFamily="31" charset="-128"/>
              </a:rPr>
              <a:t>cyanole</a:t>
            </a:r>
            <a:r>
              <a:rPr lang="en-US" sz="3000" dirty="0">
                <a:solidFill>
                  <a:srgbClr val="0072BA"/>
                </a:solidFill>
                <a:latin typeface="+mn-lt"/>
                <a:ea typeface="ＭＳ Ｐゴシック" pitchFamily="31" charset="-128"/>
              </a:rPr>
              <a:t>, </a:t>
            </a:r>
            <a:r>
              <a:rPr lang="en-US" sz="3000" dirty="0" err="1">
                <a:solidFill>
                  <a:srgbClr val="0072BA"/>
                </a:solidFill>
                <a:latin typeface="+mn-lt"/>
                <a:ea typeface="ＭＳ Ｐゴシック" pitchFamily="31" charset="-128"/>
              </a:rPr>
              <a:t>bromophenol</a:t>
            </a:r>
            <a:r>
              <a:rPr lang="en-US" sz="3000" dirty="0">
                <a:solidFill>
                  <a:srgbClr val="0072BA"/>
                </a:solidFill>
                <a:latin typeface="+mn-lt"/>
                <a:ea typeface="ＭＳ Ｐゴシック" pitchFamily="31" charset="-128"/>
              </a:rPr>
              <a:t> blue, and orange 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3000" dirty="0">
              <a:solidFill>
                <a:srgbClr val="0072BA"/>
              </a:solidFill>
              <a:latin typeface="+mn-lt"/>
              <a:ea typeface="ＭＳ Ｐゴシック" pitchFamily="3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222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1635919" y="879475"/>
            <a:ext cx="58213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D24D2E"/>
                </a:solidFill>
                <a:latin typeface="Arial Narrow" panose="020B0606020202030204" pitchFamily="34" charset="0"/>
              </a:rPr>
              <a:t>Magnified </a:t>
            </a:r>
            <a:r>
              <a:rPr lang="en-US" altLang="en-US" sz="3600" b="1" dirty="0" smtClean="0">
                <a:solidFill>
                  <a:srgbClr val="D24D2E"/>
                </a:solidFill>
                <a:latin typeface="Arial Narrow" panose="020B0606020202030204" pitchFamily="34" charset="0"/>
              </a:rPr>
              <a:t>Agarose </a:t>
            </a:r>
            <a:r>
              <a:rPr lang="en-US" altLang="en-US" sz="3600" b="1" dirty="0">
                <a:solidFill>
                  <a:srgbClr val="D24D2E"/>
                </a:solidFill>
                <a:latin typeface="Arial Narrow" panose="020B0606020202030204" pitchFamily="34" charset="0"/>
              </a:rPr>
              <a:t>M</a:t>
            </a:r>
            <a:r>
              <a:rPr lang="en-US" altLang="en-US" sz="3600" b="1" dirty="0" smtClean="0">
                <a:solidFill>
                  <a:srgbClr val="D24D2E"/>
                </a:solidFill>
                <a:latin typeface="Arial Narrow" panose="020B0606020202030204" pitchFamily="34" charset="0"/>
              </a:rPr>
              <a:t>atrix</a:t>
            </a:r>
            <a:endParaRPr lang="en-US" altLang="en-US" sz="3600" b="1" dirty="0">
              <a:solidFill>
                <a:srgbClr val="D24D2E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43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2" t="36151" r="1218" b="35786"/>
          <a:stretch>
            <a:fillRect/>
          </a:stretch>
        </p:blipFill>
        <p:spPr bwMode="auto">
          <a:xfrm>
            <a:off x="534988" y="368300"/>
            <a:ext cx="22018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623" y="1707310"/>
            <a:ext cx="4667250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12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1635919" y="440312"/>
            <a:ext cx="58213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600" b="1" smtClean="0">
                <a:solidFill>
                  <a:srgbClr val="D24D2E"/>
                </a:solidFill>
                <a:latin typeface="Arial Narrow" panose="020B0606020202030204" pitchFamily="34" charset="0"/>
              </a:rPr>
              <a:t>Loading Gels</a:t>
            </a:r>
            <a:endParaRPr lang="en-US" altLang="en-US" sz="3600" b="1" dirty="0">
              <a:solidFill>
                <a:srgbClr val="D24D2E"/>
              </a:solidFill>
              <a:latin typeface="Arial Narrow" panose="020B0606020202030204" pitchFamily="34" charset="0"/>
            </a:endParaRPr>
          </a:p>
        </p:txBody>
      </p:sp>
      <p:pic>
        <p:nvPicPr>
          <p:cNvPr id="14339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2" t="36151" r="1218" b="35786"/>
          <a:stretch>
            <a:fillRect/>
          </a:stretch>
        </p:blipFill>
        <p:spPr bwMode="auto">
          <a:xfrm>
            <a:off x="534988" y="368300"/>
            <a:ext cx="22018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22644" y="1233488"/>
            <a:ext cx="9144000" cy="5624512"/>
          </a:xfrm>
          <a:prstGeom prst="rect">
            <a:avLst/>
          </a:prstGeom>
          <a:solidFill>
            <a:srgbClr val="99D0E7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23963"/>
            <a:ext cx="9144000" cy="0"/>
          </a:xfrm>
          <a:prstGeom prst="line">
            <a:avLst/>
          </a:prstGeom>
          <a:ln w="28575" cmpd="sng">
            <a:solidFill>
              <a:srgbClr val="88C6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90537" y="3883025"/>
            <a:ext cx="8162925" cy="2636838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6" name="Text Placeholder 6"/>
          <p:cNvSpPr txBox="1">
            <a:spLocks/>
          </p:cNvSpPr>
          <p:nvPr/>
        </p:nvSpPr>
        <p:spPr>
          <a:xfrm>
            <a:off x="608387" y="1527177"/>
            <a:ext cx="7881938" cy="264953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31" charset="-128"/>
                <a:cs typeface="ＭＳ Ｐゴシック" pitchFamily="3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pPr marL="0" indent="0">
              <a:spcBef>
                <a:spcPct val="50000"/>
              </a:spcBef>
              <a:buNone/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Insert pipette </a:t>
            </a:r>
            <a:r>
              <a:rPr lang="en-US" dirty="0" smtClean="0">
                <a:latin typeface="Calibri" charset="0"/>
                <a:ea typeface="ＭＳ Ｐゴシック" charset="0"/>
              </a:rPr>
              <a:t>tip:</a:t>
            </a:r>
            <a:endParaRPr lang="en-US" dirty="0" smtClean="0">
              <a:latin typeface="Calibri" charset="0"/>
              <a:ea typeface="ＭＳ Ｐゴシック" charset="0"/>
            </a:endParaRPr>
          </a:p>
          <a:p>
            <a:pPr marL="400050" indent="-382588">
              <a:spcBef>
                <a:spcPct val="50000"/>
              </a:spcBef>
              <a:buSzPct val="100000"/>
              <a:buFont typeface="Arial"/>
              <a:buChar char="•"/>
              <a:defRPr/>
            </a:pPr>
            <a:r>
              <a:rPr lang="en-US" sz="2800" dirty="0" smtClean="0">
                <a:latin typeface="Calibri" charset="0"/>
                <a:ea typeface="ＭＳ Ｐゴシック" charset="0"/>
              </a:rPr>
              <a:t>Under buffer level</a:t>
            </a:r>
          </a:p>
          <a:p>
            <a:pPr marL="400050" indent="-382588">
              <a:spcBef>
                <a:spcPct val="50000"/>
              </a:spcBef>
              <a:buSzPct val="100000"/>
              <a:buFont typeface="Arial"/>
              <a:buChar char="•"/>
              <a:defRPr/>
            </a:pPr>
            <a:r>
              <a:rPr lang="en-US" sz="2800" dirty="0" smtClean="0">
                <a:latin typeface="Calibri" charset="0"/>
                <a:ea typeface="ＭＳ Ｐゴシック" charset="0"/>
              </a:rPr>
              <a:t>Above gel </a:t>
            </a:r>
            <a:r>
              <a:rPr lang="en-US" sz="2800" dirty="0" smtClean="0">
                <a:latin typeface="Calibri" charset="0"/>
                <a:ea typeface="ＭＳ Ｐゴシック" charset="0"/>
              </a:rPr>
              <a:t>well</a:t>
            </a:r>
            <a:endParaRPr lang="en-US" sz="2800" dirty="0" smtClean="0">
              <a:latin typeface="Calibri" charset="0"/>
              <a:ea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47565" y="1676784"/>
            <a:ext cx="5073791" cy="1775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Running an Agarose Gel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</a:t>
            </a:r>
            <a:r>
              <a:rPr lang="en-US" sz="2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://kcts9.pbslearningmedia.org/resource/biot11.sci.life.gen.agaroserun/running-an-agarose-gel/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83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2040358" y="869640"/>
            <a:ext cx="58213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D24D2E"/>
                </a:solidFill>
                <a:latin typeface="Arial Narrow" panose="020B0606020202030204" pitchFamily="34" charset="0"/>
              </a:rPr>
              <a:t>Improper </a:t>
            </a:r>
            <a:r>
              <a:rPr lang="en-US" altLang="en-US" sz="3600" b="1" dirty="0" smtClean="0">
                <a:solidFill>
                  <a:srgbClr val="D24D2E"/>
                </a:solidFill>
                <a:latin typeface="Arial Narrow" panose="020B0606020202030204" pitchFamily="34" charset="0"/>
              </a:rPr>
              <a:t>Loading </a:t>
            </a:r>
            <a:r>
              <a:rPr lang="en-US" altLang="en-US" sz="3600" b="1" dirty="0">
                <a:solidFill>
                  <a:srgbClr val="D24D2E"/>
                </a:solidFill>
                <a:latin typeface="Arial Narrow" panose="020B0606020202030204" pitchFamily="34" charset="0"/>
              </a:rPr>
              <a:t>T</a:t>
            </a:r>
            <a:r>
              <a:rPr lang="en-US" altLang="en-US" sz="3600" b="1" dirty="0" smtClean="0">
                <a:solidFill>
                  <a:srgbClr val="D24D2E"/>
                </a:solidFill>
                <a:latin typeface="Arial Narrow" panose="020B0606020202030204" pitchFamily="34" charset="0"/>
              </a:rPr>
              <a:t>echnique</a:t>
            </a:r>
            <a:endParaRPr lang="en-US" altLang="en-US" sz="3600" b="1" dirty="0">
              <a:solidFill>
                <a:srgbClr val="D24D2E"/>
              </a:solidFill>
              <a:latin typeface="Arial Narrow" panose="020B0606020202030204" pitchFamily="34" charset="0"/>
            </a:endParaRPr>
          </a:p>
        </p:txBody>
      </p:sp>
      <p:pic>
        <p:nvPicPr>
          <p:cNvPr id="15363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2" t="36151" r="1218" b="35786"/>
          <a:stretch>
            <a:fillRect/>
          </a:stretch>
        </p:blipFill>
        <p:spPr bwMode="auto">
          <a:xfrm>
            <a:off x="534988" y="368300"/>
            <a:ext cx="22018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40977" y="1961123"/>
            <a:ext cx="8201025" cy="4379912"/>
            <a:chOff x="762000" y="1436688"/>
            <a:chExt cx="8201025" cy="4379912"/>
          </a:xfrm>
        </p:grpSpPr>
        <p:pic>
          <p:nvPicPr>
            <p:cNvPr id="15365" name="Picture 5" descr="mp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24" t="13255" r="-44" b="16202"/>
            <a:stretch>
              <a:fillRect/>
            </a:stretch>
          </p:blipFill>
          <p:spPr bwMode="auto">
            <a:xfrm>
              <a:off x="762000" y="1436688"/>
              <a:ext cx="4078288" cy="4379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" name="Group 1"/>
            <p:cNvGrpSpPr/>
            <p:nvPr/>
          </p:nvGrpSpPr>
          <p:grpSpPr>
            <a:xfrm>
              <a:off x="1974850" y="1539875"/>
              <a:ext cx="6988175" cy="4276725"/>
              <a:chOff x="1974850" y="1539875"/>
              <a:chExt cx="6988175" cy="4276725"/>
            </a:xfrm>
          </p:grpSpPr>
          <p:sp>
            <p:nvSpPr>
              <p:cNvPr id="6" name="Text Placeholder 2"/>
              <p:cNvSpPr txBox="1">
                <a:spLocks/>
              </p:cNvSpPr>
              <p:nvPr/>
            </p:nvSpPr>
            <p:spPr>
              <a:xfrm>
                <a:off x="5478463" y="1539875"/>
                <a:ext cx="3484562" cy="4276725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pitchFamily="31" charset="-128"/>
                    <a:cs typeface="ＭＳ Ｐゴシック" pitchFamily="31" charset="-128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97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97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97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97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97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97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97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97" charset="-128"/>
                  </a:defRPr>
                </a:lvl9pPr>
              </a:lstStyle>
              <a:p>
                <a:pPr>
                  <a:spcBef>
                    <a:spcPts val="1200"/>
                  </a:spcBef>
                  <a:spcAft>
                    <a:spcPts val="2400"/>
                  </a:spcAft>
                  <a:defRPr/>
                </a:pPr>
                <a:r>
                  <a:rPr lang="en-US" dirty="0" smtClean="0">
                    <a:solidFill>
                      <a:srgbClr val="0072BA"/>
                    </a:solidFill>
                    <a:ea typeface="ＭＳ Ｐゴシック" charset="0"/>
                    <a:cs typeface="Arial" charset="0"/>
                  </a:rPr>
                  <a:t>Tip is in the well</a:t>
                </a:r>
              </a:p>
              <a:p>
                <a:pPr>
                  <a:spcBef>
                    <a:spcPts val="1200"/>
                  </a:spcBef>
                  <a:spcAft>
                    <a:spcPts val="2400"/>
                  </a:spcAft>
                  <a:defRPr/>
                </a:pPr>
                <a:r>
                  <a:rPr lang="en-US" dirty="0" smtClean="0">
                    <a:solidFill>
                      <a:srgbClr val="0072BA"/>
                    </a:solidFill>
                    <a:ea typeface="ＭＳ Ｐゴシック" charset="0"/>
                    <a:cs typeface="Arial" charset="0"/>
                  </a:rPr>
                  <a:t>Tip punched through the gel</a:t>
                </a:r>
              </a:p>
              <a:p>
                <a:pPr>
                  <a:spcBef>
                    <a:spcPts val="1200"/>
                  </a:spcBef>
                  <a:spcAft>
                    <a:spcPts val="2400"/>
                  </a:spcAft>
                  <a:defRPr/>
                </a:pPr>
                <a:r>
                  <a:rPr lang="en-US" dirty="0" smtClean="0">
                    <a:solidFill>
                      <a:srgbClr val="0072BA"/>
                    </a:solidFill>
                    <a:ea typeface="ＭＳ Ｐゴシック" charset="0"/>
                    <a:cs typeface="Arial" charset="0"/>
                  </a:rPr>
                  <a:t>Dye spreading under the well</a:t>
                </a:r>
              </a:p>
              <a:p>
                <a:pPr marL="17463">
                  <a:spcBef>
                    <a:spcPct val="0"/>
                  </a:spcBef>
                  <a:defRPr/>
                </a:pPr>
                <a:endParaRPr lang="en-US" dirty="0">
                  <a:solidFill>
                    <a:srgbClr val="0072BA"/>
                  </a:solidFill>
                  <a:ea typeface="ＭＳ Ｐゴシック" charset="0"/>
                  <a:cs typeface="Arial" charset="0"/>
                </a:endParaRPr>
              </a:p>
            </p:txBody>
          </p:sp>
          <p:cxnSp>
            <p:nvCxnSpPr>
              <p:cNvPr id="11" name="Straight Connector 10"/>
              <p:cNvCxnSpPr>
                <a:cxnSpLocks noChangeShapeType="1"/>
              </p:cNvCxnSpPr>
              <p:nvPr/>
            </p:nvCxnSpPr>
            <p:spPr bwMode="auto">
              <a:xfrm flipH="1">
                <a:off x="4960938" y="1846263"/>
                <a:ext cx="533400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" name="Straight Arrow Connector 14"/>
              <p:cNvCxnSpPr>
                <a:cxnSpLocks noChangeShapeType="1"/>
              </p:cNvCxnSpPr>
              <p:nvPr/>
            </p:nvCxnSpPr>
            <p:spPr bwMode="auto">
              <a:xfrm flipH="1">
                <a:off x="3556000" y="1854200"/>
                <a:ext cx="1414463" cy="205740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" name="Straight Connector 23"/>
              <p:cNvCxnSpPr>
                <a:cxnSpLocks noChangeShapeType="1"/>
              </p:cNvCxnSpPr>
              <p:nvPr/>
            </p:nvCxnSpPr>
            <p:spPr bwMode="auto">
              <a:xfrm flipH="1" flipV="1">
                <a:off x="5048250" y="2774950"/>
                <a:ext cx="430213" cy="15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" name="Straight Arrow Connector 25"/>
              <p:cNvCxnSpPr>
                <a:cxnSpLocks noChangeShapeType="1"/>
              </p:cNvCxnSpPr>
              <p:nvPr/>
            </p:nvCxnSpPr>
            <p:spPr bwMode="auto">
              <a:xfrm flipH="1">
                <a:off x="5062538" y="2762250"/>
                <a:ext cx="9525" cy="1217613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5" name="Straight Connector 5124"/>
              <p:cNvCxnSpPr>
                <a:cxnSpLocks noChangeShapeType="1"/>
              </p:cNvCxnSpPr>
              <p:nvPr/>
            </p:nvCxnSpPr>
            <p:spPr bwMode="auto">
              <a:xfrm flipH="1" flipV="1">
                <a:off x="5041900" y="4216400"/>
                <a:ext cx="461963" cy="793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7" name="Straight Connector 5126"/>
              <p:cNvCxnSpPr>
                <a:cxnSpLocks noChangeShapeType="1"/>
              </p:cNvCxnSpPr>
              <p:nvPr/>
            </p:nvCxnSpPr>
            <p:spPr bwMode="auto">
              <a:xfrm>
                <a:off x="5054600" y="4203700"/>
                <a:ext cx="0" cy="52705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9" name="Straight Arrow Connector 5128"/>
              <p:cNvCxnSpPr>
                <a:cxnSpLocks noChangeShapeType="1"/>
              </p:cNvCxnSpPr>
              <p:nvPr/>
            </p:nvCxnSpPr>
            <p:spPr bwMode="auto">
              <a:xfrm flipH="1">
                <a:off x="1974850" y="4719638"/>
                <a:ext cx="3071813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" name="Straight Arrow Connector 9"/>
              <p:cNvCxnSpPr>
                <a:cxnSpLocks noChangeShapeType="1"/>
              </p:cNvCxnSpPr>
              <p:nvPr/>
            </p:nvCxnSpPr>
            <p:spPr bwMode="auto">
              <a:xfrm flipV="1">
                <a:off x="1985963" y="4572000"/>
                <a:ext cx="0" cy="14605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" name="Straight Arrow Connector 21"/>
              <p:cNvCxnSpPr>
                <a:cxnSpLocks noChangeShapeType="1"/>
              </p:cNvCxnSpPr>
              <p:nvPr/>
            </p:nvCxnSpPr>
            <p:spPr bwMode="auto">
              <a:xfrm flipH="1">
                <a:off x="3725863" y="3968750"/>
                <a:ext cx="1341437" cy="417513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139753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534989" y="984624"/>
            <a:ext cx="77349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D24D2E"/>
                </a:solidFill>
                <a:latin typeface="Arial Narrow" panose="020B0606020202030204" pitchFamily="34" charset="0"/>
              </a:rPr>
              <a:t>Analysis of </a:t>
            </a:r>
            <a:r>
              <a:rPr lang="en-US" altLang="en-US" sz="3600" b="1" dirty="0" smtClean="0">
                <a:solidFill>
                  <a:srgbClr val="D24D2E"/>
                </a:solidFill>
                <a:latin typeface="Arial Narrow" panose="020B0606020202030204" pitchFamily="34" charset="0"/>
              </a:rPr>
              <a:t>Sample </a:t>
            </a:r>
            <a:r>
              <a:rPr lang="en-US" altLang="en-US" sz="3600" b="1" dirty="0">
                <a:solidFill>
                  <a:srgbClr val="D24D2E"/>
                </a:solidFill>
                <a:latin typeface="Arial Narrow" panose="020B0606020202030204" pitchFamily="34" charset="0"/>
              </a:rPr>
              <a:t>C</a:t>
            </a:r>
            <a:r>
              <a:rPr lang="en-US" altLang="en-US" sz="3600" b="1" dirty="0" smtClean="0">
                <a:solidFill>
                  <a:srgbClr val="D24D2E"/>
                </a:solidFill>
                <a:latin typeface="Arial Narrow" panose="020B0606020202030204" pitchFamily="34" charset="0"/>
              </a:rPr>
              <a:t>omposition</a:t>
            </a:r>
            <a:endParaRPr lang="en-US" altLang="en-US" sz="3600" b="1" dirty="0">
              <a:solidFill>
                <a:srgbClr val="D24D2E"/>
              </a:solidFill>
              <a:latin typeface="Arial Narrow" panose="020B0606020202030204" pitchFamily="34" charset="0"/>
            </a:endParaRPr>
          </a:p>
        </p:txBody>
      </p:sp>
      <p:pic>
        <p:nvPicPr>
          <p:cNvPr id="1843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2" t="36151" r="1218" b="35786"/>
          <a:stretch>
            <a:fillRect/>
          </a:stretch>
        </p:blipFill>
        <p:spPr bwMode="auto">
          <a:xfrm>
            <a:off x="534988" y="368300"/>
            <a:ext cx="22018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728663" y="2058147"/>
            <a:ext cx="2581275" cy="4017963"/>
            <a:chOff x="915988" y="1587500"/>
            <a:chExt cx="2581275" cy="4017963"/>
          </a:xfrm>
        </p:grpSpPr>
        <p:pic>
          <p:nvPicPr>
            <p:cNvPr id="18436" name="Picture 2" descr="gel lab 1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08" t="21680" r="23958" b="23674"/>
            <a:stretch>
              <a:fillRect/>
            </a:stretch>
          </p:blipFill>
          <p:spPr bwMode="auto">
            <a:xfrm>
              <a:off x="915988" y="1587500"/>
              <a:ext cx="2581275" cy="4017963"/>
            </a:xfrm>
            <a:prstGeom prst="rect">
              <a:avLst/>
            </a:prstGeom>
            <a:noFill/>
            <a:ln w="9525">
              <a:solidFill>
                <a:srgbClr val="59595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437" name="Group 2"/>
            <p:cNvGrpSpPr>
              <a:grpSpLocks/>
            </p:cNvGrpSpPr>
            <p:nvPr/>
          </p:nvGrpSpPr>
          <p:grpSpPr bwMode="auto">
            <a:xfrm>
              <a:off x="1300163" y="2236788"/>
              <a:ext cx="1812925" cy="365125"/>
              <a:chOff x="1143441" y="2022839"/>
              <a:chExt cx="1812838" cy="365569"/>
            </a:xfrm>
          </p:grpSpPr>
          <p:sp>
            <p:nvSpPr>
              <p:cNvPr id="8" name="Rounded Rectangle 7"/>
              <p:cNvSpPr>
                <a:spLocks noChangeArrowheads="1"/>
              </p:cNvSpPr>
              <p:nvPr/>
            </p:nvSpPr>
            <p:spPr bwMode="auto">
              <a:xfrm>
                <a:off x="1143441" y="2022839"/>
                <a:ext cx="542899" cy="36080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rgbClr val="FF8000"/>
                </a:solidFill>
                <a:round/>
                <a:headEnd/>
                <a:tailEnd/>
              </a:ln>
              <a:effectLst>
                <a:outerShdw blurRad="65500" dist="38100" dir="5400000" rotWithShape="0">
                  <a:srgbClr val="808080">
                    <a:alpha val="39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+mn-lt"/>
                    <a:ea typeface="ＭＳ Ｐゴシック" charset="-128"/>
                  </a:rPr>
                  <a:t>A</a:t>
                </a:r>
              </a:p>
            </p:txBody>
          </p:sp>
          <p:sp>
            <p:nvSpPr>
              <p:cNvPr id="9" name="Rounded Rectangle 8"/>
              <p:cNvSpPr>
                <a:spLocks noChangeArrowheads="1"/>
              </p:cNvSpPr>
              <p:nvPr/>
            </p:nvSpPr>
            <p:spPr bwMode="auto">
              <a:xfrm>
                <a:off x="1786347" y="2026018"/>
                <a:ext cx="542899" cy="36239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rgbClr val="FF8000"/>
                </a:solidFill>
                <a:round/>
                <a:headEnd/>
                <a:tailEnd/>
              </a:ln>
              <a:effectLst>
                <a:outerShdw blurRad="65500" dist="38100" dir="5400000" rotWithShape="0">
                  <a:srgbClr val="808080">
                    <a:alpha val="39998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en-US" dirty="0" smtClean="0"/>
                  <a:t>B</a:t>
                </a:r>
                <a:endParaRPr lang="en-US" altLang="en-US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Rounded Rectangle 9"/>
              <p:cNvSpPr>
                <a:spLocks noChangeArrowheads="1"/>
              </p:cNvSpPr>
              <p:nvPr/>
            </p:nvSpPr>
            <p:spPr bwMode="auto">
              <a:xfrm>
                <a:off x="2413380" y="2022839"/>
                <a:ext cx="542899" cy="365569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rgbClr val="FF8000"/>
                </a:solidFill>
                <a:round/>
                <a:headEnd/>
                <a:tailEnd/>
              </a:ln>
              <a:effectLst>
                <a:outerShdw blurRad="65500" dist="38100" dir="5400000" rotWithShape="0">
                  <a:srgbClr val="808080">
                    <a:alpha val="39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+mn-lt"/>
                    <a:ea typeface="ＭＳ Ｐゴシック" charset="-128"/>
                  </a:rPr>
                  <a:t>C</a:t>
                </a: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3652838" y="2421498"/>
            <a:ext cx="5181600" cy="286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spcBef>
                <a:spcPts val="1200"/>
              </a:spcBef>
              <a:buFont typeface="Arial"/>
              <a:buChar char="•"/>
              <a:defRPr/>
            </a:pPr>
            <a:r>
              <a:rPr lang="en-US" sz="3200" dirty="0">
                <a:solidFill>
                  <a:srgbClr val="0072BA"/>
                </a:solidFill>
                <a:latin typeface="+mn-lt"/>
                <a:ea typeface="ＭＳ Ｐゴシック" charset="0"/>
                <a:cs typeface="ＭＳ Ｐゴシック" charset="0"/>
              </a:rPr>
              <a:t>Sample A has blue and purple dye</a:t>
            </a:r>
          </a:p>
          <a:p>
            <a:pPr marL="457200" indent="-457200">
              <a:spcBef>
                <a:spcPts val="1200"/>
              </a:spcBef>
              <a:buFont typeface="Arial"/>
              <a:buChar char="•"/>
              <a:defRPr/>
            </a:pPr>
            <a:r>
              <a:rPr lang="en-US" sz="3200" dirty="0">
                <a:solidFill>
                  <a:srgbClr val="0072BA"/>
                </a:solidFill>
                <a:latin typeface="+mn-lt"/>
                <a:ea typeface="ＭＳ Ｐゴシック" charset="0"/>
                <a:cs typeface="ＭＳ Ｐゴシック" charset="0"/>
              </a:rPr>
              <a:t>Sample B has blue, purple, and yellow dye</a:t>
            </a:r>
          </a:p>
          <a:p>
            <a:pPr marL="457200" indent="-457200">
              <a:spcBef>
                <a:spcPts val="1200"/>
              </a:spcBef>
              <a:buFont typeface="Arial"/>
              <a:buChar char="•"/>
              <a:defRPr/>
            </a:pPr>
            <a:r>
              <a:rPr lang="en-US" sz="3200" dirty="0">
                <a:solidFill>
                  <a:srgbClr val="0072BA"/>
                </a:solidFill>
                <a:latin typeface="+mn-lt"/>
                <a:ea typeface="ＭＳ Ｐゴシック" charset="0"/>
                <a:cs typeface="ＭＳ Ｐゴシック" charset="0"/>
              </a:rPr>
              <a:t>Sample C has blue dye</a:t>
            </a:r>
          </a:p>
        </p:txBody>
      </p:sp>
    </p:spTree>
    <p:extLst>
      <p:ext uri="{BB962C8B-B14F-4D97-AF65-F5344CB8AC3E}">
        <p14:creationId xmlns:p14="http://schemas.microsoft.com/office/powerpoint/2010/main" val="79987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2" t="36151" r="1218" b="35786"/>
          <a:stretch>
            <a:fillRect/>
          </a:stretch>
        </p:blipFill>
        <p:spPr bwMode="auto">
          <a:xfrm>
            <a:off x="534988" y="368300"/>
            <a:ext cx="22018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835679" y="2141164"/>
            <a:ext cx="7885019" cy="4017962"/>
            <a:chOff x="795338" y="1576388"/>
            <a:chExt cx="7885019" cy="4017962"/>
          </a:xfrm>
        </p:grpSpPr>
        <p:grpSp>
          <p:nvGrpSpPr>
            <p:cNvPr id="2" name="Group 1"/>
            <p:cNvGrpSpPr/>
            <p:nvPr/>
          </p:nvGrpSpPr>
          <p:grpSpPr>
            <a:xfrm>
              <a:off x="795338" y="1576388"/>
              <a:ext cx="2581275" cy="4017962"/>
              <a:chOff x="795338" y="1576388"/>
              <a:chExt cx="2581275" cy="4017962"/>
            </a:xfrm>
          </p:grpSpPr>
          <p:pic>
            <p:nvPicPr>
              <p:cNvPr id="19460" name="Picture 2" descr="gel lab 1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208" t="21680" r="23958" b="23674"/>
              <a:stretch>
                <a:fillRect/>
              </a:stretch>
            </p:blipFill>
            <p:spPr bwMode="auto">
              <a:xfrm>
                <a:off x="795338" y="1576388"/>
                <a:ext cx="2581275" cy="4017962"/>
              </a:xfrm>
              <a:prstGeom prst="rect">
                <a:avLst/>
              </a:prstGeom>
              <a:noFill/>
              <a:ln w="9525">
                <a:solidFill>
                  <a:srgbClr val="59595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9461" name="Group 2"/>
              <p:cNvGrpSpPr>
                <a:grpSpLocks/>
              </p:cNvGrpSpPr>
              <p:nvPr/>
            </p:nvGrpSpPr>
            <p:grpSpPr bwMode="auto">
              <a:xfrm>
                <a:off x="1179513" y="2225675"/>
                <a:ext cx="1812925" cy="365125"/>
                <a:chOff x="1143441" y="2022839"/>
                <a:chExt cx="1812838" cy="365569"/>
              </a:xfrm>
            </p:grpSpPr>
            <p:sp>
              <p:nvSpPr>
                <p:cNvPr id="9" name="Rounded Rectangle 8"/>
                <p:cNvSpPr>
                  <a:spLocks noChangeArrowheads="1"/>
                </p:cNvSpPr>
                <p:nvPr/>
              </p:nvSpPr>
              <p:spPr bwMode="auto">
                <a:xfrm>
                  <a:off x="1143441" y="2022839"/>
                  <a:ext cx="542899" cy="36080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>
                  <a:outerShdw blurRad="65500" dist="38100" dir="5400000" rotWithShape="0">
                    <a:srgbClr val="808080">
                      <a:alpha val="39998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+mn-lt"/>
                      <a:ea typeface="ＭＳ Ｐゴシック" charset="-128"/>
                    </a:rPr>
                    <a:t>A</a:t>
                  </a:r>
                </a:p>
              </p:txBody>
            </p:sp>
            <p:sp>
              <p:nvSpPr>
                <p:cNvPr id="10" name="Rounded Rectangle 9"/>
                <p:cNvSpPr>
                  <a:spLocks noChangeArrowheads="1"/>
                </p:cNvSpPr>
                <p:nvPr/>
              </p:nvSpPr>
              <p:spPr bwMode="auto">
                <a:xfrm>
                  <a:off x="1786347" y="2026018"/>
                  <a:ext cx="542899" cy="36239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>
                  <a:outerShdw blurRad="65500" dist="38100" dir="5400000" rotWithShape="0">
                    <a:srgbClr val="808080">
                      <a:alpha val="39998"/>
                    </a:srgbClr>
                  </a:outerShdw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en-US" altLang="en-US" dirty="0" smtClean="0"/>
                    <a:t>B</a:t>
                  </a:r>
                  <a:endParaRPr lang="en-US" altLang="en-US" dirty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" name="Rounded Rectangle 10"/>
                <p:cNvSpPr>
                  <a:spLocks noChangeArrowheads="1"/>
                </p:cNvSpPr>
                <p:nvPr/>
              </p:nvSpPr>
              <p:spPr bwMode="auto">
                <a:xfrm>
                  <a:off x="2413380" y="2022839"/>
                  <a:ext cx="542899" cy="3655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>
                  <a:outerShdw blurRad="65500" dist="38100" dir="5400000" rotWithShape="0">
                    <a:srgbClr val="808080">
                      <a:alpha val="39998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+mn-lt"/>
                      <a:ea typeface="ＭＳ Ｐゴシック" charset="-128"/>
                    </a:rPr>
                    <a:t>C</a:t>
                  </a:r>
                </a:p>
              </p:txBody>
            </p:sp>
          </p:grpSp>
        </p:grpSp>
        <p:sp>
          <p:nvSpPr>
            <p:cNvPr id="4" name="TextBox 3"/>
            <p:cNvSpPr txBox="1"/>
            <p:nvPr/>
          </p:nvSpPr>
          <p:spPr>
            <a:xfrm>
              <a:off x="3870232" y="1907381"/>
              <a:ext cx="4810125" cy="33559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457200" indent="-457200">
                <a:spcBef>
                  <a:spcPts val="1200"/>
                </a:spcBef>
                <a:buFont typeface="Arial"/>
                <a:buChar char="•"/>
                <a:defRPr/>
              </a:pPr>
              <a:r>
                <a:rPr lang="en-US" sz="3200" dirty="0">
                  <a:solidFill>
                    <a:srgbClr val="0072BA"/>
                  </a:solidFill>
                  <a:latin typeface="+mn-lt"/>
                  <a:ea typeface="ＭＳ Ｐゴシック" charset="0"/>
                  <a:cs typeface="ＭＳ Ｐゴシック" charset="0"/>
                </a:rPr>
                <a:t>Heaviest is blue dye (xylene </a:t>
              </a:r>
              <a:r>
                <a:rPr lang="en-US" sz="3200" dirty="0" err="1">
                  <a:solidFill>
                    <a:srgbClr val="0072BA"/>
                  </a:solidFill>
                  <a:latin typeface="+mn-lt"/>
                  <a:ea typeface="ＭＳ Ｐゴシック" charset="0"/>
                  <a:cs typeface="ＭＳ Ｐゴシック" charset="0"/>
                </a:rPr>
                <a:t>cyanole</a:t>
              </a:r>
              <a:r>
                <a:rPr lang="en-US" sz="3200" dirty="0">
                  <a:solidFill>
                    <a:srgbClr val="0072BA"/>
                  </a:solidFill>
                  <a:latin typeface="+mn-lt"/>
                  <a:ea typeface="ＭＳ Ｐゴシック" charset="0"/>
                  <a:cs typeface="ＭＳ Ｐゴシック" charset="0"/>
                </a:rPr>
                <a:t>)</a:t>
              </a:r>
            </a:p>
            <a:p>
              <a:pPr marL="457200" indent="-457200">
                <a:spcBef>
                  <a:spcPts val="1200"/>
                </a:spcBef>
                <a:buFont typeface="Arial"/>
                <a:buChar char="•"/>
                <a:defRPr/>
              </a:pPr>
              <a:r>
                <a:rPr lang="en-US" sz="3200" dirty="0">
                  <a:solidFill>
                    <a:srgbClr val="0072BA"/>
                  </a:solidFill>
                  <a:latin typeface="+mn-lt"/>
                  <a:ea typeface="ＭＳ Ｐゴシック" charset="0"/>
                  <a:cs typeface="ＭＳ Ｐゴシック" charset="0"/>
                </a:rPr>
                <a:t>Middle is purple dye (</a:t>
              </a:r>
              <a:r>
                <a:rPr lang="en-US" sz="3200" dirty="0" err="1">
                  <a:solidFill>
                    <a:srgbClr val="0072BA"/>
                  </a:solidFill>
                  <a:latin typeface="+mn-lt"/>
                  <a:ea typeface="ＭＳ Ｐゴシック" charset="0"/>
                  <a:cs typeface="ＭＳ Ｐゴシック" charset="0"/>
                </a:rPr>
                <a:t>bromophenol</a:t>
              </a:r>
              <a:r>
                <a:rPr lang="en-US" sz="3200" dirty="0">
                  <a:solidFill>
                    <a:srgbClr val="0072BA"/>
                  </a:solidFill>
                  <a:latin typeface="+mn-lt"/>
                  <a:ea typeface="ＭＳ Ｐゴシック" charset="0"/>
                  <a:cs typeface="ＭＳ Ｐゴシック" charset="0"/>
                </a:rPr>
                <a:t> blue)</a:t>
              </a:r>
            </a:p>
            <a:p>
              <a:pPr marL="457200" indent="-457200">
                <a:spcBef>
                  <a:spcPts val="1200"/>
                </a:spcBef>
                <a:buFont typeface="Arial"/>
                <a:buChar char="•"/>
                <a:defRPr/>
              </a:pPr>
              <a:r>
                <a:rPr lang="en-US" sz="3200" dirty="0">
                  <a:solidFill>
                    <a:srgbClr val="0072BA"/>
                  </a:solidFill>
                  <a:latin typeface="+mn-lt"/>
                  <a:ea typeface="ＭＳ Ｐゴシック" charset="0"/>
                  <a:cs typeface="ＭＳ Ｐゴシック" charset="0"/>
                </a:rPr>
                <a:t>Lightest is yellow dye (orange G)</a:t>
              </a:r>
            </a:p>
          </p:txBody>
        </p:sp>
      </p:grp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34989" y="984624"/>
            <a:ext cx="77349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600" b="1" dirty="0" smtClean="0">
                <a:solidFill>
                  <a:srgbClr val="D24D2E"/>
                </a:solidFill>
                <a:latin typeface="Arial Narrow" panose="020B0606020202030204" pitchFamily="34" charset="0"/>
              </a:rPr>
              <a:t>Predicted Dye Molecular Weights</a:t>
            </a:r>
            <a:endParaRPr lang="en-US" altLang="en-US" sz="3600" b="1" dirty="0">
              <a:solidFill>
                <a:srgbClr val="D24D2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31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1"/>
          <p:cNvSpPr txBox="1">
            <a:spLocks noChangeArrowheads="1"/>
          </p:cNvSpPr>
          <p:nvPr/>
        </p:nvSpPr>
        <p:spPr bwMode="auto">
          <a:xfrm>
            <a:off x="214313" y="2498725"/>
            <a:ext cx="86868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6000" b="1">
                <a:solidFill>
                  <a:srgbClr val="0062C3"/>
                </a:solidFill>
                <a:latin typeface="Arial Narrow" panose="020B0606020202030204" pitchFamily="34" charset="0"/>
              </a:rPr>
              <a:t>CHAPTER 1: </a:t>
            </a:r>
          </a:p>
          <a:p>
            <a:pPr algn="ctr" eaLnBrk="1" hangingPunct="1"/>
            <a:r>
              <a:rPr lang="en-US" altLang="en-US" sz="4800" b="1">
                <a:solidFill>
                  <a:srgbClr val="0062C3"/>
                </a:solidFill>
                <a:latin typeface="Arial Narrow" panose="020B0606020202030204" pitchFamily="34" charset="0"/>
              </a:rPr>
              <a:t>Some Tools of the Trade</a:t>
            </a:r>
          </a:p>
          <a:p>
            <a:pPr algn="ctr" eaLnBrk="1" hangingPunct="1"/>
            <a:r>
              <a:rPr lang="en-US" altLang="en-US" sz="4800" b="1" i="1">
                <a:solidFill>
                  <a:srgbClr val="0062C3"/>
                </a:solidFill>
                <a:latin typeface="Arial Narrow" panose="020B0606020202030204" pitchFamily="34" charset="0"/>
              </a:rPr>
              <a:t>Lab 1.1</a:t>
            </a:r>
          </a:p>
        </p:txBody>
      </p:sp>
      <p:pic>
        <p:nvPicPr>
          <p:cNvPr id="4099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2" t="36151" r="1218" b="35786"/>
          <a:stretch>
            <a:fillRect/>
          </a:stretch>
        </p:blipFill>
        <p:spPr bwMode="auto">
          <a:xfrm>
            <a:off x="2273300" y="447675"/>
            <a:ext cx="456882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1"/>
          <p:cNvSpPr txBox="1">
            <a:spLocks noChangeArrowheads="1"/>
          </p:cNvSpPr>
          <p:nvPr/>
        </p:nvSpPr>
        <p:spPr bwMode="auto">
          <a:xfrm>
            <a:off x="2436813" y="5583238"/>
            <a:ext cx="4016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0000"/>
                </a:solidFill>
                <a:latin typeface="Arial Narrow" panose="020B0606020202030204" pitchFamily="34" charset="0"/>
              </a:rPr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321475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2" t="36151" r="1218" b="35786"/>
          <a:stretch>
            <a:fillRect/>
          </a:stretch>
        </p:blipFill>
        <p:spPr bwMode="auto">
          <a:xfrm>
            <a:off x="534988" y="368300"/>
            <a:ext cx="22018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4" name="Group 1"/>
          <p:cNvGrpSpPr>
            <a:grpSpLocks/>
          </p:cNvGrpSpPr>
          <p:nvPr/>
        </p:nvGrpSpPr>
        <p:grpSpPr bwMode="auto">
          <a:xfrm>
            <a:off x="862013" y="1328738"/>
            <a:ext cx="2057400" cy="5160962"/>
            <a:chOff x="493830" y="3042621"/>
            <a:chExt cx="2057664" cy="5161340"/>
          </a:xfrm>
        </p:grpSpPr>
        <p:sp>
          <p:nvSpPr>
            <p:cNvPr id="20486" name="Rectangle 2"/>
            <p:cNvSpPr>
              <a:spLocks noChangeArrowheads="1"/>
            </p:cNvSpPr>
            <p:nvPr/>
          </p:nvSpPr>
          <p:spPr bwMode="auto">
            <a:xfrm>
              <a:off x="493830" y="3042621"/>
              <a:ext cx="2010218" cy="1551051"/>
            </a:xfrm>
            <a:prstGeom prst="rect">
              <a:avLst/>
            </a:prstGeom>
            <a:solidFill>
              <a:srgbClr val="993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487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882" y="3144954"/>
              <a:ext cx="1868487" cy="138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8" name="Rectangle 5"/>
            <p:cNvSpPr>
              <a:spLocks noChangeArrowheads="1"/>
            </p:cNvSpPr>
            <p:nvPr/>
          </p:nvSpPr>
          <p:spPr bwMode="auto">
            <a:xfrm>
              <a:off x="503238" y="4755844"/>
              <a:ext cx="2048256" cy="1664208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489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687" y="4829186"/>
              <a:ext cx="1911361" cy="1536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0" name="Rectangle 8"/>
            <p:cNvSpPr>
              <a:spLocks noChangeArrowheads="1"/>
            </p:cNvSpPr>
            <p:nvPr/>
          </p:nvSpPr>
          <p:spPr bwMode="auto">
            <a:xfrm>
              <a:off x="493830" y="6653736"/>
              <a:ext cx="2010218" cy="1550225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491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882" y="6772090"/>
              <a:ext cx="1833943" cy="1318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5" name="TextBox 3"/>
          <p:cNvSpPr txBox="1">
            <a:spLocks noChangeArrowheads="1"/>
          </p:cNvSpPr>
          <p:nvPr/>
        </p:nvSpPr>
        <p:spPr bwMode="auto">
          <a:xfrm>
            <a:off x="3328987" y="1754562"/>
            <a:ext cx="5468938" cy="384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72BA"/>
                </a:solidFill>
              </a:rPr>
              <a:t>Heaviest is purple dye (bromophenol blue) – 670.0 </a:t>
            </a:r>
            <a:r>
              <a:rPr lang="en-US" altLang="en-US" sz="3200" dirty="0" err="1">
                <a:solidFill>
                  <a:srgbClr val="0072BA"/>
                </a:solidFill>
              </a:rPr>
              <a:t>amu</a:t>
            </a:r>
            <a:endParaRPr lang="en-US" altLang="en-US" sz="3200" dirty="0">
              <a:solidFill>
                <a:srgbClr val="0072BA"/>
              </a:solidFill>
            </a:endParaRPr>
          </a:p>
          <a:p>
            <a:pPr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72BA"/>
                </a:solidFill>
              </a:rPr>
              <a:t>Middle is blue dye (xylene </a:t>
            </a:r>
            <a:r>
              <a:rPr lang="en-US" altLang="en-US" sz="3200" dirty="0" err="1">
                <a:solidFill>
                  <a:srgbClr val="0072BA"/>
                </a:solidFill>
              </a:rPr>
              <a:t>cyanole</a:t>
            </a:r>
            <a:r>
              <a:rPr lang="en-US" altLang="en-US" sz="3200" dirty="0">
                <a:solidFill>
                  <a:srgbClr val="0072BA"/>
                </a:solidFill>
              </a:rPr>
              <a:t>) – 538.6 </a:t>
            </a:r>
            <a:r>
              <a:rPr lang="en-US" altLang="en-US" sz="3200" dirty="0" err="1">
                <a:solidFill>
                  <a:srgbClr val="0072BA"/>
                </a:solidFill>
              </a:rPr>
              <a:t>amu</a:t>
            </a:r>
            <a:endParaRPr lang="en-US" altLang="en-US" sz="3200" dirty="0">
              <a:solidFill>
                <a:srgbClr val="0072BA"/>
              </a:solidFill>
            </a:endParaRPr>
          </a:p>
          <a:p>
            <a:pPr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72BA"/>
                </a:solidFill>
              </a:rPr>
              <a:t>Lightest is yellow dye (orange G) – 452.4 </a:t>
            </a:r>
            <a:r>
              <a:rPr lang="en-US" altLang="en-US" sz="3200" dirty="0" err="1">
                <a:solidFill>
                  <a:srgbClr val="0072BA"/>
                </a:solidFill>
              </a:rPr>
              <a:t>amu</a:t>
            </a:r>
            <a:endParaRPr lang="en-US" altLang="en-US" sz="3200" dirty="0">
              <a:solidFill>
                <a:srgbClr val="0072BA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696773" y="368300"/>
            <a:ext cx="473336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600" b="1" dirty="0" smtClean="0">
                <a:solidFill>
                  <a:srgbClr val="D24D2E"/>
                </a:solidFill>
                <a:latin typeface="Arial Narrow" panose="020B0606020202030204" pitchFamily="34" charset="0"/>
              </a:rPr>
              <a:t>Actual Dye Molecular Weights</a:t>
            </a:r>
            <a:endParaRPr lang="en-US" altLang="en-US" sz="3600" b="1" dirty="0">
              <a:solidFill>
                <a:srgbClr val="D24D2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97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2" t="36151" r="1218" b="35786"/>
          <a:stretch>
            <a:fillRect/>
          </a:stretch>
        </p:blipFill>
        <p:spPr bwMode="auto">
          <a:xfrm>
            <a:off x="534988" y="368300"/>
            <a:ext cx="22018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2966" y="2174502"/>
            <a:ext cx="7546975" cy="36933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0072BA"/>
                </a:solidFill>
                <a:latin typeface="+mn-lt"/>
                <a:ea typeface="ＭＳ Ｐゴシック" pitchFamily="31" charset="-128"/>
              </a:rPr>
              <a:t>Purple dye (bromophenol blue) has more negative charge per unit of mass than blue dye (xylene </a:t>
            </a:r>
            <a:r>
              <a:rPr lang="en-US" sz="3200" dirty="0" err="1">
                <a:solidFill>
                  <a:srgbClr val="0072BA"/>
                </a:solidFill>
                <a:latin typeface="+mn-lt"/>
                <a:ea typeface="ＭＳ Ｐゴシック" pitchFamily="31" charset="-128"/>
              </a:rPr>
              <a:t>cyanole</a:t>
            </a:r>
            <a:r>
              <a:rPr lang="en-US" sz="3200" dirty="0">
                <a:solidFill>
                  <a:srgbClr val="0072BA"/>
                </a:solidFill>
                <a:latin typeface="+mn-lt"/>
                <a:ea typeface="ＭＳ Ｐゴシック" pitchFamily="31" charset="-128"/>
              </a:rPr>
              <a:t>) due to </a:t>
            </a:r>
            <a:r>
              <a:rPr lang="en-US" sz="3200" dirty="0" err="1" smtClean="0">
                <a:solidFill>
                  <a:srgbClr val="0072BA"/>
                </a:solidFill>
                <a:latin typeface="+mn-lt"/>
                <a:ea typeface="ＭＳ Ｐゴシック" pitchFamily="31" charset="-128"/>
              </a:rPr>
              <a:t>presense</a:t>
            </a:r>
            <a:r>
              <a:rPr lang="en-US" sz="3200" dirty="0" smtClean="0">
                <a:solidFill>
                  <a:srgbClr val="0072BA"/>
                </a:solidFill>
                <a:latin typeface="+mn-lt"/>
                <a:ea typeface="ＭＳ Ｐゴシック" pitchFamily="31" charset="-128"/>
              </a:rPr>
              <a:t> of bromine </a:t>
            </a:r>
            <a:r>
              <a:rPr lang="en-US" sz="3200" dirty="0">
                <a:solidFill>
                  <a:srgbClr val="0072BA"/>
                </a:solidFill>
                <a:latin typeface="+mn-lt"/>
                <a:ea typeface="ＭＳ Ｐゴシック" pitchFamily="31" charset="-128"/>
              </a:rPr>
              <a:t>ions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0072BA"/>
                </a:solidFill>
                <a:latin typeface="+mn-lt"/>
                <a:ea typeface="ＭＳ Ｐゴシック" pitchFamily="31" charset="-128"/>
              </a:rPr>
              <a:t>The heavier purple dye molecule travels farther through the gel than the lighter blue dye molecule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4989" y="1024965"/>
            <a:ext cx="77349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600" b="1" dirty="0" smtClean="0">
                <a:solidFill>
                  <a:srgbClr val="D24D2E"/>
                </a:solidFill>
                <a:latin typeface="Arial Narrow" panose="020B0606020202030204" pitchFamily="34" charset="0"/>
              </a:rPr>
              <a:t>Dye Molecular Weight </a:t>
            </a:r>
            <a:r>
              <a:rPr lang="en-US" altLang="en-US" sz="3600" b="1" dirty="0" err="1" smtClean="0">
                <a:solidFill>
                  <a:srgbClr val="D24D2E"/>
                </a:solidFill>
                <a:latin typeface="Arial Narrow" panose="020B0606020202030204" pitchFamily="34" charset="0"/>
              </a:rPr>
              <a:t>Discrepency</a:t>
            </a:r>
            <a:endParaRPr lang="en-US" altLang="en-US" sz="3600" b="1" dirty="0">
              <a:solidFill>
                <a:srgbClr val="D24D2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72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2736850" y="556309"/>
            <a:ext cx="37644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D24D2E"/>
                </a:solidFill>
                <a:latin typeface="Arial Narrow" panose="020B0606020202030204" pitchFamily="34" charset="0"/>
              </a:rPr>
              <a:t>Purpose of Lab 1.1</a:t>
            </a:r>
          </a:p>
        </p:txBody>
      </p:sp>
      <p:pic>
        <p:nvPicPr>
          <p:cNvPr id="5123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2" t="36151" r="1218" b="35786"/>
          <a:stretch>
            <a:fillRect/>
          </a:stretch>
        </p:blipFill>
        <p:spPr bwMode="auto">
          <a:xfrm>
            <a:off x="534988" y="368300"/>
            <a:ext cx="22018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9625" y="1609725"/>
            <a:ext cx="7546975" cy="38465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0072BA"/>
                </a:solidFill>
                <a:latin typeface="+mn-lt"/>
                <a:ea typeface="ＭＳ Ｐゴシック" pitchFamily="31" charset="-128"/>
              </a:rPr>
              <a:t>Become familiar with the small volumes of solutions used in molecular biology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0072BA"/>
                </a:solidFill>
                <a:latin typeface="+mn-lt"/>
                <a:ea typeface="ＭＳ Ｐゴシック" pitchFamily="31" charset="-128"/>
              </a:rPr>
              <a:t>Introduce proper use of the micropipette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0072BA"/>
                </a:solidFill>
                <a:latin typeface="+mn-lt"/>
                <a:ea typeface="ＭＳ Ｐゴシック" pitchFamily="31" charset="-128"/>
              </a:rPr>
              <a:t>Practice using the micropipette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srgbClr val="0072BA"/>
              </a:solidFill>
              <a:latin typeface="+mn-lt"/>
              <a:ea typeface="ＭＳ Ｐゴシック" pitchFamily="31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7118" y="4520885"/>
            <a:ext cx="8051987" cy="1870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http://kcts9.pbslearningmedia.org/resource/biot11.sci.life.gen.usingmicro/using-a-micropipette/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03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3122799" y="300721"/>
            <a:ext cx="28984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D24D2E"/>
                </a:solidFill>
                <a:latin typeface="Arial Narrow" panose="020B0606020202030204" pitchFamily="34" charset="0"/>
              </a:rPr>
              <a:t>Micropipettes</a:t>
            </a:r>
          </a:p>
        </p:txBody>
      </p:sp>
      <p:pic>
        <p:nvPicPr>
          <p:cNvPr id="614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2" t="36151" r="1218" b="35786"/>
          <a:stretch>
            <a:fillRect/>
          </a:stretch>
        </p:blipFill>
        <p:spPr bwMode="auto">
          <a:xfrm>
            <a:off x="534988" y="368300"/>
            <a:ext cx="22018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1233488"/>
            <a:ext cx="9144000" cy="5624512"/>
          </a:xfrm>
          <a:prstGeom prst="rect">
            <a:avLst/>
          </a:prstGeom>
          <a:solidFill>
            <a:srgbClr val="99D0E7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223963"/>
            <a:ext cx="9144000" cy="0"/>
          </a:xfrm>
          <a:prstGeom prst="line">
            <a:avLst/>
          </a:prstGeom>
          <a:ln w="28575" cmpd="sng">
            <a:solidFill>
              <a:srgbClr val="88C6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221" name="Picture 2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3" y="1571625"/>
            <a:ext cx="2733675" cy="3644900"/>
          </a:xfrm>
          <a:prstGeom prst="rect">
            <a:avLst/>
          </a:prstGeom>
          <a:noFill/>
          <a:ln w="6350" cmpd="sng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14775" y="1571625"/>
            <a:ext cx="4860925" cy="3644900"/>
          </a:xfrm>
          <a:prstGeom prst="rect">
            <a:avLst/>
          </a:prstGeom>
          <a:noFill/>
          <a:ln w="6350" cmpd="sng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31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2719387" y="33159"/>
            <a:ext cx="37052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D24D2E"/>
                </a:solidFill>
                <a:latin typeface="Arial Narrow" panose="020B0606020202030204" pitchFamily="34" charset="0"/>
              </a:rPr>
              <a:t>Parts of the </a:t>
            </a:r>
            <a:r>
              <a:rPr lang="en-US" altLang="en-US" sz="3600" b="1" dirty="0" smtClean="0">
                <a:solidFill>
                  <a:srgbClr val="D24D2E"/>
                </a:solidFill>
                <a:latin typeface="Arial Narrow" panose="020B0606020202030204" pitchFamily="34" charset="0"/>
              </a:rPr>
              <a:t>Micropipette</a:t>
            </a:r>
            <a:endParaRPr lang="en-US" altLang="en-US" sz="3600" b="1" dirty="0">
              <a:solidFill>
                <a:srgbClr val="D24D2E"/>
              </a:solidFill>
              <a:latin typeface="Arial Narrow" panose="020B0606020202030204" pitchFamily="34" charset="0"/>
            </a:endParaRPr>
          </a:p>
        </p:txBody>
      </p:sp>
      <p:pic>
        <p:nvPicPr>
          <p:cNvPr id="7171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2" t="36151" r="1218" b="35786"/>
          <a:stretch>
            <a:fillRect/>
          </a:stretch>
        </p:blipFill>
        <p:spPr bwMode="auto">
          <a:xfrm>
            <a:off x="534988" y="368300"/>
            <a:ext cx="22018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1233488"/>
            <a:ext cx="9144000" cy="5624512"/>
          </a:xfrm>
          <a:prstGeom prst="rect">
            <a:avLst/>
          </a:prstGeom>
          <a:solidFill>
            <a:srgbClr val="99D0E7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223963"/>
            <a:ext cx="9144000" cy="0"/>
          </a:xfrm>
          <a:prstGeom prst="line">
            <a:avLst/>
          </a:prstGeom>
          <a:ln w="28575" cmpd="sng">
            <a:solidFill>
              <a:srgbClr val="88C6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1436688"/>
            <a:ext cx="5346700" cy="4729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62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3013215" y="368300"/>
            <a:ext cx="35573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D24D2E"/>
                </a:solidFill>
                <a:latin typeface="Arial Narrow" panose="020B0606020202030204" pitchFamily="34" charset="0"/>
              </a:rPr>
              <a:t>Micropipette </a:t>
            </a:r>
            <a:r>
              <a:rPr lang="en-US" altLang="en-US" sz="3600" b="1" dirty="0" smtClean="0">
                <a:solidFill>
                  <a:srgbClr val="D24D2E"/>
                </a:solidFill>
                <a:latin typeface="Arial Narrow" panose="020B0606020202030204" pitchFamily="34" charset="0"/>
              </a:rPr>
              <a:t>Use</a:t>
            </a:r>
            <a:endParaRPr lang="en-US" altLang="en-US" sz="3600" b="1" dirty="0">
              <a:solidFill>
                <a:srgbClr val="D24D2E"/>
              </a:solidFill>
              <a:latin typeface="Arial Narrow" panose="020B0606020202030204" pitchFamily="34" charset="0"/>
            </a:endParaRPr>
          </a:p>
        </p:txBody>
      </p:sp>
      <p:pic>
        <p:nvPicPr>
          <p:cNvPr id="819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2" t="36151" r="1218" b="35786"/>
          <a:stretch>
            <a:fillRect/>
          </a:stretch>
        </p:blipFill>
        <p:spPr bwMode="auto">
          <a:xfrm>
            <a:off x="534988" y="368300"/>
            <a:ext cx="22018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6138" y="1609725"/>
            <a:ext cx="7891462" cy="41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lnSpc>
                <a:spcPct val="110000"/>
              </a:lnSpc>
              <a:buFont typeface="+mj-lt"/>
              <a:buAutoNum type="arabicPeriod"/>
              <a:defRPr/>
            </a:pPr>
            <a:r>
              <a:rPr lang="en-US" sz="3000" dirty="0">
                <a:solidFill>
                  <a:srgbClr val="0072BA"/>
                </a:solidFill>
                <a:latin typeface="+mn-lt"/>
                <a:ea typeface="ＭＳ Ｐゴシック" pitchFamily="31" charset="-128"/>
              </a:rPr>
              <a:t>Twist dial to desired volume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  <a:defRPr/>
            </a:pPr>
            <a:r>
              <a:rPr lang="en-US" sz="3000" dirty="0">
                <a:solidFill>
                  <a:srgbClr val="0072BA"/>
                </a:solidFill>
                <a:latin typeface="+mn-lt"/>
                <a:ea typeface="ＭＳ Ｐゴシック" pitchFamily="31" charset="-128"/>
              </a:rPr>
              <a:t>Add disposable pipette tip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  <a:defRPr/>
            </a:pPr>
            <a:r>
              <a:rPr lang="en-US" sz="3000" dirty="0">
                <a:solidFill>
                  <a:srgbClr val="0072BA"/>
                </a:solidFill>
                <a:latin typeface="+mn-lt"/>
                <a:ea typeface="ＭＳ Ｐゴシック" pitchFamily="31" charset="-128"/>
              </a:rPr>
              <a:t>Press plunger to first stop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  <a:defRPr/>
            </a:pPr>
            <a:r>
              <a:rPr lang="en-US" sz="3000" dirty="0">
                <a:solidFill>
                  <a:srgbClr val="0072BA"/>
                </a:solidFill>
                <a:latin typeface="+mn-lt"/>
                <a:ea typeface="ＭＳ Ｐゴシック" pitchFamily="31" charset="-128"/>
              </a:rPr>
              <a:t>To retrieve liquid, slowly release plunger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  <a:defRPr/>
            </a:pPr>
            <a:r>
              <a:rPr lang="en-US" sz="3000" dirty="0">
                <a:solidFill>
                  <a:srgbClr val="0072BA"/>
                </a:solidFill>
                <a:latin typeface="+mn-lt"/>
                <a:ea typeface="ＭＳ Ｐゴシック" pitchFamily="31" charset="-128"/>
              </a:rPr>
              <a:t>To transfer liquid, press plunger past first stop to second stop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  <a:defRPr/>
            </a:pPr>
            <a:r>
              <a:rPr lang="en-US" sz="3000" dirty="0">
                <a:solidFill>
                  <a:srgbClr val="0072BA"/>
                </a:solidFill>
                <a:latin typeface="+mn-lt"/>
                <a:ea typeface="ＭＳ Ｐゴシック" pitchFamily="31" charset="-128"/>
              </a:rPr>
              <a:t>Keep plunger down as you remove pipette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  <a:defRPr/>
            </a:pPr>
            <a:r>
              <a:rPr lang="en-US" sz="3000" dirty="0">
                <a:solidFill>
                  <a:srgbClr val="0072BA"/>
                </a:solidFill>
                <a:latin typeface="+mn-lt"/>
                <a:ea typeface="ＭＳ Ｐゴシック" pitchFamily="31" charset="-128"/>
              </a:rPr>
              <a:t>Eject tip</a:t>
            </a:r>
          </a:p>
        </p:txBody>
      </p:sp>
    </p:spTree>
    <p:extLst>
      <p:ext uri="{BB962C8B-B14F-4D97-AF65-F5344CB8AC3E}">
        <p14:creationId xmlns:p14="http://schemas.microsoft.com/office/powerpoint/2010/main" val="323681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2078644" y="5892"/>
            <a:ext cx="496924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D24D2E"/>
                </a:solidFill>
                <a:latin typeface="Arial Narrow" panose="020B0606020202030204" pitchFamily="34" charset="0"/>
              </a:rPr>
              <a:t>Reading a P-20 </a:t>
            </a:r>
            <a:r>
              <a:rPr lang="en-US" altLang="en-US" sz="3600" b="1" dirty="0" smtClean="0">
                <a:solidFill>
                  <a:srgbClr val="D24D2E"/>
                </a:solidFill>
                <a:latin typeface="Arial Narrow" panose="020B0606020202030204" pitchFamily="34" charset="0"/>
              </a:rPr>
              <a:t>Micropipette</a:t>
            </a:r>
            <a:endParaRPr lang="en-US" altLang="en-US" sz="3600" b="1" dirty="0">
              <a:solidFill>
                <a:srgbClr val="D24D2E"/>
              </a:solidFill>
              <a:latin typeface="Arial Narrow" panose="020B0606020202030204" pitchFamily="34" charset="0"/>
            </a:endParaRPr>
          </a:p>
        </p:txBody>
      </p:sp>
      <p:pic>
        <p:nvPicPr>
          <p:cNvPr id="9219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2" t="36151" r="1218" b="35786"/>
          <a:stretch>
            <a:fillRect/>
          </a:stretch>
        </p:blipFill>
        <p:spPr bwMode="auto">
          <a:xfrm>
            <a:off x="534988" y="368300"/>
            <a:ext cx="22018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2"/>
          <p:cNvSpPr txBox="1">
            <a:spLocks noChangeArrowheads="1"/>
          </p:cNvSpPr>
          <p:nvPr/>
        </p:nvSpPr>
        <p:spPr bwMode="auto">
          <a:xfrm>
            <a:off x="6240463" y="5697538"/>
            <a:ext cx="1857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233488"/>
            <a:ext cx="9144000" cy="5624512"/>
          </a:xfrm>
          <a:prstGeom prst="rect">
            <a:avLst/>
          </a:prstGeom>
          <a:solidFill>
            <a:srgbClr val="99D0E7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23963"/>
            <a:ext cx="9144000" cy="0"/>
          </a:xfrm>
          <a:prstGeom prst="line">
            <a:avLst/>
          </a:prstGeom>
          <a:ln w="28575" cmpd="sng">
            <a:solidFill>
              <a:srgbClr val="88C6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223" name="Picture 1" descr="Screen Shot 2014-03-31 at 9.26.1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25" y="1554163"/>
            <a:ext cx="6846888" cy="358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35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2123513" y="-4775"/>
            <a:ext cx="489697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D24D2E"/>
                </a:solidFill>
                <a:latin typeface="Arial Narrow" panose="020B0606020202030204" pitchFamily="34" charset="0"/>
              </a:rPr>
              <a:t>Reading a </a:t>
            </a:r>
            <a:r>
              <a:rPr lang="en-US" altLang="en-US" sz="3600" b="1" dirty="0" smtClean="0">
                <a:solidFill>
                  <a:srgbClr val="D24D2E"/>
                </a:solidFill>
                <a:latin typeface="Arial Narrow" panose="020B0606020202030204" pitchFamily="34" charset="0"/>
              </a:rPr>
              <a:t>Micropipette </a:t>
            </a:r>
            <a:r>
              <a:rPr lang="en-US" altLang="en-US" sz="3600" b="1" dirty="0">
                <a:solidFill>
                  <a:srgbClr val="D24D2E"/>
                </a:solidFill>
                <a:latin typeface="Arial Narrow" panose="020B0606020202030204" pitchFamily="34" charset="0"/>
              </a:rPr>
              <a:t>(cont.)</a:t>
            </a:r>
          </a:p>
        </p:txBody>
      </p:sp>
      <p:pic>
        <p:nvPicPr>
          <p:cNvPr id="10243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2" t="36151" r="1218" b="35786"/>
          <a:stretch>
            <a:fillRect/>
          </a:stretch>
        </p:blipFill>
        <p:spPr bwMode="auto">
          <a:xfrm>
            <a:off x="290326" y="258171"/>
            <a:ext cx="22018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0" y="1233488"/>
            <a:ext cx="9144000" cy="5624512"/>
          </a:xfrm>
          <a:prstGeom prst="rect">
            <a:avLst/>
          </a:prstGeom>
          <a:solidFill>
            <a:srgbClr val="99D0E7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0" y="1223963"/>
            <a:ext cx="9144000" cy="0"/>
          </a:xfrm>
          <a:prstGeom prst="line">
            <a:avLst/>
          </a:prstGeom>
          <a:ln w="28575" cmpd="sng">
            <a:solidFill>
              <a:srgbClr val="88C6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887538" y="2235200"/>
            <a:ext cx="5368925" cy="3522663"/>
          </a:xfrm>
          <a:prstGeom prst="rect">
            <a:avLst/>
          </a:prstGeom>
          <a:solidFill>
            <a:srgbClr val="D9D9D9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10247" name="Group 30"/>
          <p:cNvGrpSpPr>
            <a:grpSpLocks/>
          </p:cNvGrpSpPr>
          <p:nvPr/>
        </p:nvGrpSpPr>
        <p:grpSpPr bwMode="auto">
          <a:xfrm>
            <a:off x="2324100" y="1574800"/>
            <a:ext cx="4513263" cy="4051300"/>
            <a:chOff x="2552700" y="1574800"/>
            <a:chExt cx="4513892" cy="4051876"/>
          </a:xfrm>
        </p:grpSpPr>
        <p:cxnSp>
          <p:nvCxnSpPr>
            <p:cNvPr id="9" name="Straight Connector 8"/>
            <p:cNvCxnSpPr>
              <a:cxnSpLocks noChangeShapeType="1"/>
              <a:stCxn id="6" idx="1"/>
              <a:endCxn id="6" idx="3"/>
            </p:cNvCxnSpPr>
            <p:nvPr/>
          </p:nvCxnSpPr>
          <p:spPr bwMode="auto">
            <a:xfrm>
              <a:off x="2736876" y="3340351"/>
              <a:ext cx="64779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0255" name="Group 12"/>
            <p:cNvGrpSpPr>
              <a:grpSpLocks/>
            </p:cNvGrpSpPr>
            <p:nvPr/>
          </p:nvGrpSpPr>
          <p:grpSpPr bwMode="auto">
            <a:xfrm>
              <a:off x="2628900" y="2603500"/>
              <a:ext cx="857250" cy="2279650"/>
              <a:chOff x="2628900" y="2603500"/>
              <a:chExt cx="857250" cy="2279650"/>
            </a:xfrm>
          </p:grpSpPr>
          <p:sp>
            <p:nvSpPr>
              <p:cNvPr id="7" name="Rectangle 6"/>
              <p:cNvSpPr>
                <a:spLocks noChangeArrowheads="1"/>
              </p:cNvSpPr>
              <p:nvPr/>
            </p:nvSpPr>
            <p:spPr bwMode="auto">
              <a:xfrm>
                <a:off x="2628911" y="2603646"/>
                <a:ext cx="857369" cy="2279974"/>
              </a:xfrm>
              <a:prstGeom prst="rect">
                <a:avLst/>
              </a:prstGeom>
              <a:solidFill>
                <a:srgbClr val="A6A6A6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" name="Rectangle 5"/>
              <p:cNvSpPr>
                <a:spLocks noChangeArrowheads="1"/>
              </p:cNvSpPr>
              <p:nvPr/>
            </p:nvSpPr>
            <p:spPr bwMode="auto">
              <a:xfrm>
                <a:off x="2736876" y="2692559"/>
                <a:ext cx="647790" cy="129558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2736876" y="4083406"/>
                <a:ext cx="647790" cy="70495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0279" name="TextBox 10"/>
              <p:cNvSpPr txBox="1">
                <a:spLocks noChangeArrowheads="1"/>
              </p:cNvSpPr>
              <p:nvPr/>
            </p:nvSpPr>
            <p:spPr bwMode="auto">
              <a:xfrm>
                <a:off x="2857500" y="2698750"/>
                <a:ext cx="412893" cy="584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3200"/>
                  <a:t>0</a:t>
                </a:r>
              </a:p>
            </p:txBody>
          </p:sp>
          <p:sp>
            <p:nvSpPr>
              <p:cNvPr id="10280" name="TextBox 11"/>
              <p:cNvSpPr txBox="1">
                <a:spLocks noChangeArrowheads="1"/>
              </p:cNvSpPr>
              <p:nvPr/>
            </p:nvSpPr>
            <p:spPr bwMode="auto">
              <a:xfrm>
                <a:off x="2851150" y="3359150"/>
                <a:ext cx="412893" cy="584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3200"/>
                  <a:t>5</a:t>
                </a:r>
              </a:p>
            </p:txBody>
          </p:sp>
          <p:sp>
            <p:nvSpPr>
              <p:cNvPr id="10281" name="TextBox 14"/>
              <p:cNvSpPr txBox="1">
                <a:spLocks noChangeArrowheads="1"/>
              </p:cNvSpPr>
              <p:nvPr/>
            </p:nvSpPr>
            <p:spPr bwMode="auto">
              <a:xfrm>
                <a:off x="2857500" y="4140200"/>
                <a:ext cx="412893" cy="584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3200">
                    <a:solidFill>
                      <a:srgbClr val="FF0000"/>
                    </a:solidFill>
                  </a:rPr>
                  <a:t>0</a:t>
                </a:r>
              </a:p>
            </p:txBody>
          </p:sp>
        </p:grpSp>
        <p:grpSp>
          <p:nvGrpSpPr>
            <p:cNvPr id="10256" name="Group 16"/>
            <p:cNvGrpSpPr>
              <a:grpSpLocks/>
            </p:cNvGrpSpPr>
            <p:nvPr/>
          </p:nvGrpSpPr>
          <p:grpSpPr bwMode="auto">
            <a:xfrm>
              <a:off x="4235450" y="2603500"/>
              <a:ext cx="857250" cy="2279650"/>
              <a:chOff x="2628900" y="2603500"/>
              <a:chExt cx="857250" cy="2279650"/>
            </a:xfrm>
          </p:grpSpPr>
          <p:sp>
            <p:nvSpPr>
              <p:cNvPr id="18" name="Rectangle 17"/>
              <p:cNvSpPr>
                <a:spLocks noChangeArrowheads="1"/>
              </p:cNvSpPr>
              <p:nvPr/>
            </p:nvSpPr>
            <p:spPr bwMode="auto">
              <a:xfrm>
                <a:off x="2629134" y="2603646"/>
                <a:ext cx="857369" cy="2279974"/>
              </a:xfrm>
              <a:prstGeom prst="rect">
                <a:avLst/>
              </a:prstGeom>
              <a:solidFill>
                <a:srgbClr val="A6A6A6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9" name="Rectangle 18"/>
              <p:cNvSpPr>
                <a:spLocks noChangeArrowheads="1"/>
              </p:cNvSpPr>
              <p:nvPr/>
            </p:nvSpPr>
            <p:spPr bwMode="auto">
              <a:xfrm>
                <a:off x="2737099" y="2692559"/>
                <a:ext cx="647790" cy="129558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0" name="Rectangle 19"/>
              <p:cNvSpPr>
                <a:spLocks noChangeArrowheads="1"/>
              </p:cNvSpPr>
              <p:nvPr/>
            </p:nvSpPr>
            <p:spPr bwMode="auto">
              <a:xfrm>
                <a:off x="2737099" y="4083406"/>
                <a:ext cx="647790" cy="70495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0273" name="TextBox 20"/>
              <p:cNvSpPr txBox="1">
                <a:spLocks noChangeArrowheads="1"/>
              </p:cNvSpPr>
              <p:nvPr/>
            </p:nvSpPr>
            <p:spPr bwMode="auto">
              <a:xfrm>
                <a:off x="2857500" y="2698750"/>
                <a:ext cx="412893" cy="584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3200"/>
                  <a:t>0</a:t>
                </a:r>
              </a:p>
            </p:txBody>
          </p:sp>
          <p:sp>
            <p:nvSpPr>
              <p:cNvPr id="10274" name="TextBox 21"/>
              <p:cNvSpPr txBox="1">
                <a:spLocks noChangeArrowheads="1"/>
              </p:cNvSpPr>
              <p:nvPr/>
            </p:nvSpPr>
            <p:spPr bwMode="auto">
              <a:xfrm>
                <a:off x="2851150" y="3359150"/>
                <a:ext cx="412893" cy="584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3200"/>
                  <a:t>5</a:t>
                </a:r>
              </a:p>
            </p:txBody>
          </p:sp>
          <p:sp>
            <p:nvSpPr>
              <p:cNvPr id="10275" name="TextBox 22"/>
              <p:cNvSpPr txBox="1">
                <a:spLocks noChangeArrowheads="1"/>
              </p:cNvSpPr>
              <p:nvPr/>
            </p:nvSpPr>
            <p:spPr bwMode="auto">
              <a:xfrm>
                <a:off x="2857500" y="4140200"/>
                <a:ext cx="412893" cy="584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3200">
                    <a:solidFill>
                      <a:srgbClr val="FF0000"/>
                    </a:solidFill>
                  </a:rPr>
                  <a:t>0</a:t>
                </a:r>
              </a:p>
            </p:txBody>
          </p:sp>
        </p:grpSp>
        <p:grpSp>
          <p:nvGrpSpPr>
            <p:cNvPr id="10257" name="Group 23"/>
            <p:cNvGrpSpPr>
              <a:grpSpLocks/>
            </p:cNvGrpSpPr>
            <p:nvPr/>
          </p:nvGrpSpPr>
          <p:grpSpPr bwMode="auto">
            <a:xfrm>
              <a:off x="5778500" y="2603500"/>
              <a:ext cx="857250" cy="2279650"/>
              <a:chOff x="2628900" y="2603500"/>
              <a:chExt cx="857250" cy="2279650"/>
            </a:xfrm>
          </p:grpSpPr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2629350" y="2603646"/>
                <a:ext cx="857369" cy="2279974"/>
              </a:xfrm>
              <a:prstGeom prst="rect">
                <a:avLst/>
              </a:prstGeom>
              <a:solidFill>
                <a:srgbClr val="A6A6A6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2737315" y="2692559"/>
                <a:ext cx="647790" cy="129558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2737315" y="4083406"/>
                <a:ext cx="647790" cy="70495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0267" name="TextBox 27"/>
              <p:cNvSpPr txBox="1">
                <a:spLocks noChangeArrowheads="1"/>
              </p:cNvSpPr>
              <p:nvPr/>
            </p:nvSpPr>
            <p:spPr bwMode="auto">
              <a:xfrm>
                <a:off x="2857500" y="2698750"/>
                <a:ext cx="412893" cy="584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3200"/>
                  <a:t>0</a:t>
                </a:r>
              </a:p>
            </p:txBody>
          </p:sp>
          <p:sp>
            <p:nvSpPr>
              <p:cNvPr id="10268" name="TextBox 28"/>
              <p:cNvSpPr txBox="1">
                <a:spLocks noChangeArrowheads="1"/>
              </p:cNvSpPr>
              <p:nvPr/>
            </p:nvSpPr>
            <p:spPr bwMode="auto">
              <a:xfrm>
                <a:off x="2851150" y="3359150"/>
                <a:ext cx="412893" cy="584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3200"/>
                  <a:t>5</a:t>
                </a:r>
              </a:p>
            </p:txBody>
          </p:sp>
          <p:sp>
            <p:nvSpPr>
              <p:cNvPr id="10269" name="TextBox 29"/>
              <p:cNvSpPr txBox="1">
                <a:spLocks noChangeArrowheads="1"/>
              </p:cNvSpPr>
              <p:nvPr/>
            </p:nvSpPr>
            <p:spPr bwMode="auto">
              <a:xfrm>
                <a:off x="2857500" y="4140200"/>
                <a:ext cx="412893" cy="584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3200">
                    <a:solidFill>
                      <a:srgbClr val="FF0000"/>
                    </a:solidFill>
                  </a:rPr>
                  <a:t>0</a:t>
                </a:r>
              </a:p>
            </p:txBody>
          </p:sp>
        </p:grpSp>
        <p:sp>
          <p:nvSpPr>
            <p:cNvPr id="10258" name="TextBox 13"/>
            <p:cNvSpPr txBox="1">
              <a:spLocks noChangeArrowheads="1"/>
            </p:cNvSpPr>
            <p:nvPr/>
          </p:nvSpPr>
          <p:spPr bwMode="auto">
            <a:xfrm>
              <a:off x="2635250" y="5041900"/>
              <a:ext cx="979755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200"/>
                <a:t>5 μL</a:t>
              </a:r>
            </a:p>
          </p:txBody>
        </p:sp>
        <p:sp>
          <p:nvSpPr>
            <p:cNvPr id="10259" name="TextBox 31"/>
            <p:cNvSpPr txBox="1">
              <a:spLocks noChangeArrowheads="1"/>
            </p:cNvSpPr>
            <p:nvPr/>
          </p:nvSpPr>
          <p:spPr bwMode="auto">
            <a:xfrm>
              <a:off x="4024972" y="5041900"/>
              <a:ext cx="1210588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200"/>
                <a:t>50 μL</a:t>
              </a:r>
            </a:p>
          </p:txBody>
        </p:sp>
        <p:sp>
          <p:nvSpPr>
            <p:cNvPr id="10260" name="TextBox 32"/>
            <p:cNvSpPr txBox="1">
              <a:spLocks noChangeArrowheads="1"/>
            </p:cNvSpPr>
            <p:nvPr/>
          </p:nvSpPr>
          <p:spPr bwMode="auto">
            <a:xfrm>
              <a:off x="5625172" y="5041900"/>
              <a:ext cx="1441420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200"/>
                <a:t>500 μL</a:t>
              </a:r>
            </a:p>
          </p:txBody>
        </p:sp>
        <p:sp>
          <p:nvSpPr>
            <p:cNvPr id="10261" name="TextBox 15"/>
            <p:cNvSpPr txBox="1">
              <a:spLocks noChangeArrowheads="1"/>
            </p:cNvSpPr>
            <p:nvPr/>
          </p:nvSpPr>
          <p:spPr bwMode="auto">
            <a:xfrm>
              <a:off x="2552700" y="1574800"/>
              <a:ext cx="1051490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200"/>
                <a:t>P-20</a:t>
              </a:r>
            </a:p>
          </p:txBody>
        </p:sp>
        <p:sp>
          <p:nvSpPr>
            <p:cNvPr id="10262" name="TextBox 34"/>
            <p:cNvSpPr txBox="1">
              <a:spLocks noChangeArrowheads="1"/>
            </p:cNvSpPr>
            <p:nvPr/>
          </p:nvSpPr>
          <p:spPr bwMode="auto">
            <a:xfrm>
              <a:off x="3982755" y="1574800"/>
              <a:ext cx="1279717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200"/>
                <a:t>P-200</a:t>
              </a:r>
            </a:p>
          </p:txBody>
        </p:sp>
        <p:sp>
          <p:nvSpPr>
            <p:cNvPr id="10263" name="TextBox 35"/>
            <p:cNvSpPr txBox="1">
              <a:spLocks noChangeArrowheads="1"/>
            </p:cNvSpPr>
            <p:nvPr/>
          </p:nvSpPr>
          <p:spPr bwMode="auto">
            <a:xfrm>
              <a:off x="5506755" y="1574800"/>
              <a:ext cx="1507945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200"/>
                <a:t>P-2000</a:t>
              </a:r>
            </a:p>
          </p:txBody>
        </p:sp>
      </p:grpSp>
      <p:cxnSp>
        <p:nvCxnSpPr>
          <p:cNvPr id="4" name="Straight Connector 3"/>
          <p:cNvCxnSpPr>
            <a:stCxn id="6" idx="1"/>
            <a:endCxn id="6" idx="3"/>
          </p:cNvCxnSpPr>
          <p:nvPr/>
        </p:nvCxnSpPr>
        <p:spPr>
          <a:xfrm>
            <a:off x="2508250" y="3340100"/>
            <a:ext cx="6477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100513" y="3340100"/>
            <a:ext cx="6477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649913" y="3340100"/>
            <a:ext cx="6477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2844800" y="4876800"/>
            <a:ext cx="0" cy="279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Straight Connector 50"/>
          <p:cNvCxnSpPr>
            <a:cxnSpLocks noChangeShapeType="1"/>
          </p:cNvCxnSpPr>
          <p:nvPr/>
        </p:nvCxnSpPr>
        <p:spPr bwMode="auto">
          <a:xfrm>
            <a:off x="4427538" y="4876800"/>
            <a:ext cx="0" cy="279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Straight Connector 51"/>
          <p:cNvCxnSpPr>
            <a:cxnSpLocks noChangeShapeType="1"/>
          </p:cNvCxnSpPr>
          <p:nvPr/>
        </p:nvCxnSpPr>
        <p:spPr bwMode="auto">
          <a:xfrm>
            <a:off x="5969000" y="4876800"/>
            <a:ext cx="0" cy="279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34115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2773736" y="279310"/>
            <a:ext cx="36917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D24D2E"/>
                </a:solidFill>
                <a:latin typeface="Arial Narrow" panose="020B0606020202030204" pitchFamily="34" charset="0"/>
              </a:rPr>
              <a:t>Micropipetting </a:t>
            </a:r>
            <a:r>
              <a:rPr lang="en-US" altLang="en-US" sz="3600" b="1" dirty="0" smtClean="0">
                <a:solidFill>
                  <a:srgbClr val="D24D2E"/>
                </a:solidFill>
                <a:latin typeface="Arial Narrow" panose="020B0606020202030204" pitchFamily="34" charset="0"/>
              </a:rPr>
              <a:t>“N</a:t>
            </a:r>
            <a:r>
              <a:rPr lang="en-US" altLang="ja-JP" sz="3600" b="1" dirty="0" smtClean="0">
                <a:solidFill>
                  <a:srgbClr val="D24D2E"/>
                </a:solidFill>
                <a:latin typeface="Arial Narrow" panose="020B0606020202030204" pitchFamily="34" charset="0"/>
              </a:rPr>
              <a:t>evers</a:t>
            </a:r>
            <a:r>
              <a:rPr lang="en-US" altLang="en-US" sz="3600" b="1" dirty="0">
                <a:solidFill>
                  <a:srgbClr val="D24D2E"/>
                </a:solidFill>
                <a:latin typeface="Arial Narrow" panose="020B0606020202030204" pitchFamily="34" charset="0"/>
              </a:rPr>
              <a:t>”</a:t>
            </a:r>
          </a:p>
        </p:txBody>
      </p:sp>
      <p:pic>
        <p:nvPicPr>
          <p:cNvPr id="1126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2" t="36151" r="1218" b="35786"/>
          <a:stretch>
            <a:fillRect/>
          </a:stretch>
        </p:blipFill>
        <p:spPr bwMode="auto">
          <a:xfrm>
            <a:off x="534988" y="368300"/>
            <a:ext cx="22018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1"/>
          <p:cNvSpPr txBox="1">
            <a:spLocks noChangeArrowheads="1"/>
          </p:cNvSpPr>
          <p:nvPr/>
        </p:nvSpPr>
        <p:spPr bwMode="auto">
          <a:xfrm>
            <a:off x="711667" y="1811431"/>
            <a:ext cx="7546975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72BA"/>
                </a:solidFill>
              </a:rPr>
              <a:t>Never use </a:t>
            </a:r>
            <a:r>
              <a:rPr lang="en-US" altLang="en-US" sz="3200" dirty="0" smtClean="0">
                <a:solidFill>
                  <a:srgbClr val="0072BA"/>
                </a:solidFill>
              </a:rPr>
              <a:t>a micropipette </a:t>
            </a:r>
            <a:r>
              <a:rPr lang="en-US" altLang="en-US" sz="3200" dirty="0">
                <a:solidFill>
                  <a:srgbClr val="0072BA"/>
                </a:solidFill>
              </a:rPr>
              <a:t>without a tip</a:t>
            </a:r>
            <a:endParaRPr lang="en-US" altLang="en-US" sz="3200" dirty="0">
              <a:solidFill>
                <a:srgbClr val="88C664"/>
              </a:solidFill>
            </a:endParaRPr>
          </a:p>
          <a:p>
            <a:pPr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72BA"/>
                </a:solidFill>
              </a:rPr>
              <a:t>Never lay </a:t>
            </a:r>
            <a:r>
              <a:rPr lang="en-US" altLang="en-US" sz="3200" dirty="0" smtClean="0">
                <a:solidFill>
                  <a:srgbClr val="0072BA"/>
                </a:solidFill>
              </a:rPr>
              <a:t>a micropipette </a:t>
            </a:r>
            <a:r>
              <a:rPr lang="en-US" altLang="en-US" sz="3200" dirty="0">
                <a:solidFill>
                  <a:srgbClr val="0072BA"/>
                </a:solidFill>
              </a:rPr>
              <a:t>down with sample in the tip</a:t>
            </a:r>
          </a:p>
          <a:p>
            <a:pPr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72BA"/>
                </a:solidFill>
              </a:rPr>
              <a:t>Never let the plunger button snap back</a:t>
            </a:r>
          </a:p>
          <a:p>
            <a:pPr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72BA"/>
                </a:solidFill>
              </a:rPr>
              <a:t>Never set the </a:t>
            </a:r>
            <a:r>
              <a:rPr lang="en-US" altLang="en-US" sz="3200" dirty="0" smtClean="0">
                <a:solidFill>
                  <a:srgbClr val="0072BA"/>
                </a:solidFill>
              </a:rPr>
              <a:t>micropipette outside its range (for example, a P20 </a:t>
            </a:r>
            <a:r>
              <a:rPr lang="en-US" altLang="en-US" sz="3200" dirty="0">
                <a:solidFill>
                  <a:srgbClr val="0072BA"/>
                </a:solidFill>
              </a:rPr>
              <a:t>pipette below 2.0μL or above </a:t>
            </a:r>
            <a:r>
              <a:rPr lang="en-US" altLang="en-US" sz="3200" dirty="0" smtClean="0">
                <a:solidFill>
                  <a:srgbClr val="0072BA"/>
                </a:solidFill>
              </a:rPr>
              <a:t>20.0μL)</a:t>
            </a:r>
            <a:endParaRPr lang="en-US" altLang="en-US" sz="3200" dirty="0">
              <a:solidFill>
                <a:srgbClr val="0072BA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3200" dirty="0">
              <a:solidFill>
                <a:srgbClr val="0072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41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1018</TotalTime>
  <Words>496</Words>
  <Application>Microsoft Office PowerPoint</Application>
  <PresentationFormat>On-screen Show (4:3)</PresentationFormat>
  <Paragraphs>152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MS PGothic</vt:lpstr>
      <vt:lpstr>MS PGothic</vt:lpstr>
      <vt:lpstr>Arial</vt:lpstr>
      <vt:lpstr>Arial Narrow</vt:lpstr>
      <vt:lpstr>Calibri</vt:lpstr>
      <vt:lpstr>Calibri Light</vt:lpstr>
      <vt:lpstr>Times New Roman</vt:lpstr>
      <vt:lpstr>Office Theme</vt:lpstr>
      <vt:lpstr>ABE Labs 1.1 and 1.2 Tools of the Trade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World Biology: Bioinformatics and ABE</dc:title>
  <dc:creator>Dina N Kovarik</dc:creator>
  <cp:lastModifiedBy>Dina N Kovarik</cp:lastModifiedBy>
  <cp:revision>70</cp:revision>
  <cp:lastPrinted>2015-04-24T22:06:56Z</cp:lastPrinted>
  <dcterms:created xsi:type="dcterms:W3CDTF">2015-04-22T21:17:17Z</dcterms:created>
  <dcterms:modified xsi:type="dcterms:W3CDTF">2016-08-02T20:41:20Z</dcterms:modified>
</cp:coreProperties>
</file>