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heme/themeOverride1.xml" ContentType="application/vnd.openxmlformats-officedocument.themeOverr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57"/>
  </p:notesMasterIdLst>
  <p:sldIdLst>
    <p:sldId id="288" r:id="rId5"/>
    <p:sldId id="406" r:id="rId6"/>
    <p:sldId id="295" r:id="rId7"/>
    <p:sldId id="291" r:id="rId8"/>
    <p:sldId id="400" r:id="rId9"/>
    <p:sldId id="364" r:id="rId10"/>
    <p:sldId id="401" r:id="rId11"/>
    <p:sldId id="394" r:id="rId12"/>
    <p:sldId id="395" r:id="rId13"/>
    <p:sldId id="369" r:id="rId14"/>
    <p:sldId id="373" r:id="rId15"/>
    <p:sldId id="410" r:id="rId16"/>
    <p:sldId id="411" r:id="rId17"/>
    <p:sldId id="387" r:id="rId18"/>
    <p:sldId id="384" r:id="rId19"/>
    <p:sldId id="385" r:id="rId20"/>
    <p:sldId id="407" r:id="rId21"/>
    <p:sldId id="408" r:id="rId22"/>
    <p:sldId id="379" r:id="rId23"/>
    <p:sldId id="403" r:id="rId24"/>
    <p:sldId id="371" r:id="rId25"/>
    <p:sldId id="376" r:id="rId26"/>
    <p:sldId id="396" r:id="rId27"/>
    <p:sldId id="399" r:id="rId28"/>
    <p:sldId id="380" r:id="rId29"/>
    <p:sldId id="388" r:id="rId30"/>
    <p:sldId id="312" r:id="rId31"/>
    <p:sldId id="409" r:id="rId32"/>
    <p:sldId id="257" r:id="rId33"/>
    <p:sldId id="258" r:id="rId34"/>
    <p:sldId id="259" r:id="rId35"/>
    <p:sldId id="260" r:id="rId36"/>
    <p:sldId id="261" r:id="rId37"/>
    <p:sldId id="265" r:id="rId38"/>
    <p:sldId id="267" r:id="rId39"/>
    <p:sldId id="272" r:id="rId40"/>
    <p:sldId id="271" r:id="rId41"/>
    <p:sldId id="273" r:id="rId42"/>
    <p:sldId id="274" r:id="rId43"/>
    <p:sldId id="287" r:id="rId44"/>
    <p:sldId id="269" r:id="rId45"/>
    <p:sldId id="270" r:id="rId46"/>
    <p:sldId id="413" r:id="rId47"/>
    <p:sldId id="289" r:id="rId48"/>
    <p:sldId id="277" r:id="rId49"/>
    <p:sldId id="284" r:id="rId50"/>
    <p:sldId id="286" r:id="rId51"/>
    <p:sldId id="279" r:id="rId52"/>
    <p:sldId id="290" r:id="rId53"/>
    <p:sldId id="278" r:id="rId54"/>
    <p:sldId id="285" r:id="rId55"/>
    <p:sldId id="276" r:id="rId56"/>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C4405"/>
    <a:srgbClr val="00685E"/>
    <a:srgbClr val="43B02A"/>
    <a:srgbClr val="FFB500"/>
    <a:srgbClr val="00B0B9"/>
    <a:srgbClr val="00629B"/>
    <a:srgbClr val="DFDFDF"/>
    <a:srgbClr val="929292"/>
    <a:srgbClr val="007E7B"/>
    <a:srgbClr val="D7E35A"/>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D319640-D53A-4612-BD57-F265460CF845}" v="1" dt="2026-08-06T20:02:37.48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tableStyles" Target="tableStyle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notesMaster" Target="notesMasters/notesMaster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lie Bathke" userId="6fdbe99c-bdcf-4b07-ad23-07a33ccbbd27" providerId="ADAL" clId="{7E7DCEA9-A6FF-4438-ABD8-7EE75FC95C65}"/>
    <pc:docChg chg="undo custSel modSld">
      <pc:chgData name="Julie Bathke" userId="6fdbe99c-bdcf-4b07-ad23-07a33ccbbd27" providerId="ADAL" clId="{7E7DCEA9-A6FF-4438-ABD8-7EE75FC95C65}" dt="2026-08-06T20:10:10.628" v="170" actId="255"/>
      <pc:docMkLst>
        <pc:docMk/>
      </pc:docMkLst>
      <pc:sldChg chg="modSp mod">
        <pc:chgData name="Julie Bathke" userId="6fdbe99c-bdcf-4b07-ad23-07a33ccbbd27" providerId="ADAL" clId="{7E7DCEA9-A6FF-4438-ABD8-7EE75FC95C65}" dt="2026-08-06T20:08:37.176" v="161" actId="14100"/>
        <pc:sldMkLst>
          <pc:docMk/>
          <pc:sldMk cId="2012385513" sldId="260"/>
        </pc:sldMkLst>
        <pc:spChg chg="mod">
          <ac:chgData name="Julie Bathke" userId="6fdbe99c-bdcf-4b07-ad23-07a33ccbbd27" providerId="ADAL" clId="{7E7DCEA9-A6FF-4438-ABD8-7EE75FC95C65}" dt="2026-08-06T20:08:37.176" v="161" actId="14100"/>
          <ac:spMkLst>
            <pc:docMk/>
            <pc:sldMk cId="2012385513" sldId="260"/>
            <ac:spMk id="4" creationId="{BF5232CE-B8F7-C7EA-9F88-DAB86669022C}"/>
          </ac:spMkLst>
        </pc:spChg>
      </pc:sldChg>
      <pc:sldChg chg="modSp mod">
        <pc:chgData name="Julie Bathke" userId="6fdbe99c-bdcf-4b07-ad23-07a33ccbbd27" providerId="ADAL" clId="{7E7DCEA9-A6FF-4438-ABD8-7EE75FC95C65}" dt="2026-08-06T20:10:10.628" v="170" actId="255"/>
        <pc:sldMkLst>
          <pc:docMk/>
          <pc:sldMk cId="4250666197" sldId="273"/>
        </pc:sldMkLst>
        <pc:spChg chg="mod">
          <ac:chgData name="Julie Bathke" userId="6fdbe99c-bdcf-4b07-ad23-07a33ccbbd27" providerId="ADAL" clId="{7E7DCEA9-A6FF-4438-ABD8-7EE75FC95C65}" dt="2026-08-06T20:10:10.628" v="170" actId="255"/>
          <ac:spMkLst>
            <pc:docMk/>
            <pc:sldMk cId="4250666197" sldId="273"/>
            <ac:spMk id="3" creationId="{00000000-0000-0000-0000-000000000000}"/>
          </ac:spMkLst>
        </pc:spChg>
      </pc:sldChg>
      <pc:sldChg chg="modNotes">
        <pc:chgData name="Julie Bathke" userId="6fdbe99c-bdcf-4b07-ad23-07a33ccbbd27" providerId="ADAL" clId="{7E7DCEA9-A6FF-4438-ABD8-7EE75FC95C65}" dt="2026-08-06T20:07:13.072" v="160" actId="368"/>
        <pc:sldMkLst>
          <pc:docMk/>
          <pc:sldMk cId="3374984963" sldId="284"/>
        </pc:sldMkLst>
      </pc:sldChg>
      <pc:sldChg chg="modSp mod">
        <pc:chgData name="Julie Bathke" userId="6fdbe99c-bdcf-4b07-ad23-07a33ccbbd27" providerId="ADAL" clId="{7E7DCEA9-A6FF-4438-ABD8-7EE75FC95C65}" dt="2026-08-06T20:09:31.261" v="168" actId="20577"/>
        <pc:sldMkLst>
          <pc:docMk/>
          <pc:sldMk cId="3348120126" sldId="285"/>
        </pc:sldMkLst>
        <pc:spChg chg="mod">
          <ac:chgData name="Julie Bathke" userId="6fdbe99c-bdcf-4b07-ad23-07a33ccbbd27" providerId="ADAL" clId="{7E7DCEA9-A6FF-4438-ABD8-7EE75FC95C65}" dt="2026-08-06T20:09:31.261" v="168" actId="20577"/>
          <ac:spMkLst>
            <pc:docMk/>
            <pc:sldMk cId="3348120126" sldId="285"/>
            <ac:spMk id="3" creationId="{34D2655E-CA52-4275-AE06-9C73603CE910}"/>
          </ac:spMkLst>
        </pc:spChg>
      </pc:sldChg>
      <pc:sldChg chg="modNotes">
        <pc:chgData name="Julie Bathke" userId="6fdbe99c-bdcf-4b07-ad23-07a33ccbbd27" providerId="ADAL" clId="{7E7DCEA9-A6FF-4438-ABD8-7EE75FC95C65}" dt="2026-08-06T20:07:13.020" v="140" actId="368"/>
        <pc:sldMkLst>
          <pc:docMk/>
          <pc:sldMk cId="908295546" sldId="288"/>
        </pc:sldMkLst>
      </pc:sldChg>
      <pc:sldChg chg="modNotes">
        <pc:chgData name="Julie Bathke" userId="6fdbe99c-bdcf-4b07-ad23-07a33ccbbd27" providerId="ADAL" clId="{7E7DCEA9-A6FF-4438-ABD8-7EE75FC95C65}" dt="2026-08-06T20:07:13.025" v="144" actId="368"/>
        <pc:sldMkLst>
          <pc:docMk/>
          <pc:sldMk cId="4160587243" sldId="291"/>
        </pc:sldMkLst>
      </pc:sldChg>
      <pc:sldChg chg="modNotes">
        <pc:chgData name="Julie Bathke" userId="6fdbe99c-bdcf-4b07-ad23-07a33ccbbd27" providerId="ADAL" clId="{7E7DCEA9-A6FF-4438-ABD8-7EE75FC95C65}" dt="2026-08-06T20:07:13.025" v="142" actId="368"/>
        <pc:sldMkLst>
          <pc:docMk/>
          <pc:sldMk cId="967282527" sldId="295"/>
        </pc:sldMkLst>
      </pc:sldChg>
      <pc:sldChg chg="modNotes">
        <pc:chgData name="Julie Bathke" userId="6fdbe99c-bdcf-4b07-ad23-07a33ccbbd27" providerId="ADAL" clId="{7E7DCEA9-A6FF-4438-ABD8-7EE75FC95C65}" dt="2026-08-06T20:07:13.025" v="148" actId="368"/>
        <pc:sldMkLst>
          <pc:docMk/>
          <pc:sldMk cId="2888376597" sldId="364"/>
        </pc:sldMkLst>
      </pc:sldChg>
      <pc:sldChg chg="addSp modSp mod">
        <pc:chgData name="Julie Bathke" userId="6fdbe99c-bdcf-4b07-ad23-07a33ccbbd27" providerId="ADAL" clId="{7E7DCEA9-A6FF-4438-ABD8-7EE75FC95C65}" dt="2026-08-06T20:03:28.930" v="138" actId="20577"/>
        <pc:sldMkLst>
          <pc:docMk/>
          <pc:sldMk cId="1600493026" sldId="369"/>
        </pc:sldMkLst>
        <pc:graphicFrameChg chg="mod modGraphic">
          <ac:chgData name="Julie Bathke" userId="6fdbe99c-bdcf-4b07-ad23-07a33ccbbd27" providerId="ADAL" clId="{7E7DCEA9-A6FF-4438-ABD8-7EE75FC95C65}" dt="2026-08-06T20:03:28.930" v="138" actId="20577"/>
          <ac:graphicFrameMkLst>
            <pc:docMk/>
            <pc:sldMk cId="1600493026" sldId="369"/>
            <ac:graphicFrameMk id="5" creationId="{7A3AC682-AF15-492D-A9D8-BFDEC808995C}"/>
          </ac:graphicFrameMkLst>
        </pc:graphicFrameChg>
        <pc:picChg chg="add mod">
          <ac:chgData name="Julie Bathke" userId="6fdbe99c-bdcf-4b07-ad23-07a33ccbbd27" providerId="ADAL" clId="{7E7DCEA9-A6FF-4438-ABD8-7EE75FC95C65}" dt="2026-08-03T15:11:20.496" v="2" actId="1076"/>
          <ac:picMkLst>
            <pc:docMk/>
            <pc:sldMk cId="1600493026" sldId="369"/>
            <ac:picMk id="7" creationId="{BC9D22D6-06D7-D631-6647-61EDFC69AD65}"/>
          </ac:picMkLst>
        </pc:picChg>
      </pc:sldChg>
      <pc:sldChg chg="modNotes">
        <pc:chgData name="Julie Bathke" userId="6fdbe99c-bdcf-4b07-ad23-07a33ccbbd27" providerId="ADAL" clId="{7E7DCEA9-A6FF-4438-ABD8-7EE75FC95C65}" dt="2026-08-06T20:07:13.056" v="158" actId="368"/>
        <pc:sldMkLst>
          <pc:docMk/>
          <pc:sldMk cId="2155578713" sldId="371"/>
        </pc:sldMkLst>
      </pc:sldChg>
      <pc:sldChg chg="modNotes">
        <pc:chgData name="Julie Bathke" userId="6fdbe99c-bdcf-4b07-ad23-07a33ccbbd27" providerId="ADAL" clId="{7E7DCEA9-A6FF-4438-ABD8-7EE75FC95C65}" dt="2026-08-06T20:07:13.041" v="156" actId="368"/>
        <pc:sldMkLst>
          <pc:docMk/>
          <pc:sldMk cId="2624003179" sldId="384"/>
        </pc:sldMkLst>
      </pc:sldChg>
      <pc:sldChg chg="modNotes">
        <pc:chgData name="Julie Bathke" userId="6fdbe99c-bdcf-4b07-ad23-07a33ccbbd27" providerId="ADAL" clId="{7E7DCEA9-A6FF-4438-ABD8-7EE75FC95C65}" dt="2026-08-06T20:07:13.041" v="152" actId="368"/>
        <pc:sldMkLst>
          <pc:docMk/>
          <pc:sldMk cId="2316223169" sldId="395"/>
        </pc:sldMkLst>
      </pc:sldChg>
      <pc:sldChg chg="modNotes">
        <pc:chgData name="Julie Bathke" userId="6fdbe99c-bdcf-4b07-ad23-07a33ccbbd27" providerId="ADAL" clId="{7E7DCEA9-A6FF-4438-ABD8-7EE75FC95C65}" dt="2026-08-06T20:07:13.025" v="146" actId="368"/>
        <pc:sldMkLst>
          <pc:docMk/>
          <pc:sldMk cId="408534055" sldId="400"/>
        </pc:sldMkLst>
      </pc:sldChg>
      <pc:sldChg chg="modNotes">
        <pc:chgData name="Julie Bathke" userId="6fdbe99c-bdcf-4b07-ad23-07a33ccbbd27" providerId="ADAL" clId="{7E7DCEA9-A6FF-4438-ABD8-7EE75FC95C65}" dt="2026-08-06T20:07:13.041" v="150" actId="368"/>
        <pc:sldMkLst>
          <pc:docMk/>
          <pc:sldMk cId="2775768847" sldId="401"/>
        </pc:sldMkLst>
      </pc:sldChg>
      <pc:sldChg chg="modNotes">
        <pc:chgData name="Julie Bathke" userId="6fdbe99c-bdcf-4b07-ad23-07a33ccbbd27" providerId="ADAL" clId="{7E7DCEA9-A6FF-4438-ABD8-7EE75FC95C65}" dt="2026-08-06T20:07:13.041" v="154" actId="368"/>
        <pc:sldMkLst>
          <pc:docMk/>
          <pc:sldMk cId="2765887410" sldId="411"/>
        </pc:sldMkLst>
      </pc:sldChg>
    </pc:docChg>
  </pc:docChgLst>
</pc:chgInfo>
</file>

<file path=ppt/diagrams/_rels/data4.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svg"/><Relationship Id="rId1" Type="http://schemas.openxmlformats.org/officeDocument/2006/relationships/image" Target="../media/image19.svg"/><Relationship Id="rId5" Type="http://schemas.openxmlformats.org/officeDocument/2006/relationships/image" Target="../media/image23.png"/><Relationship Id="rId4" Type="http://schemas.openxmlformats.org/officeDocument/2006/relationships/image" Target="../media/image22.svg"/></Relationships>
</file>

<file path=ppt/diagrams/_rels/drawing4.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svg"/><Relationship Id="rId1" Type="http://schemas.openxmlformats.org/officeDocument/2006/relationships/image" Target="../media/image19.svg"/><Relationship Id="rId5" Type="http://schemas.openxmlformats.org/officeDocument/2006/relationships/image" Target="../media/image23.png"/><Relationship Id="rId4" Type="http://schemas.openxmlformats.org/officeDocument/2006/relationships/image" Target="../media/image22.sv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BA49DDA-670C-4B88-98BD-5D7DFB6CBB4F}" type="doc">
      <dgm:prSet loTypeId="urn:microsoft.com/office/officeart/2005/8/layout/orgChart1" loCatId="hierarchy" qsTypeId="urn:microsoft.com/office/officeart/2005/8/quickstyle/3d3" qsCatId="3D" csTypeId="urn:microsoft.com/office/officeart/2005/8/colors/accent0_3" csCatId="mainScheme" phldr="1"/>
      <dgm:spPr/>
      <dgm:t>
        <a:bodyPr/>
        <a:lstStyle/>
        <a:p>
          <a:endParaRPr lang="en-US"/>
        </a:p>
      </dgm:t>
    </dgm:pt>
    <dgm:pt modelId="{FA82EC9A-9811-4CDA-9463-A7F54563089E}">
      <dgm:prSet phldrT="[Text]" custT="1"/>
      <dgm:spPr>
        <a:solidFill>
          <a:srgbClr val="FFB500"/>
        </a:solidFill>
      </dgm:spPr>
      <dgm:t>
        <a:bodyPr/>
        <a:lstStyle/>
        <a:p>
          <a:r>
            <a:rPr lang="en-US" sz="2000" dirty="0"/>
            <a:t>Jack Kahn</a:t>
          </a:r>
          <a:br>
            <a:rPr lang="en-US" sz="2000" dirty="0"/>
          </a:br>
          <a:r>
            <a:rPr lang="en-US" sz="2000" dirty="0"/>
            <a:t> College President</a:t>
          </a:r>
        </a:p>
      </dgm:t>
    </dgm:pt>
    <dgm:pt modelId="{5B0949C7-F209-413A-B165-9C0A91EAFD9C}" type="parTrans" cxnId="{E7A76614-F439-4DD8-8837-90BAE98E8458}">
      <dgm:prSet/>
      <dgm:spPr/>
      <dgm:t>
        <a:bodyPr/>
        <a:lstStyle/>
        <a:p>
          <a:endParaRPr lang="en-US" sz="1100"/>
        </a:p>
      </dgm:t>
    </dgm:pt>
    <dgm:pt modelId="{D337498C-4A14-49EA-A9A1-510CD47DACCA}" type="sibTrans" cxnId="{E7A76614-F439-4DD8-8837-90BAE98E8458}">
      <dgm:prSet/>
      <dgm:spPr/>
      <dgm:t>
        <a:bodyPr/>
        <a:lstStyle/>
        <a:p>
          <a:endParaRPr lang="en-US" sz="1100"/>
        </a:p>
      </dgm:t>
    </dgm:pt>
    <dgm:pt modelId="{6F7C7CC7-FC02-4BE5-B6AF-1F76EB2BCAB6}">
      <dgm:prSet phldrT="[Text]" custT="1"/>
      <dgm:spPr/>
      <dgm:t>
        <a:bodyPr/>
        <a:lstStyle/>
        <a:p>
          <a:pPr rtl="0"/>
          <a:r>
            <a:rPr lang="en-US" sz="1100" b="1" dirty="0">
              <a:latin typeface="Calibri"/>
            </a:rPr>
            <a:t> Brian Crisanto Ramos</a:t>
          </a:r>
          <a:r>
            <a:rPr lang="en-US" sz="1100" b="0" dirty="0">
              <a:latin typeface="Calibri"/>
            </a:rPr>
            <a:t> </a:t>
          </a:r>
        </a:p>
        <a:p>
          <a:pPr rtl="0"/>
          <a:r>
            <a:rPr lang="en-US" sz="1100" b="0" dirty="0">
              <a:latin typeface="Calibri"/>
            </a:rPr>
            <a:t>VP</a:t>
          </a:r>
          <a:r>
            <a:rPr lang="en-US" sz="1100" dirty="0">
              <a:latin typeface="Calibri"/>
            </a:rPr>
            <a:t> for DEIA</a:t>
          </a:r>
          <a:r>
            <a:rPr lang="en-US" sz="1100" b="0" dirty="0">
              <a:latin typeface="Calibri"/>
            </a:rPr>
            <a:t>   </a:t>
          </a:r>
        </a:p>
      </dgm:t>
    </dgm:pt>
    <dgm:pt modelId="{1E6A8AAD-5B5C-45B9-BEB0-AA5ABAEF397F}" type="parTrans" cxnId="{71D92A41-BEB8-4C92-AB14-988DA1792C95}">
      <dgm:prSet/>
      <dgm:spPr/>
      <dgm:t>
        <a:bodyPr/>
        <a:lstStyle/>
        <a:p>
          <a:endParaRPr lang="en-US" sz="1100"/>
        </a:p>
      </dgm:t>
    </dgm:pt>
    <dgm:pt modelId="{8646DA6D-0892-491D-83A2-DACA5FE51E06}" type="sibTrans" cxnId="{71D92A41-BEB8-4C92-AB14-988DA1792C95}">
      <dgm:prSet/>
      <dgm:spPr/>
      <dgm:t>
        <a:bodyPr/>
        <a:lstStyle/>
        <a:p>
          <a:endParaRPr lang="en-US" sz="1100"/>
        </a:p>
      </dgm:t>
    </dgm:pt>
    <dgm:pt modelId="{57605E91-02D8-4711-9CE5-A71C236ED056}">
      <dgm:prSet phldrT="[Text]" custT="1"/>
      <dgm:spPr/>
      <dgm:t>
        <a:bodyPr/>
        <a:lstStyle/>
        <a:p>
          <a:pPr rtl="0"/>
          <a:r>
            <a:rPr lang="en-US" sz="1100" b="1" i="0" dirty="0"/>
            <a:t>Ann Garnsey-Harter</a:t>
          </a:r>
          <a:br>
            <a:rPr lang="en-US" sz="1100" b="1" i="0" dirty="0"/>
          </a:br>
          <a:r>
            <a:rPr lang="en-US" sz="1100" dirty="0">
              <a:latin typeface="Calibri"/>
            </a:rPr>
            <a:t>Assoc</a:t>
          </a:r>
          <a:r>
            <a:rPr lang="en-US" sz="1100" dirty="0"/>
            <a:t> VP –</a:t>
          </a:r>
          <a:r>
            <a:rPr lang="en-US" sz="1100" dirty="0">
              <a:latin typeface="Calibri"/>
            </a:rPr>
            <a:t> Planning &amp; Institutional Effectiveness</a:t>
          </a:r>
          <a:endParaRPr lang="en-US" sz="1100" dirty="0"/>
        </a:p>
      </dgm:t>
    </dgm:pt>
    <dgm:pt modelId="{859F243F-A5FA-49FB-9302-F35205AE8EDE}" type="parTrans" cxnId="{A1DCD6FA-3741-44DB-A56E-9512237AE331}">
      <dgm:prSet/>
      <dgm:spPr/>
      <dgm:t>
        <a:bodyPr/>
        <a:lstStyle/>
        <a:p>
          <a:endParaRPr lang="en-US" sz="1100"/>
        </a:p>
      </dgm:t>
    </dgm:pt>
    <dgm:pt modelId="{31CCEFEB-C573-44E4-B6D0-6D7AEDE01FFE}" type="sibTrans" cxnId="{A1DCD6FA-3741-44DB-A56E-9512237AE331}">
      <dgm:prSet/>
      <dgm:spPr/>
      <dgm:t>
        <a:bodyPr/>
        <a:lstStyle/>
        <a:p>
          <a:endParaRPr lang="en-US" sz="1100"/>
        </a:p>
      </dgm:t>
    </dgm:pt>
    <dgm:pt modelId="{F142BA6E-4306-457D-BFD3-B008E55530A2}">
      <dgm:prSet phldrT="[Text]" custT="1"/>
      <dgm:spPr/>
      <dgm:t>
        <a:bodyPr/>
        <a:lstStyle/>
        <a:p>
          <a:pPr rtl="0"/>
          <a:r>
            <a:rPr lang="en-US" sz="1100" b="1" i="0" dirty="0">
              <a:latin typeface="Calibri"/>
            </a:rPr>
            <a:t>Ryan Aiello </a:t>
          </a:r>
          <a:r>
            <a:rPr lang="en-US" sz="1100" b="0" i="0" dirty="0">
              <a:latin typeface="Calibri"/>
            </a:rPr>
            <a:t> VP for</a:t>
          </a:r>
          <a:r>
            <a:rPr lang="en-US" sz="1100" b="0" i="0" dirty="0"/>
            <a:t> Student </a:t>
          </a:r>
          <a:r>
            <a:rPr lang="en-US" sz="1100" b="0" i="0" dirty="0">
              <a:latin typeface="Calibri"/>
            </a:rPr>
            <a:t>Affairs &amp; Academic Affairs</a:t>
          </a:r>
          <a:endParaRPr lang="en-US" sz="1100" b="0" dirty="0"/>
        </a:p>
      </dgm:t>
    </dgm:pt>
    <dgm:pt modelId="{C99FCFBE-E24C-437D-8398-E8343FFED543}" type="parTrans" cxnId="{48D395E8-87F1-4CCA-A965-17940FD6A3B0}">
      <dgm:prSet/>
      <dgm:spPr/>
      <dgm:t>
        <a:bodyPr/>
        <a:lstStyle/>
        <a:p>
          <a:endParaRPr lang="en-US" sz="1100"/>
        </a:p>
      </dgm:t>
    </dgm:pt>
    <dgm:pt modelId="{1145E236-7177-4794-ABDE-50E5CC4F6A82}" type="sibTrans" cxnId="{48D395E8-87F1-4CCA-A965-17940FD6A3B0}">
      <dgm:prSet/>
      <dgm:spPr/>
      <dgm:t>
        <a:bodyPr/>
        <a:lstStyle/>
        <a:p>
          <a:endParaRPr lang="en-US" sz="1100"/>
        </a:p>
      </dgm:t>
    </dgm:pt>
    <dgm:pt modelId="{CD930495-A014-46C6-8C0F-EC3398185828}">
      <dgm:prSet phldrT="[Text]" custT="1"/>
      <dgm:spPr/>
      <dgm:t>
        <a:bodyPr/>
        <a:lstStyle/>
        <a:p>
          <a:r>
            <a:rPr lang="en-US" sz="1100" b="1" i="0"/>
            <a:t>Samira Pardanani</a:t>
          </a:r>
          <a:br>
            <a:rPr lang="en-US" sz="1100" b="1" i="0"/>
          </a:br>
          <a:r>
            <a:rPr lang="en-US" sz="1100" b="0" i="0"/>
            <a:t>Assoc VP for Student Services &amp; </a:t>
          </a:r>
          <a:r>
            <a:rPr lang="en-US" sz="1100" b="0" i="0">
              <a:latin typeface="Calibri"/>
            </a:rPr>
            <a:t>Int'l</a:t>
          </a:r>
          <a:r>
            <a:rPr lang="en-US" sz="1100" b="0" i="0"/>
            <a:t> Education</a:t>
          </a:r>
          <a:endParaRPr lang="en-US" sz="1100" b="0"/>
        </a:p>
      </dgm:t>
    </dgm:pt>
    <dgm:pt modelId="{F701CA12-745D-43ED-B8F8-E76A898A4ADB}" type="parTrans" cxnId="{48DD1D5C-389E-4288-B7CE-E91D00A603F0}">
      <dgm:prSet/>
      <dgm:spPr/>
      <dgm:t>
        <a:bodyPr/>
        <a:lstStyle/>
        <a:p>
          <a:endParaRPr lang="en-US" sz="1100"/>
        </a:p>
      </dgm:t>
    </dgm:pt>
    <dgm:pt modelId="{ED0FBD36-4AE4-4B04-AB41-35C08F2AEE91}" type="sibTrans" cxnId="{48DD1D5C-389E-4288-B7CE-E91D00A603F0}">
      <dgm:prSet/>
      <dgm:spPr/>
      <dgm:t>
        <a:bodyPr/>
        <a:lstStyle/>
        <a:p>
          <a:endParaRPr lang="en-US" sz="1100"/>
        </a:p>
      </dgm:t>
    </dgm:pt>
    <dgm:pt modelId="{2BA268CB-95B7-402A-BFC0-0C6C34BAAE97}">
      <dgm:prSet phldrT="[Text]" custT="1"/>
      <dgm:spPr/>
      <dgm:t>
        <a:bodyPr/>
        <a:lstStyle/>
        <a:p>
          <a:pPr rtl="0"/>
          <a:r>
            <a:rPr lang="en-US" sz="1100" b="1" i="0">
              <a:latin typeface="Calibri"/>
            </a:rPr>
            <a:t>Joe Mazur</a:t>
          </a:r>
          <a:br>
            <a:rPr lang="en-US" sz="1100" b="1" i="0">
              <a:latin typeface="Calibri"/>
            </a:rPr>
          </a:br>
          <a:r>
            <a:rPr lang="en-US" sz="1100" b="0" i="0">
              <a:latin typeface="Calibri"/>
            </a:rPr>
            <a:t> VP for Business and Admin Services</a:t>
          </a:r>
        </a:p>
      </dgm:t>
    </dgm:pt>
    <dgm:pt modelId="{792F4FF6-40C0-4B9D-9011-994A0623CE90}" type="parTrans" cxnId="{B9BA34DD-891A-483D-B2AA-F33DE8E0F6CA}">
      <dgm:prSet/>
      <dgm:spPr/>
      <dgm:t>
        <a:bodyPr/>
        <a:lstStyle/>
        <a:p>
          <a:endParaRPr lang="en-US" sz="1100"/>
        </a:p>
      </dgm:t>
    </dgm:pt>
    <dgm:pt modelId="{7C20E98C-2222-4B80-917F-4650AE8E4DAF}" type="sibTrans" cxnId="{B9BA34DD-891A-483D-B2AA-F33DE8E0F6CA}">
      <dgm:prSet/>
      <dgm:spPr/>
      <dgm:t>
        <a:bodyPr/>
        <a:lstStyle/>
        <a:p>
          <a:endParaRPr lang="en-US" sz="1100"/>
        </a:p>
      </dgm:t>
    </dgm:pt>
    <dgm:pt modelId="{622E6147-B118-461F-8278-34211952DACE}">
      <dgm:prSet phldrT="[Text]" custT="1"/>
      <dgm:spPr/>
      <dgm:t>
        <a:bodyPr/>
        <a:lstStyle/>
        <a:p>
          <a:br>
            <a:rPr lang="en-US" sz="1100" b="1" i="0" dirty="0"/>
          </a:br>
          <a:r>
            <a:rPr lang="en-US" sz="1100" b="0" i="0" dirty="0">
              <a:latin typeface="Calibri"/>
            </a:rPr>
            <a:t>Exec</a:t>
          </a:r>
          <a:r>
            <a:rPr lang="en-US" sz="1100" b="0" i="0" dirty="0"/>
            <a:t> Director of Human Resources</a:t>
          </a:r>
          <a:endParaRPr lang="en-US" sz="1100" b="0" dirty="0"/>
        </a:p>
      </dgm:t>
    </dgm:pt>
    <dgm:pt modelId="{18E3603F-0547-4D0E-8714-44397B1AE8EB}" type="parTrans" cxnId="{F18FE700-75ED-4886-A3FC-2BA01F0DFDAB}">
      <dgm:prSet/>
      <dgm:spPr/>
      <dgm:t>
        <a:bodyPr/>
        <a:lstStyle/>
        <a:p>
          <a:endParaRPr lang="en-US" sz="1100"/>
        </a:p>
      </dgm:t>
    </dgm:pt>
    <dgm:pt modelId="{22A1D04E-5E0C-4C9E-9C12-C30DF6E9BC73}" type="sibTrans" cxnId="{F18FE700-75ED-4886-A3FC-2BA01F0DFDAB}">
      <dgm:prSet/>
      <dgm:spPr/>
      <dgm:t>
        <a:bodyPr/>
        <a:lstStyle/>
        <a:p>
          <a:endParaRPr lang="en-US" sz="1100"/>
        </a:p>
      </dgm:t>
    </dgm:pt>
    <dgm:pt modelId="{342CF329-3779-4FDF-BB0A-E4DCBE0CBA4B}">
      <dgm:prSet phldr="0" custT="1"/>
      <dgm:spPr/>
      <dgm:t>
        <a:bodyPr/>
        <a:lstStyle/>
        <a:p>
          <a:pPr rtl="0"/>
          <a:r>
            <a:rPr lang="en-US" sz="1100" b="1" dirty="0">
              <a:latin typeface="Calibri"/>
            </a:rPr>
            <a:t>April Nilsen   </a:t>
          </a:r>
        </a:p>
        <a:p>
          <a:pPr rtl="0"/>
          <a:r>
            <a:rPr lang="en-US" sz="1100" b="0" dirty="0">
              <a:latin typeface="Calibri"/>
            </a:rPr>
            <a:t>Assoc VP – Development &amp; Community Engagement / Exec Director - Foundation </a:t>
          </a:r>
        </a:p>
      </dgm:t>
    </dgm:pt>
    <dgm:pt modelId="{126D4797-2E10-47CC-8CF1-934C038091BD}" type="parTrans" cxnId="{A7B85012-54D6-40AC-A887-4CA9A3C2E9B2}">
      <dgm:prSet/>
      <dgm:spPr/>
      <dgm:t>
        <a:bodyPr/>
        <a:lstStyle/>
        <a:p>
          <a:endParaRPr lang="en-US"/>
        </a:p>
      </dgm:t>
    </dgm:pt>
    <dgm:pt modelId="{DD10639F-E5C1-4560-B504-481BECF76304}" type="sibTrans" cxnId="{A7B85012-54D6-40AC-A887-4CA9A3C2E9B2}">
      <dgm:prSet/>
      <dgm:spPr/>
      <dgm:t>
        <a:bodyPr/>
        <a:lstStyle/>
        <a:p>
          <a:endParaRPr lang="en-US"/>
        </a:p>
      </dgm:t>
    </dgm:pt>
    <dgm:pt modelId="{6A57E5C2-2980-41D7-BEAE-F6A5A6114EEB}">
      <dgm:prSet phldr="0" custT="1"/>
      <dgm:spPr/>
      <dgm:t>
        <a:bodyPr/>
        <a:lstStyle/>
        <a:p>
          <a:pPr rtl="0"/>
          <a:r>
            <a:rPr lang="en-US" sz="1100" b="1">
              <a:latin typeface="Calibri"/>
            </a:rPr>
            <a:t>Cat Chiappa </a:t>
          </a:r>
          <a:r>
            <a:rPr lang="en-US" sz="1100" b="0">
              <a:latin typeface="Calibri"/>
            </a:rPr>
            <a:t>Exec Director of Strategic Communication &amp; Marketing</a:t>
          </a:r>
        </a:p>
      </dgm:t>
    </dgm:pt>
    <dgm:pt modelId="{C01B89E5-D4DF-4C23-8CF4-F341B0838751}" type="parTrans" cxnId="{BD0AE945-47E1-4A81-BD31-626B6FE57D30}">
      <dgm:prSet/>
      <dgm:spPr/>
      <dgm:t>
        <a:bodyPr/>
        <a:lstStyle/>
        <a:p>
          <a:endParaRPr lang="en-US"/>
        </a:p>
      </dgm:t>
    </dgm:pt>
    <dgm:pt modelId="{B9689C13-FFD3-4DF8-A5B1-7F5E789FB106}" type="sibTrans" cxnId="{BD0AE945-47E1-4A81-BD31-626B6FE57D30}">
      <dgm:prSet/>
      <dgm:spPr/>
      <dgm:t>
        <a:bodyPr/>
        <a:lstStyle/>
        <a:p>
          <a:endParaRPr lang="en-US"/>
        </a:p>
      </dgm:t>
    </dgm:pt>
    <dgm:pt modelId="{31638F9B-1FEF-4C8E-AD6E-07B34224B68B}" type="pres">
      <dgm:prSet presAssocID="{6BA49DDA-670C-4B88-98BD-5D7DFB6CBB4F}" presName="hierChild1" presStyleCnt="0">
        <dgm:presLayoutVars>
          <dgm:orgChart val="1"/>
          <dgm:chPref val="1"/>
          <dgm:dir/>
          <dgm:animOne val="branch"/>
          <dgm:animLvl val="lvl"/>
          <dgm:resizeHandles/>
        </dgm:presLayoutVars>
      </dgm:prSet>
      <dgm:spPr/>
    </dgm:pt>
    <dgm:pt modelId="{6A8C6DE0-AE7A-4E33-93CC-5221A03718C6}" type="pres">
      <dgm:prSet presAssocID="{FA82EC9A-9811-4CDA-9463-A7F54563089E}" presName="hierRoot1" presStyleCnt="0">
        <dgm:presLayoutVars>
          <dgm:hierBranch val="init"/>
        </dgm:presLayoutVars>
      </dgm:prSet>
      <dgm:spPr/>
    </dgm:pt>
    <dgm:pt modelId="{46E75849-AF2A-494C-AA2E-6B76F1B8E369}" type="pres">
      <dgm:prSet presAssocID="{FA82EC9A-9811-4CDA-9463-A7F54563089E}" presName="rootComposite1" presStyleCnt="0"/>
      <dgm:spPr/>
    </dgm:pt>
    <dgm:pt modelId="{BE7D32E7-F88B-45DB-B279-FBC04FF7F910}" type="pres">
      <dgm:prSet presAssocID="{FA82EC9A-9811-4CDA-9463-A7F54563089E}" presName="rootText1" presStyleLbl="node0" presStyleIdx="0" presStyleCnt="1" custScaleX="178761" custScaleY="149397" custLinFactNeighborX="5617" custLinFactNeighborY="-26390">
        <dgm:presLayoutVars>
          <dgm:chPref val="3"/>
        </dgm:presLayoutVars>
      </dgm:prSet>
      <dgm:spPr/>
    </dgm:pt>
    <dgm:pt modelId="{815105B6-41A4-4A2F-B26E-F92473C12F7A}" type="pres">
      <dgm:prSet presAssocID="{FA82EC9A-9811-4CDA-9463-A7F54563089E}" presName="rootConnector1" presStyleLbl="node1" presStyleIdx="0" presStyleCnt="0"/>
      <dgm:spPr/>
    </dgm:pt>
    <dgm:pt modelId="{907BCEBB-7A4C-4650-B295-571D62862210}" type="pres">
      <dgm:prSet presAssocID="{FA82EC9A-9811-4CDA-9463-A7F54563089E}" presName="hierChild2" presStyleCnt="0"/>
      <dgm:spPr/>
    </dgm:pt>
    <dgm:pt modelId="{2204B015-A4D8-448A-90C7-8AFCC1E0A0B1}" type="pres">
      <dgm:prSet presAssocID="{1E6A8AAD-5B5C-45B9-BEB0-AA5ABAEF397F}" presName="Name37" presStyleLbl="parChTrans1D2" presStyleIdx="0" presStyleCnt="8"/>
      <dgm:spPr/>
    </dgm:pt>
    <dgm:pt modelId="{FB762B77-1383-47DC-8E56-7F6D6DD6C7E1}" type="pres">
      <dgm:prSet presAssocID="{6F7C7CC7-FC02-4BE5-B6AF-1F76EB2BCAB6}" presName="hierRoot2" presStyleCnt="0">
        <dgm:presLayoutVars>
          <dgm:hierBranch val="init"/>
        </dgm:presLayoutVars>
      </dgm:prSet>
      <dgm:spPr/>
    </dgm:pt>
    <dgm:pt modelId="{939C2378-05CD-48A5-B10A-FE20BEC30996}" type="pres">
      <dgm:prSet presAssocID="{6F7C7CC7-FC02-4BE5-B6AF-1F76EB2BCAB6}" presName="rootComposite" presStyleCnt="0"/>
      <dgm:spPr/>
    </dgm:pt>
    <dgm:pt modelId="{6BF3D66E-5427-48D5-8251-8297FD34CABA}" type="pres">
      <dgm:prSet presAssocID="{6F7C7CC7-FC02-4BE5-B6AF-1F76EB2BCAB6}" presName="rootText" presStyleLbl="node2" presStyleIdx="0" presStyleCnt="8" custScaleY="160781">
        <dgm:presLayoutVars>
          <dgm:chPref val="3"/>
        </dgm:presLayoutVars>
      </dgm:prSet>
      <dgm:spPr/>
    </dgm:pt>
    <dgm:pt modelId="{501A36F8-F318-4825-B308-343DD19A0BFC}" type="pres">
      <dgm:prSet presAssocID="{6F7C7CC7-FC02-4BE5-B6AF-1F76EB2BCAB6}" presName="rootConnector" presStyleLbl="node2" presStyleIdx="0" presStyleCnt="8"/>
      <dgm:spPr/>
    </dgm:pt>
    <dgm:pt modelId="{3CDEBDEF-B4A3-4B0F-9B2B-F80559676B82}" type="pres">
      <dgm:prSet presAssocID="{6F7C7CC7-FC02-4BE5-B6AF-1F76EB2BCAB6}" presName="hierChild4" presStyleCnt="0"/>
      <dgm:spPr/>
    </dgm:pt>
    <dgm:pt modelId="{D5E65580-5293-4D67-AC78-5D2B6498482E}" type="pres">
      <dgm:prSet presAssocID="{6F7C7CC7-FC02-4BE5-B6AF-1F76EB2BCAB6}" presName="hierChild5" presStyleCnt="0"/>
      <dgm:spPr/>
    </dgm:pt>
    <dgm:pt modelId="{2D29CAAF-0391-4E38-BF91-FEF4854D2E15}" type="pres">
      <dgm:prSet presAssocID="{859F243F-A5FA-49FB-9302-F35205AE8EDE}" presName="Name37" presStyleLbl="parChTrans1D2" presStyleIdx="1" presStyleCnt="8"/>
      <dgm:spPr/>
    </dgm:pt>
    <dgm:pt modelId="{A615F092-DC92-47F2-9778-6F1A028C6253}" type="pres">
      <dgm:prSet presAssocID="{57605E91-02D8-4711-9CE5-A71C236ED056}" presName="hierRoot2" presStyleCnt="0">
        <dgm:presLayoutVars>
          <dgm:hierBranch val="init"/>
        </dgm:presLayoutVars>
      </dgm:prSet>
      <dgm:spPr/>
    </dgm:pt>
    <dgm:pt modelId="{15D1D2AF-BB4F-4D26-8836-CD6F662248F7}" type="pres">
      <dgm:prSet presAssocID="{57605E91-02D8-4711-9CE5-A71C236ED056}" presName="rootComposite" presStyleCnt="0"/>
      <dgm:spPr/>
    </dgm:pt>
    <dgm:pt modelId="{44D85BA2-5D3A-4235-9EBE-88EBB7E179ED}" type="pres">
      <dgm:prSet presAssocID="{57605E91-02D8-4711-9CE5-A71C236ED056}" presName="rootText" presStyleLbl="node2" presStyleIdx="1" presStyleCnt="8" custScaleY="183444">
        <dgm:presLayoutVars>
          <dgm:chPref val="3"/>
        </dgm:presLayoutVars>
      </dgm:prSet>
      <dgm:spPr/>
    </dgm:pt>
    <dgm:pt modelId="{5CCFF4DB-DC16-4EED-8423-AAEAFA21EF93}" type="pres">
      <dgm:prSet presAssocID="{57605E91-02D8-4711-9CE5-A71C236ED056}" presName="rootConnector" presStyleLbl="node2" presStyleIdx="1" presStyleCnt="8"/>
      <dgm:spPr/>
    </dgm:pt>
    <dgm:pt modelId="{041B85E3-E0CF-4CE6-B9DD-542F6B16460D}" type="pres">
      <dgm:prSet presAssocID="{57605E91-02D8-4711-9CE5-A71C236ED056}" presName="hierChild4" presStyleCnt="0"/>
      <dgm:spPr/>
    </dgm:pt>
    <dgm:pt modelId="{CD76C2A0-7013-4294-979A-5207DEB4BD01}" type="pres">
      <dgm:prSet presAssocID="{57605E91-02D8-4711-9CE5-A71C236ED056}" presName="hierChild5" presStyleCnt="0"/>
      <dgm:spPr/>
    </dgm:pt>
    <dgm:pt modelId="{F3D7EE06-EBDE-464A-99C2-FC8ACA1AA8C6}" type="pres">
      <dgm:prSet presAssocID="{C99FCFBE-E24C-437D-8398-E8343FFED543}" presName="Name37" presStyleLbl="parChTrans1D2" presStyleIdx="2" presStyleCnt="8"/>
      <dgm:spPr/>
    </dgm:pt>
    <dgm:pt modelId="{9FB8B96C-112B-4248-BEA9-193936EBAD77}" type="pres">
      <dgm:prSet presAssocID="{F142BA6E-4306-457D-BFD3-B008E55530A2}" presName="hierRoot2" presStyleCnt="0">
        <dgm:presLayoutVars>
          <dgm:hierBranch val="init"/>
        </dgm:presLayoutVars>
      </dgm:prSet>
      <dgm:spPr/>
    </dgm:pt>
    <dgm:pt modelId="{C3922307-ACF3-4B55-969A-E756EB62E51B}" type="pres">
      <dgm:prSet presAssocID="{F142BA6E-4306-457D-BFD3-B008E55530A2}" presName="rootComposite" presStyleCnt="0"/>
      <dgm:spPr/>
    </dgm:pt>
    <dgm:pt modelId="{69D300A5-85A3-4593-AFF2-76F61E868BED}" type="pres">
      <dgm:prSet presAssocID="{F142BA6E-4306-457D-BFD3-B008E55530A2}" presName="rootText" presStyleLbl="node2" presStyleIdx="2" presStyleCnt="8" custScaleY="160781">
        <dgm:presLayoutVars>
          <dgm:chPref val="3"/>
        </dgm:presLayoutVars>
      </dgm:prSet>
      <dgm:spPr/>
    </dgm:pt>
    <dgm:pt modelId="{7DCBFC7F-1162-408B-A10E-56A2FDD71BE5}" type="pres">
      <dgm:prSet presAssocID="{F142BA6E-4306-457D-BFD3-B008E55530A2}" presName="rootConnector" presStyleLbl="node2" presStyleIdx="2" presStyleCnt="8"/>
      <dgm:spPr/>
    </dgm:pt>
    <dgm:pt modelId="{DE5CFCAB-C939-4380-A003-C7260842FF6D}" type="pres">
      <dgm:prSet presAssocID="{F142BA6E-4306-457D-BFD3-B008E55530A2}" presName="hierChild4" presStyleCnt="0"/>
      <dgm:spPr/>
    </dgm:pt>
    <dgm:pt modelId="{F1F601C9-9C6D-490B-8F31-6308AEE648ED}" type="pres">
      <dgm:prSet presAssocID="{F142BA6E-4306-457D-BFD3-B008E55530A2}" presName="hierChild5" presStyleCnt="0"/>
      <dgm:spPr/>
    </dgm:pt>
    <dgm:pt modelId="{E3A0269B-CF34-46D5-93EB-05150C050911}" type="pres">
      <dgm:prSet presAssocID="{F701CA12-745D-43ED-B8F8-E76A898A4ADB}" presName="Name37" presStyleLbl="parChTrans1D2" presStyleIdx="3" presStyleCnt="8"/>
      <dgm:spPr/>
    </dgm:pt>
    <dgm:pt modelId="{457A5253-6A7B-48DE-80DC-4669321620B3}" type="pres">
      <dgm:prSet presAssocID="{CD930495-A014-46C6-8C0F-EC3398185828}" presName="hierRoot2" presStyleCnt="0">
        <dgm:presLayoutVars>
          <dgm:hierBranch val="init"/>
        </dgm:presLayoutVars>
      </dgm:prSet>
      <dgm:spPr/>
    </dgm:pt>
    <dgm:pt modelId="{E85DAF6A-C159-4AB8-B963-A56622A08475}" type="pres">
      <dgm:prSet presAssocID="{CD930495-A014-46C6-8C0F-EC3398185828}" presName="rootComposite" presStyleCnt="0"/>
      <dgm:spPr/>
    </dgm:pt>
    <dgm:pt modelId="{87B100F9-01DB-4F30-9493-EA19E89D8D03}" type="pres">
      <dgm:prSet presAssocID="{CD930495-A014-46C6-8C0F-EC3398185828}" presName="rootText" presStyleLbl="node2" presStyleIdx="3" presStyleCnt="8" custScaleY="160781">
        <dgm:presLayoutVars>
          <dgm:chPref val="3"/>
        </dgm:presLayoutVars>
      </dgm:prSet>
      <dgm:spPr/>
    </dgm:pt>
    <dgm:pt modelId="{DDB86C2A-1082-48F9-B06A-89E83D8365F6}" type="pres">
      <dgm:prSet presAssocID="{CD930495-A014-46C6-8C0F-EC3398185828}" presName="rootConnector" presStyleLbl="node2" presStyleIdx="3" presStyleCnt="8"/>
      <dgm:spPr/>
    </dgm:pt>
    <dgm:pt modelId="{CB0D4541-7598-4937-B048-86B3217B7123}" type="pres">
      <dgm:prSet presAssocID="{CD930495-A014-46C6-8C0F-EC3398185828}" presName="hierChild4" presStyleCnt="0"/>
      <dgm:spPr/>
    </dgm:pt>
    <dgm:pt modelId="{A8556F62-ACDD-46B7-A035-DE5FEFF67D87}" type="pres">
      <dgm:prSet presAssocID="{CD930495-A014-46C6-8C0F-EC3398185828}" presName="hierChild5" presStyleCnt="0"/>
      <dgm:spPr/>
    </dgm:pt>
    <dgm:pt modelId="{B6858641-4635-41AE-AF82-DBACAF4174AA}" type="pres">
      <dgm:prSet presAssocID="{792F4FF6-40C0-4B9D-9011-994A0623CE90}" presName="Name37" presStyleLbl="parChTrans1D2" presStyleIdx="4" presStyleCnt="8"/>
      <dgm:spPr/>
    </dgm:pt>
    <dgm:pt modelId="{E7B6215C-6F36-4C3E-92C5-5F5946A7F10D}" type="pres">
      <dgm:prSet presAssocID="{2BA268CB-95B7-402A-BFC0-0C6C34BAAE97}" presName="hierRoot2" presStyleCnt="0">
        <dgm:presLayoutVars>
          <dgm:hierBranch val="init"/>
        </dgm:presLayoutVars>
      </dgm:prSet>
      <dgm:spPr/>
    </dgm:pt>
    <dgm:pt modelId="{F40BECB6-B634-474C-A0B2-EC33D800C27E}" type="pres">
      <dgm:prSet presAssocID="{2BA268CB-95B7-402A-BFC0-0C6C34BAAE97}" presName="rootComposite" presStyleCnt="0"/>
      <dgm:spPr/>
    </dgm:pt>
    <dgm:pt modelId="{D06E2D5B-F968-4D8B-B756-EEA2C6018C56}" type="pres">
      <dgm:prSet presAssocID="{2BA268CB-95B7-402A-BFC0-0C6C34BAAE97}" presName="rootText" presStyleLbl="node2" presStyleIdx="4" presStyleCnt="8" custScaleY="183444">
        <dgm:presLayoutVars>
          <dgm:chPref val="3"/>
        </dgm:presLayoutVars>
      </dgm:prSet>
      <dgm:spPr/>
    </dgm:pt>
    <dgm:pt modelId="{2EA086C2-4ED0-40CE-9100-181B08756F97}" type="pres">
      <dgm:prSet presAssocID="{2BA268CB-95B7-402A-BFC0-0C6C34BAAE97}" presName="rootConnector" presStyleLbl="node2" presStyleIdx="4" presStyleCnt="8"/>
      <dgm:spPr/>
    </dgm:pt>
    <dgm:pt modelId="{88493669-3E97-46FD-BD5F-6183CDE76718}" type="pres">
      <dgm:prSet presAssocID="{2BA268CB-95B7-402A-BFC0-0C6C34BAAE97}" presName="hierChild4" presStyleCnt="0"/>
      <dgm:spPr/>
    </dgm:pt>
    <dgm:pt modelId="{38CC2572-8728-4DDC-A78F-E5A7753B86B8}" type="pres">
      <dgm:prSet presAssocID="{2BA268CB-95B7-402A-BFC0-0C6C34BAAE97}" presName="hierChild5" presStyleCnt="0"/>
      <dgm:spPr/>
    </dgm:pt>
    <dgm:pt modelId="{75CC8292-CCF6-4456-A233-48040469FBD9}" type="pres">
      <dgm:prSet presAssocID="{18E3603F-0547-4D0E-8714-44397B1AE8EB}" presName="Name37" presStyleLbl="parChTrans1D2" presStyleIdx="5" presStyleCnt="8"/>
      <dgm:spPr/>
    </dgm:pt>
    <dgm:pt modelId="{3C4B74AB-D342-459B-B71B-C7213772B7A0}" type="pres">
      <dgm:prSet presAssocID="{622E6147-B118-461F-8278-34211952DACE}" presName="hierRoot2" presStyleCnt="0">
        <dgm:presLayoutVars>
          <dgm:hierBranch val="init"/>
        </dgm:presLayoutVars>
      </dgm:prSet>
      <dgm:spPr/>
    </dgm:pt>
    <dgm:pt modelId="{7730646F-A48D-47C4-854F-9009DE693F1A}" type="pres">
      <dgm:prSet presAssocID="{622E6147-B118-461F-8278-34211952DACE}" presName="rootComposite" presStyleCnt="0"/>
      <dgm:spPr/>
    </dgm:pt>
    <dgm:pt modelId="{FAD46E5D-D49F-4AB7-A4F9-9CD440D340E2}" type="pres">
      <dgm:prSet presAssocID="{622E6147-B118-461F-8278-34211952DACE}" presName="rootText" presStyleLbl="node2" presStyleIdx="5" presStyleCnt="8" custScaleY="161472">
        <dgm:presLayoutVars>
          <dgm:chPref val="3"/>
        </dgm:presLayoutVars>
      </dgm:prSet>
      <dgm:spPr/>
    </dgm:pt>
    <dgm:pt modelId="{37903692-E39E-4BAC-BCB3-40CE69EB13F8}" type="pres">
      <dgm:prSet presAssocID="{622E6147-B118-461F-8278-34211952DACE}" presName="rootConnector" presStyleLbl="node2" presStyleIdx="5" presStyleCnt="8"/>
      <dgm:spPr/>
    </dgm:pt>
    <dgm:pt modelId="{A99E254C-0159-49C9-B943-E610E069692B}" type="pres">
      <dgm:prSet presAssocID="{622E6147-B118-461F-8278-34211952DACE}" presName="hierChild4" presStyleCnt="0"/>
      <dgm:spPr/>
    </dgm:pt>
    <dgm:pt modelId="{D64879B9-5741-42E3-B987-A18367363BAA}" type="pres">
      <dgm:prSet presAssocID="{622E6147-B118-461F-8278-34211952DACE}" presName="hierChild5" presStyleCnt="0"/>
      <dgm:spPr/>
    </dgm:pt>
    <dgm:pt modelId="{3BA6109A-D6BE-4D4F-B60E-664B84DB4B5E}" type="pres">
      <dgm:prSet presAssocID="{126D4797-2E10-47CC-8CF1-934C038091BD}" presName="Name37" presStyleLbl="parChTrans1D2" presStyleIdx="6" presStyleCnt="8"/>
      <dgm:spPr/>
    </dgm:pt>
    <dgm:pt modelId="{732DFA27-A640-4103-842F-22C2B1798731}" type="pres">
      <dgm:prSet presAssocID="{342CF329-3779-4FDF-BB0A-E4DCBE0CBA4B}" presName="hierRoot2" presStyleCnt="0">
        <dgm:presLayoutVars>
          <dgm:hierBranch val="init"/>
        </dgm:presLayoutVars>
      </dgm:prSet>
      <dgm:spPr/>
    </dgm:pt>
    <dgm:pt modelId="{C2EFAE79-1F76-4D4B-BAC3-E1E3A6277AE9}" type="pres">
      <dgm:prSet presAssocID="{342CF329-3779-4FDF-BB0A-E4DCBE0CBA4B}" presName="rootComposite" presStyleCnt="0"/>
      <dgm:spPr/>
    </dgm:pt>
    <dgm:pt modelId="{8F955D1F-81EE-4372-B662-4D2530598A42}" type="pres">
      <dgm:prSet presAssocID="{342CF329-3779-4FDF-BB0A-E4DCBE0CBA4B}" presName="rootText" presStyleLbl="node2" presStyleIdx="6" presStyleCnt="8" custScaleY="182030">
        <dgm:presLayoutVars>
          <dgm:chPref val="3"/>
        </dgm:presLayoutVars>
      </dgm:prSet>
      <dgm:spPr/>
    </dgm:pt>
    <dgm:pt modelId="{9495F6C9-4EED-434B-B257-42CC135DAB59}" type="pres">
      <dgm:prSet presAssocID="{342CF329-3779-4FDF-BB0A-E4DCBE0CBA4B}" presName="rootConnector" presStyleLbl="node2" presStyleIdx="6" presStyleCnt="8"/>
      <dgm:spPr/>
    </dgm:pt>
    <dgm:pt modelId="{6499A6ED-F4F6-44A7-97C8-1E788CD79944}" type="pres">
      <dgm:prSet presAssocID="{342CF329-3779-4FDF-BB0A-E4DCBE0CBA4B}" presName="hierChild4" presStyleCnt="0"/>
      <dgm:spPr/>
    </dgm:pt>
    <dgm:pt modelId="{65420004-2951-46FE-A9A1-E91F5EB444C8}" type="pres">
      <dgm:prSet presAssocID="{342CF329-3779-4FDF-BB0A-E4DCBE0CBA4B}" presName="hierChild5" presStyleCnt="0"/>
      <dgm:spPr/>
    </dgm:pt>
    <dgm:pt modelId="{45B5B305-4F3F-4C10-87BA-2974C81B14F3}" type="pres">
      <dgm:prSet presAssocID="{C01B89E5-D4DF-4C23-8CF4-F341B0838751}" presName="Name37" presStyleLbl="parChTrans1D2" presStyleIdx="7" presStyleCnt="8"/>
      <dgm:spPr/>
    </dgm:pt>
    <dgm:pt modelId="{AC38E911-7821-48D9-B844-A8AD7652C64A}" type="pres">
      <dgm:prSet presAssocID="{6A57E5C2-2980-41D7-BEAE-F6A5A6114EEB}" presName="hierRoot2" presStyleCnt="0">
        <dgm:presLayoutVars>
          <dgm:hierBranch val="init"/>
        </dgm:presLayoutVars>
      </dgm:prSet>
      <dgm:spPr/>
    </dgm:pt>
    <dgm:pt modelId="{5ED5D47D-4D36-41A7-A324-CB6AF038533F}" type="pres">
      <dgm:prSet presAssocID="{6A57E5C2-2980-41D7-BEAE-F6A5A6114EEB}" presName="rootComposite" presStyleCnt="0"/>
      <dgm:spPr/>
    </dgm:pt>
    <dgm:pt modelId="{46D1EFBE-A774-4164-9D2D-DA88E2301B00}" type="pres">
      <dgm:prSet presAssocID="{6A57E5C2-2980-41D7-BEAE-F6A5A6114EEB}" presName="rootText" presStyleLbl="node2" presStyleIdx="7" presStyleCnt="8" custScaleY="160812">
        <dgm:presLayoutVars>
          <dgm:chPref val="3"/>
        </dgm:presLayoutVars>
      </dgm:prSet>
      <dgm:spPr/>
    </dgm:pt>
    <dgm:pt modelId="{EEE75930-713D-4082-A44E-525601F6EDDE}" type="pres">
      <dgm:prSet presAssocID="{6A57E5C2-2980-41D7-BEAE-F6A5A6114EEB}" presName="rootConnector" presStyleLbl="node2" presStyleIdx="7" presStyleCnt="8"/>
      <dgm:spPr/>
    </dgm:pt>
    <dgm:pt modelId="{4AADA3CE-9E0C-410A-B4B4-B1EE213763BB}" type="pres">
      <dgm:prSet presAssocID="{6A57E5C2-2980-41D7-BEAE-F6A5A6114EEB}" presName="hierChild4" presStyleCnt="0"/>
      <dgm:spPr/>
    </dgm:pt>
    <dgm:pt modelId="{BC2842C8-DC6C-4420-BAB7-D4BD0B2F2A08}" type="pres">
      <dgm:prSet presAssocID="{6A57E5C2-2980-41D7-BEAE-F6A5A6114EEB}" presName="hierChild5" presStyleCnt="0"/>
      <dgm:spPr/>
    </dgm:pt>
    <dgm:pt modelId="{6AAC4E9E-BD8C-4A6A-ADF3-C1A376B2B828}" type="pres">
      <dgm:prSet presAssocID="{FA82EC9A-9811-4CDA-9463-A7F54563089E}" presName="hierChild3" presStyleCnt="0"/>
      <dgm:spPr/>
    </dgm:pt>
  </dgm:ptLst>
  <dgm:cxnLst>
    <dgm:cxn modelId="{F18FE700-75ED-4886-A3FC-2BA01F0DFDAB}" srcId="{FA82EC9A-9811-4CDA-9463-A7F54563089E}" destId="{622E6147-B118-461F-8278-34211952DACE}" srcOrd="5" destOrd="0" parTransId="{18E3603F-0547-4D0E-8714-44397B1AE8EB}" sibTransId="{22A1D04E-5E0C-4C9E-9C12-C30DF6E9BC73}"/>
    <dgm:cxn modelId="{A7B85012-54D6-40AC-A887-4CA9A3C2E9B2}" srcId="{FA82EC9A-9811-4CDA-9463-A7F54563089E}" destId="{342CF329-3779-4FDF-BB0A-E4DCBE0CBA4B}" srcOrd="6" destOrd="0" parTransId="{126D4797-2E10-47CC-8CF1-934C038091BD}" sibTransId="{DD10639F-E5C1-4560-B504-481BECF76304}"/>
    <dgm:cxn modelId="{E7A76614-F439-4DD8-8837-90BAE98E8458}" srcId="{6BA49DDA-670C-4B88-98BD-5D7DFB6CBB4F}" destId="{FA82EC9A-9811-4CDA-9463-A7F54563089E}" srcOrd="0" destOrd="0" parTransId="{5B0949C7-F209-413A-B165-9C0A91EAFD9C}" sibTransId="{D337498C-4A14-49EA-A9A1-510CD47DACCA}"/>
    <dgm:cxn modelId="{96728D1D-691E-4D4C-AEDB-A4AD79CFC61E}" type="presOf" srcId="{FA82EC9A-9811-4CDA-9463-A7F54563089E}" destId="{815105B6-41A4-4A2F-B26E-F92473C12F7A}" srcOrd="1" destOrd="0" presId="urn:microsoft.com/office/officeart/2005/8/layout/orgChart1"/>
    <dgm:cxn modelId="{48DD1D5C-389E-4288-B7CE-E91D00A603F0}" srcId="{FA82EC9A-9811-4CDA-9463-A7F54563089E}" destId="{CD930495-A014-46C6-8C0F-EC3398185828}" srcOrd="3" destOrd="0" parTransId="{F701CA12-745D-43ED-B8F8-E76A898A4ADB}" sibTransId="{ED0FBD36-4AE4-4B04-AB41-35C08F2AEE91}"/>
    <dgm:cxn modelId="{71D92A41-BEB8-4C92-AB14-988DA1792C95}" srcId="{FA82EC9A-9811-4CDA-9463-A7F54563089E}" destId="{6F7C7CC7-FC02-4BE5-B6AF-1F76EB2BCAB6}" srcOrd="0" destOrd="0" parTransId="{1E6A8AAD-5B5C-45B9-BEB0-AA5ABAEF397F}" sibTransId="{8646DA6D-0892-491D-83A2-DACA5FE51E06}"/>
    <dgm:cxn modelId="{81235544-F8C9-46A2-8B6C-3E1BB0F6CF6B}" type="presOf" srcId="{FA82EC9A-9811-4CDA-9463-A7F54563089E}" destId="{BE7D32E7-F88B-45DB-B279-FBC04FF7F910}" srcOrd="0" destOrd="0" presId="urn:microsoft.com/office/officeart/2005/8/layout/orgChart1"/>
    <dgm:cxn modelId="{30D94365-A899-4449-B3B8-76EF06CF46A3}" type="presOf" srcId="{57605E91-02D8-4711-9CE5-A71C236ED056}" destId="{5CCFF4DB-DC16-4EED-8423-AAEAFA21EF93}" srcOrd="1" destOrd="0" presId="urn:microsoft.com/office/officeart/2005/8/layout/orgChart1"/>
    <dgm:cxn modelId="{40506765-48E1-4EDA-9FC4-F18EE3D89E37}" type="presOf" srcId="{6A57E5C2-2980-41D7-BEAE-F6A5A6114EEB}" destId="{46D1EFBE-A774-4164-9D2D-DA88E2301B00}" srcOrd="0" destOrd="0" presId="urn:microsoft.com/office/officeart/2005/8/layout/orgChart1"/>
    <dgm:cxn modelId="{F3D5CC65-C819-45D7-B962-01F21F424E2D}" type="presOf" srcId="{6F7C7CC7-FC02-4BE5-B6AF-1F76EB2BCAB6}" destId="{501A36F8-F318-4825-B308-343DD19A0BFC}" srcOrd="1" destOrd="0" presId="urn:microsoft.com/office/officeart/2005/8/layout/orgChart1"/>
    <dgm:cxn modelId="{BD0AE945-47E1-4A81-BD31-626B6FE57D30}" srcId="{FA82EC9A-9811-4CDA-9463-A7F54563089E}" destId="{6A57E5C2-2980-41D7-BEAE-F6A5A6114EEB}" srcOrd="7" destOrd="0" parTransId="{C01B89E5-D4DF-4C23-8CF4-F341B0838751}" sibTransId="{B9689C13-FFD3-4DF8-A5B1-7F5E789FB106}"/>
    <dgm:cxn modelId="{24640467-0352-4F23-B994-060B77C754FE}" type="presOf" srcId="{F701CA12-745D-43ED-B8F8-E76A898A4ADB}" destId="{E3A0269B-CF34-46D5-93EB-05150C050911}" srcOrd="0" destOrd="0" presId="urn:microsoft.com/office/officeart/2005/8/layout/orgChart1"/>
    <dgm:cxn modelId="{E30C1C67-E321-480C-A5AB-FF10487496B6}" type="presOf" srcId="{2BA268CB-95B7-402A-BFC0-0C6C34BAAE97}" destId="{D06E2D5B-F968-4D8B-B756-EEA2C6018C56}" srcOrd="0" destOrd="0" presId="urn:microsoft.com/office/officeart/2005/8/layout/orgChart1"/>
    <dgm:cxn modelId="{74546547-695D-410B-894F-5BF883EA5D78}" type="presOf" srcId="{6F7C7CC7-FC02-4BE5-B6AF-1F76EB2BCAB6}" destId="{6BF3D66E-5427-48D5-8251-8297FD34CABA}" srcOrd="0" destOrd="0" presId="urn:microsoft.com/office/officeart/2005/8/layout/orgChart1"/>
    <dgm:cxn modelId="{855E366A-9B28-4B24-8260-8B23FC1D1B87}" type="presOf" srcId="{342CF329-3779-4FDF-BB0A-E4DCBE0CBA4B}" destId="{8F955D1F-81EE-4372-B662-4D2530598A42}" srcOrd="0" destOrd="0" presId="urn:microsoft.com/office/officeart/2005/8/layout/orgChart1"/>
    <dgm:cxn modelId="{12D3594B-0CA4-4DA1-B671-36816CA8A5ED}" type="presOf" srcId="{342CF329-3779-4FDF-BB0A-E4DCBE0CBA4B}" destId="{9495F6C9-4EED-434B-B257-42CC135DAB59}" srcOrd="1" destOrd="0" presId="urn:microsoft.com/office/officeart/2005/8/layout/orgChart1"/>
    <dgm:cxn modelId="{CC981C54-29BB-4CCC-820F-371BFAA44D32}" type="presOf" srcId="{126D4797-2E10-47CC-8CF1-934C038091BD}" destId="{3BA6109A-D6BE-4D4F-B60E-664B84DB4B5E}" srcOrd="0" destOrd="0" presId="urn:microsoft.com/office/officeart/2005/8/layout/orgChart1"/>
    <dgm:cxn modelId="{BEEC8474-34A0-4A8B-803C-976E4EC8764B}" type="presOf" srcId="{57605E91-02D8-4711-9CE5-A71C236ED056}" destId="{44D85BA2-5D3A-4235-9EBE-88EBB7E179ED}" srcOrd="0" destOrd="0" presId="urn:microsoft.com/office/officeart/2005/8/layout/orgChart1"/>
    <dgm:cxn modelId="{C63D1175-5460-490E-9E5F-800C0CF51CC0}" type="presOf" srcId="{F142BA6E-4306-457D-BFD3-B008E55530A2}" destId="{7DCBFC7F-1162-408B-A10E-56A2FDD71BE5}" srcOrd="1" destOrd="0" presId="urn:microsoft.com/office/officeart/2005/8/layout/orgChart1"/>
    <dgm:cxn modelId="{28EC8255-A1F5-4994-AE64-E3CECF34C7E8}" type="presOf" srcId="{F142BA6E-4306-457D-BFD3-B008E55530A2}" destId="{69D300A5-85A3-4593-AFF2-76F61E868BED}" srcOrd="0" destOrd="0" presId="urn:microsoft.com/office/officeart/2005/8/layout/orgChart1"/>
    <dgm:cxn modelId="{364FED7B-2C76-4E47-A30E-FE13F3A8E44F}" type="presOf" srcId="{CD930495-A014-46C6-8C0F-EC3398185828}" destId="{DDB86C2A-1082-48F9-B06A-89E83D8365F6}" srcOrd="1" destOrd="0" presId="urn:microsoft.com/office/officeart/2005/8/layout/orgChart1"/>
    <dgm:cxn modelId="{64CCFB89-A7E2-4834-A57D-DAB3027DD058}" type="presOf" srcId="{CD930495-A014-46C6-8C0F-EC3398185828}" destId="{87B100F9-01DB-4F30-9493-EA19E89D8D03}" srcOrd="0" destOrd="0" presId="urn:microsoft.com/office/officeart/2005/8/layout/orgChart1"/>
    <dgm:cxn modelId="{6FDBB69C-D2F3-4623-A0F8-3EF304631C85}" type="presOf" srcId="{18E3603F-0547-4D0E-8714-44397B1AE8EB}" destId="{75CC8292-CCF6-4456-A233-48040469FBD9}" srcOrd="0" destOrd="0" presId="urn:microsoft.com/office/officeart/2005/8/layout/orgChart1"/>
    <dgm:cxn modelId="{82254BA8-5BA7-4C81-825E-AFB686AB4EF8}" type="presOf" srcId="{6BA49DDA-670C-4B88-98BD-5D7DFB6CBB4F}" destId="{31638F9B-1FEF-4C8E-AD6E-07B34224B68B}" srcOrd="0" destOrd="0" presId="urn:microsoft.com/office/officeart/2005/8/layout/orgChart1"/>
    <dgm:cxn modelId="{D889B8AB-D732-48AC-8AB4-80AEC9842DF2}" type="presOf" srcId="{622E6147-B118-461F-8278-34211952DACE}" destId="{37903692-E39E-4BAC-BCB3-40CE69EB13F8}" srcOrd="1" destOrd="0" presId="urn:microsoft.com/office/officeart/2005/8/layout/orgChart1"/>
    <dgm:cxn modelId="{03B879B6-6057-45D0-B19A-EF7D1408C287}" type="presOf" srcId="{C01B89E5-D4DF-4C23-8CF4-F341B0838751}" destId="{45B5B305-4F3F-4C10-87BA-2974C81B14F3}" srcOrd="0" destOrd="0" presId="urn:microsoft.com/office/officeart/2005/8/layout/orgChart1"/>
    <dgm:cxn modelId="{AEED84B7-6CD4-4293-A34E-466E81254F7F}" type="presOf" srcId="{792F4FF6-40C0-4B9D-9011-994A0623CE90}" destId="{B6858641-4635-41AE-AF82-DBACAF4174AA}" srcOrd="0" destOrd="0" presId="urn:microsoft.com/office/officeart/2005/8/layout/orgChart1"/>
    <dgm:cxn modelId="{322AB4BA-2471-4056-B358-2A9E6B9B2810}" type="presOf" srcId="{6A57E5C2-2980-41D7-BEAE-F6A5A6114EEB}" destId="{EEE75930-713D-4082-A44E-525601F6EDDE}" srcOrd="1" destOrd="0" presId="urn:microsoft.com/office/officeart/2005/8/layout/orgChart1"/>
    <dgm:cxn modelId="{20D618D7-B1AB-4DE2-83F1-CCD9F8BB3B5B}" type="presOf" srcId="{1E6A8AAD-5B5C-45B9-BEB0-AA5ABAEF397F}" destId="{2204B015-A4D8-448A-90C7-8AFCC1E0A0B1}" srcOrd="0" destOrd="0" presId="urn:microsoft.com/office/officeart/2005/8/layout/orgChart1"/>
    <dgm:cxn modelId="{B12B0BDC-7A63-47D6-AC49-5F368F4E308C}" type="presOf" srcId="{C99FCFBE-E24C-437D-8398-E8343FFED543}" destId="{F3D7EE06-EBDE-464A-99C2-FC8ACA1AA8C6}" srcOrd="0" destOrd="0" presId="urn:microsoft.com/office/officeart/2005/8/layout/orgChart1"/>
    <dgm:cxn modelId="{B9BA34DD-891A-483D-B2AA-F33DE8E0F6CA}" srcId="{FA82EC9A-9811-4CDA-9463-A7F54563089E}" destId="{2BA268CB-95B7-402A-BFC0-0C6C34BAAE97}" srcOrd="4" destOrd="0" parTransId="{792F4FF6-40C0-4B9D-9011-994A0623CE90}" sibTransId="{7C20E98C-2222-4B80-917F-4650AE8E4DAF}"/>
    <dgm:cxn modelId="{48D395E8-87F1-4CCA-A965-17940FD6A3B0}" srcId="{FA82EC9A-9811-4CDA-9463-A7F54563089E}" destId="{F142BA6E-4306-457D-BFD3-B008E55530A2}" srcOrd="2" destOrd="0" parTransId="{C99FCFBE-E24C-437D-8398-E8343FFED543}" sibTransId="{1145E236-7177-4794-ABDE-50E5CC4F6A82}"/>
    <dgm:cxn modelId="{909EFEF0-3CE0-45D9-B428-4CB211740BC9}" type="presOf" srcId="{622E6147-B118-461F-8278-34211952DACE}" destId="{FAD46E5D-D49F-4AB7-A4F9-9CD440D340E2}" srcOrd="0" destOrd="0" presId="urn:microsoft.com/office/officeart/2005/8/layout/orgChart1"/>
    <dgm:cxn modelId="{DC7F3FF9-B496-4893-AAD1-7521D71B1DEF}" type="presOf" srcId="{859F243F-A5FA-49FB-9302-F35205AE8EDE}" destId="{2D29CAAF-0391-4E38-BF91-FEF4854D2E15}" srcOrd="0" destOrd="0" presId="urn:microsoft.com/office/officeart/2005/8/layout/orgChart1"/>
    <dgm:cxn modelId="{EB43FEF9-42FB-4E17-80D8-6F7261720551}" type="presOf" srcId="{2BA268CB-95B7-402A-BFC0-0C6C34BAAE97}" destId="{2EA086C2-4ED0-40CE-9100-181B08756F97}" srcOrd="1" destOrd="0" presId="urn:microsoft.com/office/officeart/2005/8/layout/orgChart1"/>
    <dgm:cxn modelId="{A1DCD6FA-3741-44DB-A56E-9512237AE331}" srcId="{FA82EC9A-9811-4CDA-9463-A7F54563089E}" destId="{57605E91-02D8-4711-9CE5-A71C236ED056}" srcOrd="1" destOrd="0" parTransId="{859F243F-A5FA-49FB-9302-F35205AE8EDE}" sibTransId="{31CCEFEB-C573-44E4-B6D0-6D7AEDE01FFE}"/>
    <dgm:cxn modelId="{3A617C85-299D-4D53-8324-9AE68FE760BA}" type="presParOf" srcId="{31638F9B-1FEF-4C8E-AD6E-07B34224B68B}" destId="{6A8C6DE0-AE7A-4E33-93CC-5221A03718C6}" srcOrd="0" destOrd="0" presId="urn:microsoft.com/office/officeart/2005/8/layout/orgChart1"/>
    <dgm:cxn modelId="{32BE04F4-30EC-4CEB-9362-BCBB39C563EE}" type="presParOf" srcId="{6A8C6DE0-AE7A-4E33-93CC-5221A03718C6}" destId="{46E75849-AF2A-494C-AA2E-6B76F1B8E369}" srcOrd="0" destOrd="0" presId="urn:microsoft.com/office/officeart/2005/8/layout/orgChart1"/>
    <dgm:cxn modelId="{4761A73F-0252-45D4-AAE6-67B230A579F8}" type="presParOf" srcId="{46E75849-AF2A-494C-AA2E-6B76F1B8E369}" destId="{BE7D32E7-F88B-45DB-B279-FBC04FF7F910}" srcOrd="0" destOrd="0" presId="urn:microsoft.com/office/officeart/2005/8/layout/orgChart1"/>
    <dgm:cxn modelId="{35560E1D-BF9F-4ED6-90A9-7F8D39FFC664}" type="presParOf" srcId="{46E75849-AF2A-494C-AA2E-6B76F1B8E369}" destId="{815105B6-41A4-4A2F-B26E-F92473C12F7A}" srcOrd="1" destOrd="0" presId="urn:microsoft.com/office/officeart/2005/8/layout/orgChart1"/>
    <dgm:cxn modelId="{BE0B006E-2CDD-472F-B937-6FC8A6BA5D13}" type="presParOf" srcId="{6A8C6DE0-AE7A-4E33-93CC-5221A03718C6}" destId="{907BCEBB-7A4C-4650-B295-571D62862210}" srcOrd="1" destOrd="0" presId="urn:microsoft.com/office/officeart/2005/8/layout/orgChart1"/>
    <dgm:cxn modelId="{FD2EC37D-BC7C-45B4-BD80-ED9873A32CB3}" type="presParOf" srcId="{907BCEBB-7A4C-4650-B295-571D62862210}" destId="{2204B015-A4D8-448A-90C7-8AFCC1E0A0B1}" srcOrd="0" destOrd="0" presId="urn:microsoft.com/office/officeart/2005/8/layout/orgChart1"/>
    <dgm:cxn modelId="{51EE899C-87D4-4AF7-8C29-FDA7611B7AE0}" type="presParOf" srcId="{907BCEBB-7A4C-4650-B295-571D62862210}" destId="{FB762B77-1383-47DC-8E56-7F6D6DD6C7E1}" srcOrd="1" destOrd="0" presId="urn:microsoft.com/office/officeart/2005/8/layout/orgChart1"/>
    <dgm:cxn modelId="{8D38E11A-5A7B-4FE3-8216-B00D15A6B110}" type="presParOf" srcId="{FB762B77-1383-47DC-8E56-7F6D6DD6C7E1}" destId="{939C2378-05CD-48A5-B10A-FE20BEC30996}" srcOrd="0" destOrd="0" presId="urn:microsoft.com/office/officeart/2005/8/layout/orgChart1"/>
    <dgm:cxn modelId="{D5C1F3D6-11B7-42D6-A4F6-F8EB7421DAF2}" type="presParOf" srcId="{939C2378-05CD-48A5-B10A-FE20BEC30996}" destId="{6BF3D66E-5427-48D5-8251-8297FD34CABA}" srcOrd="0" destOrd="0" presId="urn:microsoft.com/office/officeart/2005/8/layout/orgChart1"/>
    <dgm:cxn modelId="{9F90ECF0-4202-433E-B334-5914FA50D9BE}" type="presParOf" srcId="{939C2378-05CD-48A5-B10A-FE20BEC30996}" destId="{501A36F8-F318-4825-B308-343DD19A0BFC}" srcOrd="1" destOrd="0" presId="urn:microsoft.com/office/officeart/2005/8/layout/orgChart1"/>
    <dgm:cxn modelId="{D06FFC64-5BBC-4493-B226-4D16DCB1828B}" type="presParOf" srcId="{FB762B77-1383-47DC-8E56-7F6D6DD6C7E1}" destId="{3CDEBDEF-B4A3-4B0F-9B2B-F80559676B82}" srcOrd="1" destOrd="0" presId="urn:microsoft.com/office/officeart/2005/8/layout/orgChart1"/>
    <dgm:cxn modelId="{246D58D1-F186-480C-ABFC-4300C380687A}" type="presParOf" srcId="{FB762B77-1383-47DC-8E56-7F6D6DD6C7E1}" destId="{D5E65580-5293-4D67-AC78-5D2B6498482E}" srcOrd="2" destOrd="0" presId="urn:microsoft.com/office/officeart/2005/8/layout/orgChart1"/>
    <dgm:cxn modelId="{C8B29E9D-EBD3-4469-9041-A38DEAAA4F24}" type="presParOf" srcId="{907BCEBB-7A4C-4650-B295-571D62862210}" destId="{2D29CAAF-0391-4E38-BF91-FEF4854D2E15}" srcOrd="2" destOrd="0" presId="urn:microsoft.com/office/officeart/2005/8/layout/orgChart1"/>
    <dgm:cxn modelId="{D97E642A-7CC1-4D31-816A-A914262572B4}" type="presParOf" srcId="{907BCEBB-7A4C-4650-B295-571D62862210}" destId="{A615F092-DC92-47F2-9778-6F1A028C6253}" srcOrd="3" destOrd="0" presId="urn:microsoft.com/office/officeart/2005/8/layout/orgChart1"/>
    <dgm:cxn modelId="{6609C46C-8E7E-4909-8916-7F7BDCD4483A}" type="presParOf" srcId="{A615F092-DC92-47F2-9778-6F1A028C6253}" destId="{15D1D2AF-BB4F-4D26-8836-CD6F662248F7}" srcOrd="0" destOrd="0" presId="urn:microsoft.com/office/officeart/2005/8/layout/orgChart1"/>
    <dgm:cxn modelId="{28DB3B3D-5450-481D-8681-9A577797FC69}" type="presParOf" srcId="{15D1D2AF-BB4F-4D26-8836-CD6F662248F7}" destId="{44D85BA2-5D3A-4235-9EBE-88EBB7E179ED}" srcOrd="0" destOrd="0" presId="urn:microsoft.com/office/officeart/2005/8/layout/orgChart1"/>
    <dgm:cxn modelId="{BA94A34C-F665-426C-BFBE-49C6C4A6DFC8}" type="presParOf" srcId="{15D1D2AF-BB4F-4D26-8836-CD6F662248F7}" destId="{5CCFF4DB-DC16-4EED-8423-AAEAFA21EF93}" srcOrd="1" destOrd="0" presId="urn:microsoft.com/office/officeart/2005/8/layout/orgChart1"/>
    <dgm:cxn modelId="{D2DC7E24-4CFB-4B4E-8554-FA026A031CF2}" type="presParOf" srcId="{A615F092-DC92-47F2-9778-6F1A028C6253}" destId="{041B85E3-E0CF-4CE6-B9DD-542F6B16460D}" srcOrd="1" destOrd="0" presId="urn:microsoft.com/office/officeart/2005/8/layout/orgChart1"/>
    <dgm:cxn modelId="{1306D11F-428B-4067-B0CA-1499D1ABF57C}" type="presParOf" srcId="{A615F092-DC92-47F2-9778-6F1A028C6253}" destId="{CD76C2A0-7013-4294-979A-5207DEB4BD01}" srcOrd="2" destOrd="0" presId="urn:microsoft.com/office/officeart/2005/8/layout/orgChart1"/>
    <dgm:cxn modelId="{74BA8A24-C3B7-4603-8F69-68361875E9A7}" type="presParOf" srcId="{907BCEBB-7A4C-4650-B295-571D62862210}" destId="{F3D7EE06-EBDE-464A-99C2-FC8ACA1AA8C6}" srcOrd="4" destOrd="0" presId="urn:microsoft.com/office/officeart/2005/8/layout/orgChart1"/>
    <dgm:cxn modelId="{46E2573F-3D8B-4BA7-BBE1-4F22B21C44C2}" type="presParOf" srcId="{907BCEBB-7A4C-4650-B295-571D62862210}" destId="{9FB8B96C-112B-4248-BEA9-193936EBAD77}" srcOrd="5" destOrd="0" presId="urn:microsoft.com/office/officeart/2005/8/layout/orgChart1"/>
    <dgm:cxn modelId="{0CCC8CE8-AB0C-4C36-8473-8DF6F65A447D}" type="presParOf" srcId="{9FB8B96C-112B-4248-BEA9-193936EBAD77}" destId="{C3922307-ACF3-4B55-969A-E756EB62E51B}" srcOrd="0" destOrd="0" presId="urn:microsoft.com/office/officeart/2005/8/layout/orgChart1"/>
    <dgm:cxn modelId="{714FCD80-8408-4A5C-B0C1-409ACF2812C8}" type="presParOf" srcId="{C3922307-ACF3-4B55-969A-E756EB62E51B}" destId="{69D300A5-85A3-4593-AFF2-76F61E868BED}" srcOrd="0" destOrd="0" presId="urn:microsoft.com/office/officeart/2005/8/layout/orgChart1"/>
    <dgm:cxn modelId="{BCAF59AE-A02C-4068-BBB6-D5C5B5B0D1A7}" type="presParOf" srcId="{C3922307-ACF3-4B55-969A-E756EB62E51B}" destId="{7DCBFC7F-1162-408B-A10E-56A2FDD71BE5}" srcOrd="1" destOrd="0" presId="urn:microsoft.com/office/officeart/2005/8/layout/orgChart1"/>
    <dgm:cxn modelId="{D7B28722-8D5C-4041-8B40-B737D1607F23}" type="presParOf" srcId="{9FB8B96C-112B-4248-BEA9-193936EBAD77}" destId="{DE5CFCAB-C939-4380-A003-C7260842FF6D}" srcOrd="1" destOrd="0" presId="urn:microsoft.com/office/officeart/2005/8/layout/orgChart1"/>
    <dgm:cxn modelId="{9546CBFF-F8E3-4FBB-B576-68FFA00BBAFA}" type="presParOf" srcId="{9FB8B96C-112B-4248-BEA9-193936EBAD77}" destId="{F1F601C9-9C6D-490B-8F31-6308AEE648ED}" srcOrd="2" destOrd="0" presId="urn:microsoft.com/office/officeart/2005/8/layout/orgChart1"/>
    <dgm:cxn modelId="{621A82D1-821C-4A7A-8EDA-AC1D7C41FC33}" type="presParOf" srcId="{907BCEBB-7A4C-4650-B295-571D62862210}" destId="{E3A0269B-CF34-46D5-93EB-05150C050911}" srcOrd="6" destOrd="0" presId="urn:microsoft.com/office/officeart/2005/8/layout/orgChart1"/>
    <dgm:cxn modelId="{2CA82797-C9EB-412D-BC8C-0F0D382B2C29}" type="presParOf" srcId="{907BCEBB-7A4C-4650-B295-571D62862210}" destId="{457A5253-6A7B-48DE-80DC-4669321620B3}" srcOrd="7" destOrd="0" presId="urn:microsoft.com/office/officeart/2005/8/layout/orgChart1"/>
    <dgm:cxn modelId="{2562A6AB-79C2-4117-83C5-F5EF0CBE2635}" type="presParOf" srcId="{457A5253-6A7B-48DE-80DC-4669321620B3}" destId="{E85DAF6A-C159-4AB8-B963-A56622A08475}" srcOrd="0" destOrd="0" presId="urn:microsoft.com/office/officeart/2005/8/layout/orgChart1"/>
    <dgm:cxn modelId="{EB76355B-3AC4-429D-8073-BEB1C5F2ABF2}" type="presParOf" srcId="{E85DAF6A-C159-4AB8-B963-A56622A08475}" destId="{87B100F9-01DB-4F30-9493-EA19E89D8D03}" srcOrd="0" destOrd="0" presId="urn:microsoft.com/office/officeart/2005/8/layout/orgChart1"/>
    <dgm:cxn modelId="{6619D6A1-66AA-421C-92C0-999F89941854}" type="presParOf" srcId="{E85DAF6A-C159-4AB8-B963-A56622A08475}" destId="{DDB86C2A-1082-48F9-B06A-89E83D8365F6}" srcOrd="1" destOrd="0" presId="urn:microsoft.com/office/officeart/2005/8/layout/orgChart1"/>
    <dgm:cxn modelId="{99FAAD86-8207-4103-8892-823D1F9B03D8}" type="presParOf" srcId="{457A5253-6A7B-48DE-80DC-4669321620B3}" destId="{CB0D4541-7598-4937-B048-86B3217B7123}" srcOrd="1" destOrd="0" presId="urn:microsoft.com/office/officeart/2005/8/layout/orgChart1"/>
    <dgm:cxn modelId="{97245CE6-7481-4BC0-8F36-67F7B611FBA0}" type="presParOf" srcId="{457A5253-6A7B-48DE-80DC-4669321620B3}" destId="{A8556F62-ACDD-46B7-A035-DE5FEFF67D87}" srcOrd="2" destOrd="0" presId="urn:microsoft.com/office/officeart/2005/8/layout/orgChart1"/>
    <dgm:cxn modelId="{71623BA5-4465-4916-8E10-A8DAAC16B495}" type="presParOf" srcId="{907BCEBB-7A4C-4650-B295-571D62862210}" destId="{B6858641-4635-41AE-AF82-DBACAF4174AA}" srcOrd="8" destOrd="0" presId="urn:microsoft.com/office/officeart/2005/8/layout/orgChart1"/>
    <dgm:cxn modelId="{A59886D8-12D6-44F5-8C00-EC4A7BB61262}" type="presParOf" srcId="{907BCEBB-7A4C-4650-B295-571D62862210}" destId="{E7B6215C-6F36-4C3E-92C5-5F5946A7F10D}" srcOrd="9" destOrd="0" presId="urn:microsoft.com/office/officeart/2005/8/layout/orgChart1"/>
    <dgm:cxn modelId="{43DD01D7-C464-44F8-9A69-9D80B7F9E70E}" type="presParOf" srcId="{E7B6215C-6F36-4C3E-92C5-5F5946A7F10D}" destId="{F40BECB6-B634-474C-A0B2-EC33D800C27E}" srcOrd="0" destOrd="0" presId="urn:microsoft.com/office/officeart/2005/8/layout/orgChart1"/>
    <dgm:cxn modelId="{BBDD40DA-F946-494F-8446-1E15A657807B}" type="presParOf" srcId="{F40BECB6-B634-474C-A0B2-EC33D800C27E}" destId="{D06E2D5B-F968-4D8B-B756-EEA2C6018C56}" srcOrd="0" destOrd="0" presId="urn:microsoft.com/office/officeart/2005/8/layout/orgChart1"/>
    <dgm:cxn modelId="{329351E8-4316-45A7-9136-3B7622199747}" type="presParOf" srcId="{F40BECB6-B634-474C-A0B2-EC33D800C27E}" destId="{2EA086C2-4ED0-40CE-9100-181B08756F97}" srcOrd="1" destOrd="0" presId="urn:microsoft.com/office/officeart/2005/8/layout/orgChart1"/>
    <dgm:cxn modelId="{FD5947CB-A36B-48A8-9E99-F379AD4C03AB}" type="presParOf" srcId="{E7B6215C-6F36-4C3E-92C5-5F5946A7F10D}" destId="{88493669-3E97-46FD-BD5F-6183CDE76718}" srcOrd="1" destOrd="0" presId="urn:microsoft.com/office/officeart/2005/8/layout/orgChart1"/>
    <dgm:cxn modelId="{9E72F833-55F7-4C62-A322-583EF331B3D7}" type="presParOf" srcId="{E7B6215C-6F36-4C3E-92C5-5F5946A7F10D}" destId="{38CC2572-8728-4DDC-A78F-E5A7753B86B8}" srcOrd="2" destOrd="0" presId="urn:microsoft.com/office/officeart/2005/8/layout/orgChart1"/>
    <dgm:cxn modelId="{B2C6B0F6-010D-4FB9-BD79-5D421F732AA8}" type="presParOf" srcId="{907BCEBB-7A4C-4650-B295-571D62862210}" destId="{75CC8292-CCF6-4456-A233-48040469FBD9}" srcOrd="10" destOrd="0" presId="urn:microsoft.com/office/officeart/2005/8/layout/orgChart1"/>
    <dgm:cxn modelId="{C2C1686F-F008-4002-8DF3-F2FAFC5E3F02}" type="presParOf" srcId="{907BCEBB-7A4C-4650-B295-571D62862210}" destId="{3C4B74AB-D342-459B-B71B-C7213772B7A0}" srcOrd="11" destOrd="0" presId="urn:microsoft.com/office/officeart/2005/8/layout/orgChart1"/>
    <dgm:cxn modelId="{34E990C4-2DDF-4A4C-8FCB-44D5032E8B7D}" type="presParOf" srcId="{3C4B74AB-D342-459B-B71B-C7213772B7A0}" destId="{7730646F-A48D-47C4-854F-9009DE693F1A}" srcOrd="0" destOrd="0" presId="urn:microsoft.com/office/officeart/2005/8/layout/orgChart1"/>
    <dgm:cxn modelId="{D46780ED-2305-411A-A049-8EB010F715BF}" type="presParOf" srcId="{7730646F-A48D-47C4-854F-9009DE693F1A}" destId="{FAD46E5D-D49F-4AB7-A4F9-9CD440D340E2}" srcOrd="0" destOrd="0" presId="urn:microsoft.com/office/officeart/2005/8/layout/orgChart1"/>
    <dgm:cxn modelId="{1CBB4242-28C3-47C9-A370-168867EB0FDC}" type="presParOf" srcId="{7730646F-A48D-47C4-854F-9009DE693F1A}" destId="{37903692-E39E-4BAC-BCB3-40CE69EB13F8}" srcOrd="1" destOrd="0" presId="urn:microsoft.com/office/officeart/2005/8/layout/orgChart1"/>
    <dgm:cxn modelId="{5A79E55B-454E-4408-9DD4-A662F95CA701}" type="presParOf" srcId="{3C4B74AB-D342-459B-B71B-C7213772B7A0}" destId="{A99E254C-0159-49C9-B943-E610E069692B}" srcOrd="1" destOrd="0" presId="urn:microsoft.com/office/officeart/2005/8/layout/orgChart1"/>
    <dgm:cxn modelId="{5C4D6FE0-0BCD-4193-820B-77CF471D2E19}" type="presParOf" srcId="{3C4B74AB-D342-459B-B71B-C7213772B7A0}" destId="{D64879B9-5741-42E3-B987-A18367363BAA}" srcOrd="2" destOrd="0" presId="urn:microsoft.com/office/officeart/2005/8/layout/orgChart1"/>
    <dgm:cxn modelId="{35A14C8D-929B-41FC-B9B8-33A047D7A94C}" type="presParOf" srcId="{907BCEBB-7A4C-4650-B295-571D62862210}" destId="{3BA6109A-D6BE-4D4F-B60E-664B84DB4B5E}" srcOrd="12" destOrd="0" presId="urn:microsoft.com/office/officeart/2005/8/layout/orgChart1"/>
    <dgm:cxn modelId="{25279A44-709C-446E-846F-8532386242B3}" type="presParOf" srcId="{907BCEBB-7A4C-4650-B295-571D62862210}" destId="{732DFA27-A640-4103-842F-22C2B1798731}" srcOrd="13" destOrd="0" presId="urn:microsoft.com/office/officeart/2005/8/layout/orgChart1"/>
    <dgm:cxn modelId="{53E07D01-CA4C-427D-9FED-A2C4C8F31334}" type="presParOf" srcId="{732DFA27-A640-4103-842F-22C2B1798731}" destId="{C2EFAE79-1F76-4D4B-BAC3-E1E3A6277AE9}" srcOrd="0" destOrd="0" presId="urn:microsoft.com/office/officeart/2005/8/layout/orgChart1"/>
    <dgm:cxn modelId="{1E6DA37C-F81B-486B-8B28-56C767FCD984}" type="presParOf" srcId="{C2EFAE79-1F76-4D4B-BAC3-E1E3A6277AE9}" destId="{8F955D1F-81EE-4372-B662-4D2530598A42}" srcOrd="0" destOrd="0" presId="urn:microsoft.com/office/officeart/2005/8/layout/orgChart1"/>
    <dgm:cxn modelId="{68BF58DF-1A67-465D-8F53-1F462156644B}" type="presParOf" srcId="{C2EFAE79-1F76-4D4B-BAC3-E1E3A6277AE9}" destId="{9495F6C9-4EED-434B-B257-42CC135DAB59}" srcOrd="1" destOrd="0" presId="urn:microsoft.com/office/officeart/2005/8/layout/orgChart1"/>
    <dgm:cxn modelId="{E235C257-E8DD-480B-86F2-6A469E4422D3}" type="presParOf" srcId="{732DFA27-A640-4103-842F-22C2B1798731}" destId="{6499A6ED-F4F6-44A7-97C8-1E788CD79944}" srcOrd="1" destOrd="0" presId="urn:microsoft.com/office/officeart/2005/8/layout/orgChart1"/>
    <dgm:cxn modelId="{1944BDD4-9632-49BF-9B93-BA33C9EF346E}" type="presParOf" srcId="{732DFA27-A640-4103-842F-22C2B1798731}" destId="{65420004-2951-46FE-A9A1-E91F5EB444C8}" srcOrd="2" destOrd="0" presId="urn:microsoft.com/office/officeart/2005/8/layout/orgChart1"/>
    <dgm:cxn modelId="{01EE29C4-6C88-4462-9644-D7A9D6F80095}" type="presParOf" srcId="{907BCEBB-7A4C-4650-B295-571D62862210}" destId="{45B5B305-4F3F-4C10-87BA-2974C81B14F3}" srcOrd="14" destOrd="0" presId="urn:microsoft.com/office/officeart/2005/8/layout/orgChart1"/>
    <dgm:cxn modelId="{B76E576B-F4C2-44B9-8BAF-BFB61503EE78}" type="presParOf" srcId="{907BCEBB-7A4C-4650-B295-571D62862210}" destId="{AC38E911-7821-48D9-B844-A8AD7652C64A}" srcOrd="15" destOrd="0" presId="urn:microsoft.com/office/officeart/2005/8/layout/orgChart1"/>
    <dgm:cxn modelId="{5901BB4D-C423-40F4-B516-EC905DD51444}" type="presParOf" srcId="{AC38E911-7821-48D9-B844-A8AD7652C64A}" destId="{5ED5D47D-4D36-41A7-A324-CB6AF038533F}" srcOrd="0" destOrd="0" presId="urn:microsoft.com/office/officeart/2005/8/layout/orgChart1"/>
    <dgm:cxn modelId="{5C346737-9EBC-41B1-905F-67E3BF112B29}" type="presParOf" srcId="{5ED5D47D-4D36-41A7-A324-CB6AF038533F}" destId="{46D1EFBE-A774-4164-9D2D-DA88E2301B00}" srcOrd="0" destOrd="0" presId="urn:microsoft.com/office/officeart/2005/8/layout/orgChart1"/>
    <dgm:cxn modelId="{F0C48E1E-1F3A-4EFE-87E8-B3B8D680F7EF}" type="presParOf" srcId="{5ED5D47D-4D36-41A7-A324-CB6AF038533F}" destId="{EEE75930-713D-4082-A44E-525601F6EDDE}" srcOrd="1" destOrd="0" presId="urn:microsoft.com/office/officeart/2005/8/layout/orgChart1"/>
    <dgm:cxn modelId="{615A1176-4F57-44E8-B40B-3B9EC6E9F0D1}" type="presParOf" srcId="{AC38E911-7821-48D9-B844-A8AD7652C64A}" destId="{4AADA3CE-9E0C-410A-B4B4-B1EE213763BB}" srcOrd="1" destOrd="0" presId="urn:microsoft.com/office/officeart/2005/8/layout/orgChart1"/>
    <dgm:cxn modelId="{7AC9A2DB-16FA-4700-980F-265C7F7692C4}" type="presParOf" srcId="{AC38E911-7821-48D9-B844-A8AD7652C64A}" destId="{BC2842C8-DC6C-4420-BAB7-D4BD0B2F2A08}" srcOrd="2" destOrd="0" presId="urn:microsoft.com/office/officeart/2005/8/layout/orgChart1"/>
    <dgm:cxn modelId="{A0E6F7BB-8F67-462E-9F71-A6CA3E5DD912}" type="presParOf" srcId="{6A8C6DE0-AE7A-4E33-93CC-5221A03718C6}" destId="{6AAC4E9E-BD8C-4A6A-ADF3-C1A376B2B828}" srcOrd="2" destOrd="0" presId="urn:microsoft.com/office/officeart/2005/8/layout/orgChart1"/>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3B441FD-5FD4-42CD-9EF7-C18B9D5EB64A}" type="doc">
      <dgm:prSet loTypeId="urn:microsoft.com/office/officeart/2005/8/layout/hList6" loCatId="list" qsTypeId="urn:microsoft.com/office/officeart/2005/8/quickstyle/simple3" qsCatId="simple" csTypeId="urn:microsoft.com/office/officeart/2005/8/colors/accent1_2" csCatId="accent1" phldr="1"/>
      <dgm:spPr/>
      <dgm:t>
        <a:bodyPr/>
        <a:lstStyle/>
        <a:p>
          <a:endParaRPr lang="en-US"/>
        </a:p>
      </dgm:t>
    </dgm:pt>
    <dgm:pt modelId="{19CD5658-8460-4641-88B6-C00D129B4267}">
      <dgm:prSet custT="1"/>
      <dgm:spPr>
        <a:solidFill>
          <a:schemeClr val="accent3">
            <a:lumMod val="60000"/>
            <a:lumOff val="40000"/>
          </a:schemeClr>
        </a:solidFill>
      </dgm:spPr>
      <dgm:t>
        <a:bodyPr/>
        <a:lstStyle/>
        <a:p>
          <a:pPr rtl="0"/>
          <a:r>
            <a:rPr lang="en-US" sz="2800" b="1" dirty="0"/>
            <a:t>Classified Permanent</a:t>
          </a:r>
        </a:p>
        <a:p>
          <a:pPr rtl="0"/>
          <a:r>
            <a:rPr lang="en-US" sz="1800" b="0" dirty="0"/>
            <a:t>(Full/Part Time)</a:t>
          </a:r>
        </a:p>
      </dgm:t>
    </dgm:pt>
    <dgm:pt modelId="{FE269A31-D5BB-4CE1-8E35-7475C4AC9E8A}" type="parTrans" cxnId="{94E91B84-86AC-4106-8D91-7F9896BD4ADD}">
      <dgm:prSet/>
      <dgm:spPr/>
      <dgm:t>
        <a:bodyPr/>
        <a:lstStyle/>
        <a:p>
          <a:endParaRPr lang="en-US"/>
        </a:p>
      </dgm:t>
    </dgm:pt>
    <dgm:pt modelId="{86B8B739-599E-4326-92A8-E55070E84929}" type="sibTrans" cxnId="{94E91B84-86AC-4106-8D91-7F9896BD4ADD}">
      <dgm:prSet/>
      <dgm:spPr/>
      <dgm:t>
        <a:bodyPr/>
        <a:lstStyle/>
        <a:p>
          <a:endParaRPr lang="en-US"/>
        </a:p>
      </dgm:t>
    </dgm:pt>
    <dgm:pt modelId="{E6A1622B-037A-4945-9F05-BE25AF27D29F}">
      <dgm:prSet custT="1"/>
      <dgm:spPr>
        <a:solidFill>
          <a:schemeClr val="bg1">
            <a:lumMod val="95000"/>
            <a:alpha val="90000"/>
          </a:schemeClr>
        </a:solidFill>
      </dgm:spPr>
      <dgm:t>
        <a:bodyPr/>
        <a:lstStyle/>
        <a:p>
          <a:pPr rtl="0"/>
          <a:r>
            <a:rPr lang="en-US" sz="2400" dirty="0">
              <a:latin typeface="Calibri"/>
            </a:rPr>
            <a:t> 6 </a:t>
          </a:r>
          <a:r>
            <a:rPr lang="en-US" sz="2400" dirty="0" err="1">
              <a:latin typeface="Calibri"/>
            </a:rPr>
            <a:t>mo</a:t>
          </a:r>
          <a:r>
            <a:rPr lang="en-US" sz="2400" dirty="0">
              <a:latin typeface="Calibri"/>
            </a:rPr>
            <a:t> probation</a:t>
          </a:r>
          <a:endParaRPr lang="en-US" sz="2400" dirty="0"/>
        </a:p>
      </dgm:t>
    </dgm:pt>
    <dgm:pt modelId="{1EE8FF53-833E-40BC-9A0F-43CEC2D596BC}" type="parTrans" cxnId="{D5FEDA8C-77A2-4AD3-824A-7D9EE680FE04}">
      <dgm:prSet/>
      <dgm:spPr/>
      <dgm:t>
        <a:bodyPr/>
        <a:lstStyle/>
        <a:p>
          <a:endParaRPr lang="en-US"/>
        </a:p>
      </dgm:t>
    </dgm:pt>
    <dgm:pt modelId="{B8DCBBD6-A936-4EA6-91C4-D5C0AB4F0F01}" type="sibTrans" cxnId="{D5FEDA8C-77A2-4AD3-824A-7D9EE680FE04}">
      <dgm:prSet/>
      <dgm:spPr/>
      <dgm:t>
        <a:bodyPr/>
        <a:lstStyle/>
        <a:p>
          <a:endParaRPr lang="en-US"/>
        </a:p>
      </dgm:t>
    </dgm:pt>
    <dgm:pt modelId="{52F624B6-FD8C-4105-A487-16F8E9603A23}">
      <dgm:prSet custT="1"/>
      <dgm:spPr>
        <a:solidFill>
          <a:schemeClr val="accent2">
            <a:lumMod val="40000"/>
            <a:lumOff val="60000"/>
          </a:schemeClr>
        </a:solidFill>
      </dgm:spPr>
      <dgm:t>
        <a:bodyPr/>
        <a:lstStyle/>
        <a:p>
          <a:pPr rtl="0"/>
          <a:r>
            <a:rPr lang="en-US" sz="2800" b="1" dirty="0"/>
            <a:t>Admin/Exempt</a:t>
          </a:r>
          <a:endParaRPr lang="en-US" sz="2800" dirty="0"/>
        </a:p>
      </dgm:t>
    </dgm:pt>
    <dgm:pt modelId="{E487A715-0AFA-4A7A-90F1-A99D40476BCF}" type="parTrans" cxnId="{AD3DEBB9-D0ED-40F9-86C2-60090D556A8A}">
      <dgm:prSet/>
      <dgm:spPr/>
      <dgm:t>
        <a:bodyPr/>
        <a:lstStyle/>
        <a:p>
          <a:endParaRPr lang="en-US"/>
        </a:p>
      </dgm:t>
    </dgm:pt>
    <dgm:pt modelId="{9BD18B00-C015-409D-AFEF-95DB9F46FAB6}" type="sibTrans" cxnId="{AD3DEBB9-D0ED-40F9-86C2-60090D556A8A}">
      <dgm:prSet/>
      <dgm:spPr/>
      <dgm:t>
        <a:bodyPr/>
        <a:lstStyle/>
        <a:p>
          <a:endParaRPr lang="en-US"/>
        </a:p>
      </dgm:t>
    </dgm:pt>
    <dgm:pt modelId="{5C7DEE49-4361-40E9-9A0B-1F877DE6DCA0}">
      <dgm:prSet custT="1"/>
      <dgm:spPr>
        <a:solidFill>
          <a:schemeClr val="bg1">
            <a:lumMod val="95000"/>
          </a:schemeClr>
        </a:solidFill>
      </dgm:spPr>
      <dgm:t>
        <a:bodyPr/>
        <a:lstStyle/>
        <a:p>
          <a:pPr rtl="0"/>
          <a:r>
            <a:rPr lang="en-US" sz="2400" dirty="0"/>
            <a:t>Supervisors, Deans, VP’s etc. </a:t>
          </a:r>
        </a:p>
      </dgm:t>
    </dgm:pt>
    <dgm:pt modelId="{CEACE0FE-2DCA-42B6-A085-D1D05D6DEBAC}" type="parTrans" cxnId="{412EE5A5-F71A-445E-86E2-786E54B4D300}">
      <dgm:prSet/>
      <dgm:spPr/>
      <dgm:t>
        <a:bodyPr/>
        <a:lstStyle/>
        <a:p>
          <a:endParaRPr lang="en-US"/>
        </a:p>
      </dgm:t>
    </dgm:pt>
    <dgm:pt modelId="{39FA6F47-7408-46F4-AEC8-60CE3BAF7BC6}" type="sibTrans" cxnId="{412EE5A5-F71A-445E-86E2-786E54B4D300}">
      <dgm:prSet/>
      <dgm:spPr/>
      <dgm:t>
        <a:bodyPr/>
        <a:lstStyle/>
        <a:p>
          <a:endParaRPr lang="en-US"/>
        </a:p>
      </dgm:t>
    </dgm:pt>
    <dgm:pt modelId="{2CB1893B-FE3B-4BD4-AED3-B7351B721AF0}">
      <dgm:prSet custT="1"/>
      <dgm:spPr>
        <a:solidFill>
          <a:schemeClr val="accent6">
            <a:lumMod val="40000"/>
            <a:lumOff val="60000"/>
          </a:schemeClr>
        </a:solidFill>
      </dgm:spPr>
      <dgm:t>
        <a:bodyPr/>
        <a:lstStyle/>
        <a:p>
          <a:pPr rtl="0"/>
          <a:r>
            <a:rPr lang="en-US" sz="2800" b="1" dirty="0"/>
            <a:t>Faculty</a:t>
          </a:r>
          <a:endParaRPr lang="en-US" sz="3200" dirty="0"/>
        </a:p>
      </dgm:t>
    </dgm:pt>
    <dgm:pt modelId="{9E095620-154C-45AD-B9AF-B8BF95E65098}" type="parTrans" cxnId="{D87CBA92-B09F-4A26-BBDD-638CEC39F499}">
      <dgm:prSet/>
      <dgm:spPr/>
      <dgm:t>
        <a:bodyPr/>
        <a:lstStyle/>
        <a:p>
          <a:endParaRPr lang="en-US"/>
        </a:p>
      </dgm:t>
    </dgm:pt>
    <dgm:pt modelId="{AC7A02D6-F237-4A18-8388-A9156CC2005C}" type="sibTrans" cxnId="{D87CBA92-B09F-4A26-BBDD-638CEC39F499}">
      <dgm:prSet/>
      <dgm:spPr/>
      <dgm:t>
        <a:bodyPr/>
        <a:lstStyle/>
        <a:p>
          <a:endParaRPr lang="en-US"/>
        </a:p>
      </dgm:t>
    </dgm:pt>
    <dgm:pt modelId="{32EE6C59-E779-4AB6-AEC2-5652F0F709A2}">
      <dgm:prSet custT="1"/>
      <dgm:spPr>
        <a:solidFill>
          <a:schemeClr val="bg1">
            <a:lumMod val="95000"/>
            <a:alpha val="90000"/>
          </a:schemeClr>
        </a:solidFill>
      </dgm:spPr>
      <dgm:t>
        <a:bodyPr/>
        <a:lstStyle/>
        <a:p>
          <a:pPr rtl="0"/>
          <a:r>
            <a:rPr lang="en-US" sz="2400" dirty="0"/>
            <a:t>Full time –  Annual Contracts</a:t>
          </a:r>
        </a:p>
      </dgm:t>
    </dgm:pt>
    <dgm:pt modelId="{E82047CD-8D4E-42D3-AABE-88137174CF50}" type="parTrans" cxnId="{7D8C12AD-618C-496B-ACD9-75A576A67DA2}">
      <dgm:prSet/>
      <dgm:spPr/>
      <dgm:t>
        <a:bodyPr/>
        <a:lstStyle/>
        <a:p>
          <a:endParaRPr lang="en-US"/>
        </a:p>
      </dgm:t>
    </dgm:pt>
    <dgm:pt modelId="{8BDA68B4-530C-4D24-A41E-CC4D93791056}" type="sibTrans" cxnId="{7D8C12AD-618C-496B-ACD9-75A576A67DA2}">
      <dgm:prSet/>
      <dgm:spPr/>
      <dgm:t>
        <a:bodyPr/>
        <a:lstStyle/>
        <a:p>
          <a:endParaRPr lang="en-US"/>
        </a:p>
      </dgm:t>
    </dgm:pt>
    <dgm:pt modelId="{E9F4342A-8734-4618-BDFA-BA2BCC2947D5}">
      <dgm:prSet custT="1"/>
      <dgm:spPr>
        <a:solidFill>
          <a:schemeClr val="bg1">
            <a:lumMod val="95000"/>
            <a:alpha val="90000"/>
          </a:schemeClr>
        </a:solidFill>
      </dgm:spPr>
      <dgm:t>
        <a:bodyPr/>
        <a:lstStyle/>
        <a:p>
          <a:pPr rtl="0"/>
          <a:r>
            <a:rPr lang="en-US" sz="2400" dirty="0"/>
            <a:t>Ongoing </a:t>
          </a:r>
          <a:r>
            <a:rPr lang="en-US" sz="1600" dirty="0"/>
            <a:t>(no annual contracts)</a:t>
          </a:r>
        </a:p>
      </dgm:t>
    </dgm:pt>
    <dgm:pt modelId="{E782EA1A-BB65-43D3-B709-16B6B75AF5BE}" type="parTrans" cxnId="{E1AEC3BA-421C-4ED8-A520-F5A3A4EAFAA5}">
      <dgm:prSet/>
      <dgm:spPr/>
      <dgm:t>
        <a:bodyPr/>
        <a:lstStyle/>
        <a:p>
          <a:endParaRPr lang="en-US"/>
        </a:p>
      </dgm:t>
    </dgm:pt>
    <dgm:pt modelId="{0922B1B9-EF35-4E30-9E6F-66009853877F}" type="sibTrans" cxnId="{E1AEC3BA-421C-4ED8-A520-F5A3A4EAFAA5}">
      <dgm:prSet/>
      <dgm:spPr/>
      <dgm:t>
        <a:bodyPr/>
        <a:lstStyle/>
        <a:p>
          <a:endParaRPr lang="en-US"/>
        </a:p>
      </dgm:t>
    </dgm:pt>
    <dgm:pt modelId="{391445A8-DE8F-43C9-AD24-514EF2A1AAC6}">
      <dgm:prSet custT="1"/>
      <dgm:spPr>
        <a:solidFill>
          <a:schemeClr val="bg1">
            <a:lumMod val="95000"/>
            <a:alpha val="90000"/>
          </a:schemeClr>
        </a:solidFill>
      </dgm:spPr>
      <dgm:t>
        <a:bodyPr/>
        <a:lstStyle/>
        <a:p>
          <a:pPr rtl="0"/>
          <a:r>
            <a:rPr lang="en-US" sz="2400" dirty="0"/>
            <a:t>WFSE Union</a:t>
          </a:r>
        </a:p>
      </dgm:t>
    </dgm:pt>
    <dgm:pt modelId="{5DE2196B-EAAE-465E-8181-3D0C8D35344B}" type="parTrans" cxnId="{0E568E4F-46EB-47E7-BCC9-DFC2B119E07A}">
      <dgm:prSet/>
      <dgm:spPr/>
      <dgm:t>
        <a:bodyPr/>
        <a:lstStyle/>
        <a:p>
          <a:endParaRPr lang="en-US"/>
        </a:p>
      </dgm:t>
    </dgm:pt>
    <dgm:pt modelId="{199F1F5B-5699-4FA9-AB41-63CA23DB37EC}" type="sibTrans" cxnId="{0E568E4F-46EB-47E7-BCC9-DFC2B119E07A}">
      <dgm:prSet/>
      <dgm:spPr/>
      <dgm:t>
        <a:bodyPr/>
        <a:lstStyle/>
        <a:p>
          <a:endParaRPr lang="en-US"/>
        </a:p>
      </dgm:t>
    </dgm:pt>
    <dgm:pt modelId="{03397A83-C8EE-4AD9-B8E5-11495064D048}">
      <dgm:prSet custT="1"/>
      <dgm:spPr>
        <a:solidFill>
          <a:schemeClr val="bg1">
            <a:lumMod val="95000"/>
            <a:alpha val="90000"/>
          </a:schemeClr>
        </a:solidFill>
      </dgm:spPr>
      <dgm:t>
        <a:bodyPr/>
        <a:lstStyle/>
        <a:p>
          <a:pPr rtl="0"/>
          <a:r>
            <a:rPr lang="en-US" sz="2400" dirty="0"/>
            <a:t>Overtime eligible</a:t>
          </a:r>
        </a:p>
      </dgm:t>
    </dgm:pt>
    <dgm:pt modelId="{7FB89285-9070-40D2-BD66-37E7C571F1DC}" type="parTrans" cxnId="{AFD70E18-91A7-4333-AF93-D83F3E2A35EF}">
      <dgm:prSet/>
      <dgm:spPr/>
      <dgm:t>
        <a:bodyPr/>
        <a:lstStyle/>
        <a:p>
          <a:endParaRPr lang="en-US"/>
        </a:p>
      </dgm:t>
    </dgm:pt>
    <dgm:pt modelId="{C60FCBF3-FC2B-4FC8-A39B-F53D37A29CEC}" type="sibTrans" cxnId="{AFD70E18-91A7-4333-AF93-D83F3E2A35EF}">
      <dgm:prSet/>
      <dgm:spPr/>
      <dgm:t>
        <a:bodyPr/>
        <a:lstStyle/>
        <a:p>
          <a:endParaRPr lang="en-US"/>
        </a:p>
      </dgm:t>
    </dgm:pt>
    <dgm:pt modelId="{8AAEA4AA-B5BA-4199-B6DC-8DF759AD029B}">
      <dgm:prSet custT="1"/>
      <dgm:spPr>
        <a:solidFill>
          <a:schemeClr val="bg1">
            <a:lumMod val="95000"/>
          </a:schemeClr>
        </a:solidFill>
      </dgm:spPr>
      <dgm:t>
        <a:bodyPr/>
        <a:lstStyle/>
        <a:p>
          <a:pPr rtl="0"/>
          <a:r>
            <a:rPr lang="en-US" sz="2400" dirty="0"/>
            <a:t>Ongoing</a:t>
          </a:r>
        </a:p>
      </dgm:t>
    </dgm:pt>
    <dgm:pt modelId="{D84BB704-86F5-4CF4-8B8B-94ED1EDDD09E}" type="parTrans" cxnId="{A25C4033-276F-46E2-B3FE-D9AE4D724098}">
      <dgm:prSet/>
      <dgm:spPr/>
      <dgm:t>
        <a:bodyPr/>
        <a:lstStyle/>
        <a:p>
          <a:endParaRPr lang="en-US"/>
        </a:p>
      </dgm:t>
    </dgm:pt>
    <dgm:pt modelId="{1E037709-119F-4AF6-9AA9-51A25D4325BB}" type="sibTrans" cxnId="{A25C4033-276F-46E2-B3FE-D9AE4D724098}">
      <dgm:prSet/>
      <dgm:spPr/>
      <dgm:t>
        <a:bodyPr/>
        <a:lstStyle/>
        <a:p>
          <a:endParaRPr lang="en-US"/>
        </a:p>
      </dgm:t>
    </dgm:pt>
    <dgm:pt modelId="{5B5AF5EB-BF27-4FE3-99B4-4E755D35FBDE}">
      <dgm:prSet custT="1"/>
      <dgm:spPr>
        <a:solidFill>
          <a:schemeClr val="bg1">
            <a:lumMod val="95000"/>
          </a:schemeClr>
        </a:solidFill>
      </dgm:spPr>
      <dgm:t>
        <a:bodyPr/>
        <a:lstStyle/>
        <a:p>
          <a:pPr rtl="0"/>
          <a:r>
            <a:rPr lang="en-US" sz="2400" dirty="0"/>
            <a:t>No union</a:t>
          </a:r>
        </a:p>
      </dgm:t>
    </dgm:pt>
    <dgm:pt modelId="{ACED32DB-7C5C-4C95-A17A-F02888CB6DD1}" type="parTrans" cxnId="{049F36A9-B72F-4D9A-A0FB-6F593774631A}">
      <dgm:prSet/>
      <dgm:spPr/>
      <dgm:t>
        <a:bodyPr/>
        <a:lstStyle/>
        <a:p>
          <a:endParaRPr lang="en-US"/>
        </a:p>
      </dgm:t>
    </dgm:pt>
    <dgm:pt modelId="{9EC88064-C5F0-4F85-872C-15556020DB36}" type="sibTrans" cxnId="{049F36A9-B72F-4D9A-A0FB-6F593774631A}">
      <dgm:prSet/>
      <dgm:spPr/>
      <dgm:t>
        <a:bodyPr/>
        <a:lstStyle/>
        <a:p>
          <a:endParaRPr lang="en-US"/>
        </a:p>
      </dgm:t>
    </dgm:pt>
    <dgm:pt modelId="{16437600-8420-4EE9-B932-1C62AD564EAB}">
      <dgm:prSet custT="1"/>
      <dgm:spPr>
        <a:solidFill>
          <a:schemeClr val="bg1">
            <a:lumMod val="95000"/>
          </a:schemeClr>
        </a:solidFill>
      </dgm:spPr>
      <dgm:t>
        <a:bodyPr/>
        <a:lstStyle/>
        <a:p>
          <a:pPr rtl="0"/>
          <a:r>
            <a:rPr lang="en-US" sz="2400" dirty="0"/>
            <a:t>Not overtime eligible</a:t>
          </a:r>
        </a:p>
      </dgm:t>
    </dgm:pt>
    <dgm:pt modelId="{FCC8AD43-F4CD-478D-AC4E-683EACF7E117}" type="parTrans" cxnId="{1302E9BD-9431-44DF-9B2B-A2DD2B372432}">
      <dgm:prSet/>
      <dgm:spPr/>
      <dgm:t>
        <a:bodyPr/>
        <a:lstStyle/>
        <a:p>
          <a:endParaRPr lang="en-US"/>
        </a:p>
      </dgm:t>
    </dgm:pt>
    <dgm:pt modelId="{052CE1DE-4F82-4EC6-8C20-E0E266D07E3B}" type="sibTrans" cxnId="{1302E9BD-9431-44DF-9B2B-A2DD2B372432}">
      <dgm:prSet/>
      <dgm:spPr/>
      <dgm:t>
        <a:bodyPr/>
        <a:lstStyle/>
        <a:p>
          <a:endParaRPr lang="en-US"/>
        </a:p>
      </dgm:t>
    </dgm:pt>
    <dgm:pt modelId="{34C447BD-FA87-469A-9A56-DABDD9312513}">
      <dgm:prSet custT="1"/>
      <dgm:spPr>
        <a:solidFill>
          <a:schemeClr val="bg1">
            <a:lumMod val="95000"/>
            <a:alpha val="90000"/>
          </a:schemeClr>
        </a:solidFill>
      </dgm:spPr>
      <dgm:t>
        <a:bodyPr/>
        <a:lstStyle/>
        <a:p>
          <a:pPr rtl="0"/>
          <a:r>
            <a:rPr lang="en-US" sz="2400" dirty="0"/>
            <a:t>Associate</a:t>
          </a:r>
          <a:r>
            <a:rPr lang="en-US" sz="2400" dirty="0">
              <a:latin typeface="Calibri"/>
            </a:rPr>
            <a:t>/Adjunct/PTF</a:t>
          </a:r>
          <a:r>
            <a:rPr lang="en-US" sz="2400" dirty="0"/>
            <a:t> – Quarterly contracts</a:t>
          </a:r>
        </a:p>
      </dgm:t>
    </dgm:pt>
    <dgm:pt modelId="{4FFB7677-9383-4B21-9B28-98D73E99E5DF}" type="parTrans" cxnId="{C99251AB-A661-4421-9F32-6B5586FE6D97}">
      <dgm:prSet/>
      <dgm:spPr/>
      <dgm:t>
        <a:bodyPr/>
        <a:lstStyle/>
        <a:p>
          <a:endParaRPr lang="en-US"/>
        </a:p>
      </dgm:t>
    </dgm:pt>
    <dgm:pt modelId="{B4EB4E85-0918-49A1-B050-D93C3975BD2D}" type="sibTrans" cxnId="{C99251AB-A661-4421-9F32-6B5586FE6D97}">
      <dgm:prSet/>
      <dgm:spPr/>
      <dgm:t>
        <a:bodyPr/>
        <a:lstStyle/>
        <a:p>
          <a:endParaRPr lang="en-US"/>
        </a:p>
      </dgm:t>
    </dgm:pt>
    <dgm:pt modelId="{B653804B-03EB-4F62-96AA-D86AFFEE29D7}">
      <dgm:prSet custT="1"/>
      <dgm:spPr>
        <a:solidFill>
          <a:schemeClr val="bg1">
            <a:lumMod val="95000"/>
            <a:alpha val="90000"/>
          </a:schemeClr>
        </a:solidFill>
      </dgm:spPr>
      <dgm:t>
        <a:bodyPr/>
        <a:lstStyle/>
        <a:p>
          <a:pPr rtl="0"/>
          <a:r>
            <a:rPr lang="en-US" sz="2400" dirty="0"/>
            <a:t>Temp, Tenure-Track, Tenured</a:t>
          </a:r>
        </a:p>
      </dgm:t>
    </dgm:pt>
    <dgm:pt modelId="{245C220E-228C-471C-BD06-20D214999DA7}" type="parTrans" cxnId="{3DA95E64-D514-447B-BD54-97C647F5A694}">
      <dgm:prSet/>
      <dgm:spPr/>
      <dgm:t>
        <a:bodyPr/>
        <a:lstStyle/>
        <a:p>
          <a:endParaRPr lang="en-US"/>
        </a:p>
      </dgm:t>
    </dgm:pt>
    <dgm:pt modelId="{D4C4F05F-10AD-4770-A428-F17352A3E086}" type="sibTrans" cxnId="{3DA95E64-D514-447B-BD54-97C647F5A694}">
      <dgm:prSet/>
      <dgm:spPr/>
      <dgm:t>
        <a:bodyPr/>
        <a:lstStyle/>
        <a:p>
          <a:endParaRPr lang="en-US"/>
        </a:p>
      </dgm:t>
    </dgm:pt>
    <dgm:pt modelId="{38016916-E5B9-45DB-B372-EC9B663D2274}" type="pres">
      <dgm:prSet presAssocID="{93B441FD-5FD4-42CD-9EF7-C18B9D5EB64A}" presName="Name0" presStyleCnt="0">
        <dgm:presLayoutVars>
          <dgm:dir/>
          <dgm:resizeHandles val="exact"/>
        </dgm:presLayoutVars>
      </dgm:prSet>
      <dgm:spPr/>
    </dgm:pt>
    <dgm:pt modelId="{EF53FB76-2257-4049-A821-BB86473664FA}" type="pres">
      <dgm:prSet presAssocID="{19CD5658-8460-4641-88B6-C00D129B4267}" presName="node" presStyleLbl="node1" presStyleIdx="0" presStyleCnt="3" custScaleX="103975">
        <dgm:presLayoutVars>
          <dgm:bulletEnabled val="1"/>
        </dgm:presLayoutVars>
      </dgm:prSet>
      <dgm:spPr/>
    </dgm:pt>
    <dgm:pt modelId="{573F0E13-63E7-4F54-8044-5DD489C4562D}" type="pres">
      <dgm:prSet presAssocID="{86B8B739-599E-4326-92A8-E55070E84929}" presName="sibTrans" presStyleCnt="0"/>
      <dgm:spPr/>
    </dgm:pt>
    <dgm:pt modelId="{700367C7-CC11-4C53-A44E-F5AE72CBD188}" type="pres">
      <dgm:prSet presAssocID="{52F624B6-FD8C-4105-A487-16F8E9603A23}" presName="node" presStyleLbl="node1" presStyleIdx="1" presStyleCnt="3">
        <dgm:presLayoutVars>
          <dgm:bulletEnabled val="1"/>
        </dgm:presLayoutVars>
      </dgm:prSet>
      <dgm:spPr/>
    </dgm:pt>
    <dgm:pt modelId="{E4A9A6A6-3B73-4A3E-A009-531939E8C152}" type="pres">
      <dgm:prSet presAssocID="{9BD18B00-C015-409D-AFEF-95DB9F46FAB6}" presName="sibTrans" presStyleCnt="0"/>
      <dgm:spPr/>
    </dgm:pt>
    <dgm:pt modelId="{C1E7CD9B-05BA-4821-B489-976C1B9E3FDC}" type="pres">
      <dgm:prSet presAssocID="{2CB1893B-FE3B-4BD4-AED3-B7351B721AF0}" presName="node" presStyleLbl="node1" presStyleIdx="2" presStyleCnt="3">
        <dgm:presLayoutVars>
          <dgm:bulletEnabled val="1"/>
        </dgm:presLayoutVars>
      </dgm:prSet>
      <dgm:spPr/>
    </dgm:pt>
  </dgm:ptLst>
  <dgm:cxnLst>
    <dgm:cxn modelId="{AFD70E18-91A7-4333-AF93-D83F3E2A35EF}" srcId="{19CD5658-8460-4641-88B6-C00D129B4267}" destId="{03397A83-C8EE-4AD9-B8E5-11495064D048}" srcOrd="1" destOrd="0" parTransId="{7FB89285-9070-40D2-BD66-37E7C571F1DC}" sibTransId="{C60FCBF3-FC2B-4FC8-A39B-F53D37A29CEC}"/>
    <dgm:cxn modelId="{6B392A22-16F8-4353-8875-60DC8D943869}" type="presOf" srcId="{E6A1622B-037A-4945-9F05-BE25AF27D29F}" destId="{EF53FB76-2257-4049-A821-BB86473664FA}" srcOrd="0" destOrd="1" presId="urn:microsoft.com/office/officeart/2005/8/layout/hList6"/>
    <dgm:cxn modelId="{0E7FFF22-BBEB-48A1-B5CC-B9E7D7FFE130}" type="presOf" srcId="{5C7DEE49-4361-40E9-9A0B-1F877DE6DCA0}" destId="{700367C7-CC11-4C53-A44E-F5AE72CBD188}" srcOrd="0" destOrd="1" presId="urn:microsoft.com/office/officeart/2005/8/layout/hList6"/>
    <dgm:cxn modelId="{A25C4033-276F-46E2-B3FE-D9AE4D724098}" srcId="{52F624B6-FD8C-4105-A487-16F8E9603A23}" destId="{8AAEA4AA-B5BA-4199-B6DC-8DF759AD029B}" srcOrd="2" destOrd="0" parTransId="{D84BB704-86F5-4CF4-8B8B-94ED1EDDD09E}" sibTransId="{1E037709-119F-4AF6-9AA9-51A25D4325BB}"/>
    <dgm:cxn modelId="{8D56BF39-2418-47A6-8230-3177C08CD5B3}" type="presOf" srcId="{52F624B6-FD8C-4105-A487-16F8E9603A23}" destId="{700367C7-CC11-4C53-A44E-F5AE72CBD188}" srcOrd="0" destOrd="0" presId="urn:microsoft.com/office/officeart/2005/8/layout/hList6"/>
    <dgm:cxn modelId="{B8D6113F-B0A6-4D59-B0E7-580431882AAC}" type="presOf" srcId="{5B5AF5EB-BF27-4FE3-99B4-4E755D35FBDE}" destId="{700367C7-CC11-4C53-A44E-F5AE72CBD188}" srcOrd="0" destOrd="4" presId="urn:microsoft.com/office/officeart/2005/8/layout/hList6"/>
    <dgm:cxn modelId="{9FEA2443-9836-447D-910B-AC151E650698}" type="presOf" srcId="{391445A8-DE8F-43C9-AD24-514EF2A1AAC6}" destId="{EF53FB76-2257-4049-A821-BB86473664FA}" srcOrd="0" destOrd="4" presId="urn:microsoft.com/office/officeart/2005/8/layout/hList6"/>
    <dgm:cxn modelId="{3DA95E64-D514-447B-BD54-97C647F5A694}" srcId="{2CB1893B-FE3B-4BD4-AED3-B7351B721AF0}" destId="{B653804B-03EB-4F62-96AA-D86AFFEE29D7}" srcOrd="2" destOrd="0" parTransId="{245C220E-228C-471C-BD06-20D214999DA7}" sibTransId="{D4C4F05F-10AD-4770-A428-F17352A3E086}"/>
    <dgm:cxn modelId="{0E568E4F-46EB-47E7-BCC9-DFC2B119E07A}" srcId="{19CD5658-8460-4641-88B6-C00D129B4267}" destId="{391445A8-DE8F-43C9-AD24-514EF2A1AAC6}" srcOrd="3" destOrd="0" parTransId="{5DE2196B-EAAE-465E-8181-3D0C8D35344B}" sibTransId="{199F1F5B-5699-4FA9-AB41-63CA23DB37EC}"/>
    <dgm:cxn modelId="{94E91B84-86AC-4106-8D91-7F9896BD4ADD}" srcId="{93B441FD-5FD4-42CD-9EF7-C18B9D5EB64A}" destId="{19CD5658-8460-4641-88B6-C00D129B4267}" srcOrd="0" destOrd="0" parTransId="{FE269A31-D5BB-4CE1-8E35-7475C4AC9E8A}" sibTransId="{86B8B739-599E-4326-92A8-E55070E84929}"/>
    <dgm:cxn modelId="{D5FEDA8C-77A2-4AD3-824A-7D9EE680FE04}" srcId="{19CD5658-8460-4641-88B6-C00D129B4267}" destId="{E6A1622B-037A-4945-9F05-BE25AF27D29F}" srcOrd="0" destOrd="0" parTransId="{1EE8FF53-833E-40BC-9A0F-43CEC2D596BC}" sibTransId="{B8DCBBD6-A936-4EA6-91C4-D5C0AB4F0F01}"/>
    <dgm:cxn modelId="{D87CBA92-B09F-4A26-BBDD-638CEC39F499}" srcId="{93B441FD-5FD4-42CD-9EF7-C18B9D5EB64A}" destId="{2CB1893B-FE3B-4BD4-AED3-B7351B721AF0}" srcOrd="2" destOrd="0" parTransId="{9E095620-154C-45AD-B9AF-B8BF95E65098}" sibTransId="{AC7A02D6-F237-4A18-8388-A9156CC2005C}"/>
    <dgm:cxn modelId="{412EE5A5-F71A-445E-86E2-786E54B4D300}" srcId="{52F624B6-FD8C-4105-A487-16F8E9603A23}" destId="{5C7DEE49-4361-40E9-9A0B-1F877DE6DCA0}" srcOrd="0" destOrd="0" parTransId="{CEACE0FE-2DCA-42B6-A085-D1D05D6DEBAC}" sibTransId="{39FA6F47-7408-46F4-AEC8-60CE3BAF7BC6}"/>
    <dgm:cxn modelId="{049F36A9-B72F-4D9A-A0FB-6F593774631A}" srcId="{52F624B6-FD8C-4105-A487-16F8E9603A23}" destId="{5B5AF5EB-BF27-4FE3-99B4-4E755D35FBDE}" srcOrd="3" destOrd="0" parTransId="{ACED32DB-7C5C-4C95-A17A-F02888CB6DD1}" sibTransId="{9EC88064-C5F0-4F85-872C-15556020DB36}"/>
    <dgm:cxn modelId="{C99251AB-A661-4421-9F32-6B5586FE6D97}" srcId="{2CB1893B-FE3B-4BD4-AED3-B7351B721AF0}" destId="{34C447BD-FA87-469A-9A56-DABDD9312513}" srcOrd="1" destOrd="0" parTransId="{4FFB7677-9383-4B21-9B28-98D73E99E5DF}" sibTransId="{B4EB4E85-0918-49A1-B050-D93C3975BD2D}"/>
    <dgm:cxn modelId="{7D8C12AD-618C-496B-ACD9-75A576A67DA2}" srcId="{2CB1893B-FE3B-4BD4-AED3-B7351B721AF0}" destId="{32EE6C59-E779-4AB6-AEC2-5652F0F709A2}" srcOrd="0" destOrd="0" parTransId="{E82047CD-8D4E-42D3-AABE-88137174CF50}" sibTransId="{8BDA68B4-530C-4D24-A41E-CC4D93791056}"/>
    <dgm:cxn modelId="{AD3DEBB9-D0ED-40F9-86C2-60090D556A8A}" srcId="{93B441FD-5FD4-42CD-9EF7-C18B9D5EB64A}" destId="{52F624B6-FD8C-4105-A487-16F8E9603A23}" srcOrd="1" destOrd="0" parTransId="{E487A715-0AFA-4A7A-90F1-A99D40476BCF}" sibTransId="{9BD18B00-C015-409D-AFEF-95DB9F46FAB6}"/>
    <dgm:cxn modelId="{E1AEC3BA-421C-4ED8-A520-F5A3A4EAFAA5}" srcId="{19CD5658-8460-4641-88B6-C00D129B4267}" destId="{E9F4342A-8734-4618-BDFA-BA2BCC2947D5}" srcOrd="2" destOrd="0" parTransId="{E782EA1A-BB65-43D3-B709-16B6B75AF5BE}" sibTransId="{0922B1B9-EF35-4E30-9E6F-66009853877F}"/>
    <dgm:cxn modelId="{1302E9BD-9431-44DF-9B2B-A2DD2B372432}" srcId="{52F624B6-FD8C-4105-A487-16F8E9603A23}" destId="{16437600-8420-4EE9-B932-1C62AD564EAB}" srcOrd="1" destOrd="0" parTransId="{FCC8AD43-F4CD-478D-AC4E-683EACF7E117}" sibTransId="{052CE1DE-4F82-4EC6-8C20-E0E266D07E3B}"/>
    <dgm:cxn modelId="{D2E46AC1-E344-48D8-929D-D966CEA6DAFC}" type="presOf" srcId="{16437600-8420-4EE9-B932-1C62AD564EAB}" destId="{700367C7-CC11-4C53-A44E-F5AE72CBD188}" srcOrd="0" destOrd="2" presId="urn:microsoft.com/office/officeart/2005/8/layout/hList6"/>
    <dgm:cxn modelId="{76335CC4-D671-48CD-B7C0-E482020CF4A5}" type="presOf" srcId="{34C447BD-FA87-469A-9A56-DABDD9312513}" destId="{C1E7CD9B-05BA-4821-B489-976C1B9E3FDC}" srcOrd="0" destOrd="2" presId="urn:microsoft.com/office/officeart/2005/8/layout/hList6"/>
    <dgm:cxn modelId="{9487C5DC-2E70-4244-9CB2-D2A712435914}" type="presOf" srcId="{32EE6C59-E779-4AB6-AEC2-5652F0F709A2}" destId="{C1E7CD9B-05BA-4821-B489-976C1B9E3FDC}" srcOrd="0" destOrd="1" presId="urn:microsoft.com/office/officeart/2005/8/layout/hList6"/>
    <dgm:cxn modelId="{A99D85F0-AF36-4269-98AC-AB82AB23FF20}" type="presOf" srcId="{19CD5658-8460-4641-88B6-C00D129B4267}" destId="{EF53FB76-2257-4049-A821-BB86473664FA}" srcOrd="0" destOrd="0" presId="urn:microsoft.com/office/officeart/2005/8/layout/hList6"/>
    <dgm:cxn modelId="{306F2CF2-8A7E-4823-A997-B43AE4E6EB86}" type="presOf" srcId="{2CB1893B-FE3B-4BD4-AED3-B7351B721AF0}" destId="{C1E7CD9B-05BA-4821-B489-976C1B9E3FDC}" srcOrd="0" destOrd="0" presId="urn:microsoft.com/office/officeart/2005/8/layout/hList6"/>
    <dgm:cxn modelId="{67D33EF2-0BC4-4843-8ED8-8A1D9D8D2031}" type="presOf" srcId="{93B441FD-5FD4-42CD-9EF7-C18B9D5EB64A}" destId="{38016916-E5B9-45DB-B372-EC9B663D2274}" srcOrd="0" destOrd="0" presId="urn:microsoft.com/office/officeart/2005/8/layout/hList6"/>
    <dgm:cxn modelId="{46078AF4-D857-4EAC-A06E-BB269CFC7C88}" type="presOf" srcId="{03397A83-C8EE-4AD9-B8E5-11495064D048}" destId="{EF53FB76-2257-4049-A821-BB86473664FA}" srcOrd="0" destOrd="2" presId="urn:microsoft.com/office/officeart/2005/8/layout/hList6"/>
    <dgm:cxn modelId="{95BD01FD-6576-47DB-8FD3-9C91A7AB0B1C}" type="presOf" srcId="{E9F4342A-8734-4618-BDFA-BA2BCC2947D5}" destId="{EF53FB76-2257-4049-A821-BB86473664FA}" srcOrd="0" destOrd="3" presId="urn:microsoft.com/office/officeart/2005/8/layout/hList6"/>
    <dgm:cxn modelId="{E8F83DFD-B455-4B46-82BD-0BD48D6BF7E6}" type="presOf" srcId="{B653804B-03EB-4F62-96AA-D86AFFEE29D7}" destId="{C1E7CD9B-05BA-4821-B489-976C1B9E3FDC}" srcOrd="0" destOrd="3" presId="urn:microsoft.com/office/officeart/2005/8/layout/hList6"/>
    <dgm:cxn modelId="{49B1F9FE-4E2B-49DC-8F37-65ECCF0DC0A7}" type="presOf" srcId="{8AAEA4AA-B5BA-4199-B6DC-8DF759AD029B}" destId="{700367C7-CC11-4C53-A44E-F5AE72CBD188}" srcOrd="0" destOrd="3" presId="urn:microsoft.com/office/officeart/2005/8/layout/hList6"/>
    <dgm:cxn modelId="{65258061-C47F-47B6-88B2-E12951AA0E02}" type="presParOf" srcId="{38016916-E5B9-45DB-B372-EC9B663D2274}" destId="{EF53FB76-2257-4049-A821-BB86473664FA}" srcOrd="0" destOrd="0" presId="urn:microsoft.com/office/officeart/2005/8/layout/hList6"/>
    <dgm:cxn modelId="{00437F4F-B0E3-45EB-8E8B-99E6A3808811}" type="presParOf" srcId="{38016916-E5B9-45DB-B372-EC9B663D2274}" destId="{573F0E13-63E7-4F54-8044-5DD489C4562D}" srcOrd="1" destOrd="0" presId="urn:microsoft.com/office/officeart/2005/8/layout/hList6"/>
    <dgm:cxn modelId="{968BF842-99FE-4926-AB44-60ED50C93437}" type="presParOf" srcId="{38016916-E5B9-45DB-B372-EC9B663D2274}" destId="{700367C7-CC11-4C53-A44E-F5AE72CBD188}" srcOrd="2" destOrd="0" presId="urn:microsoft.com/office/officeart/2005/8/layout/hList6"/>
    <dgm:cxn modelId="{DCCB4097-8E7B-490A-AFEA-BF7E42C410D7}" type="presParOf" srcId="{38016916-E5B9-45DB-B372-EC9B663D2274}" destId="{E4A9A6A6-3B73-4A3E-A009-531939E8C152}" srcOrd="3" destOrd="0" presId="urn:microsoft.com/office/officeart/2005/8/layout/hList6"/>
    <dgm:cxn modelId="{067A74F4-AA7C-41EE-B443-8219EF47BD01}" type="presParOf" srcId="{38016916-E5B9-45DB-B372-EC9B663D2274}" destId="{C1E7CD9B-05BA-4821-B489-976C1B9E3FDC}" srcOrd="4"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3B441FD-5FD4-42CD-9EF7-C18B9D5EB64A}" type="doc">
      <dgm:prSet loTypeId="urn:microsoft.com/office/officeart/2005/8/layout/hList6" loCatId="list" qsTypeId="urn:microsoft.com/office/officeart/2005/8/quickstyle/simple3" qsCatId="simple" csTypeId="urn:microsoft.com/office/officeart/2005/8/colors/accent1_2" csCatId="accent1" phldr="1"/>
      <dgm:spPr/>
      <dgm:t>
        <a:bodyPr/>
        <a:lstStyle/>
        <a:p>
          <a:endParaRPr lang="en-US"/>
        </a:p>
      </dgm:t>
    </dgm:pt>
    <dgm:pt modelId="{19CD5658-8460-4641-88B6-C00D129B4267}">
      <dgm:prSet custT="1"/>
      <dgm:spPr>
        <a:solidFill>
          <a:schemeClr val="accent3">
            <a:lumMod val="60000"/>
            <a:lumOff val="40000"/>
          </a:schemeClr>
        </a:solidFill>
      </dgm:spPr>
      <dgm:t>
        <a:bodyPr/>
        <a:lstStyle/>
        <a:p>
          <a:pPr rtl="0"/>
          <a:r>
            <a:rPr lang="en-US" sz="2800" b="1" dirty="0"/>
            <a:t>Student &amp; Work-Study</a:t>
          </a:r>
        </a:p>
      </dgm:t>
    </dgm:pt>
    <dgm:pt modelId="{FE269A31-D5BB-4CE1-8E35-7475C4AC9E8A}" type="parTrans" cxnId="{94E91B84-86AC-4106-8D91-7F9896BD4ADD}">
      <dgm:prSet/>
      <dgm:spPr/>
      <dgm:t>
        <a:bodyPr/>
        <a:lstStyle/>
        <a:p>
          <a:endParaRPr lang="en-US"/>
        </a:p>
      </dgm:t>
    </dgm:pt>
    <dgm:pt modelId="{86B8B739-599E-4326-92A8-E55070E84929}" type="sibTrans" cxnId="{94E91B84-86AC-4106-8D91-7F9896BD4ADD}">
      <dgm:prSet/>
      <dgm:spPr/>
      <dgm:t>
        <a:bodyPr/>
        <a:lstStyle/>
        <a:p>
          <a:endParaRPr lang="en-US"/>
        </a:p>
      </dgm:t>
    </dgm:pt>
    <dgm:pt modelId="{E6A1622B-037A-4945-9F05-BE25AF27D29F}">
      <dgm:prSet custT="1"/>
      <dgm:spPr>
        <a:solidFill>
          <a:schemeClr val="bg1">
            <a:lumMod val="95000"/>
            <a:alpha val="90000"/>
          </a:schemeClr>
        </a:solidFill>
      </dgm:spPr>
      <dgm:t>
        <a:bodyPr/>
        <a:lstStyle/>
        <a:p>
          <a:pPr rtl="0"/>
          <a:r>
            <a:rPr lang="en-US" sz="2400" dirty="0">
              <a:latin typeface="Calibri"/>
            </a:rPr>
            <a:t> Temporary</a:t>
          </a:r>
          <a:endParaRPr lang="en-US" sz="2400" dirty="0"/>
        </a:p>
      </dgm:t>
    </dgm:pt>
    <dgm:pt modelId="{1EE8FF53-833E-40BC-9A0F-43CEC2D596BC}" type="parTrans" cxnId="{D5FEDA8C-77A2-4AD3-824A-7D9EE680FE04}">
      <dgm:prSet/>
      <dgm:spPr/>
      <dgm:t>
        <a:bodyPr/>
        <a:lstStyle/>
        <a:p>
          <a:endParaRPr lang="en-US"/>
        </a:p>
      </dgm:t>
    </dgm:pt>
    <dgm:pt modelId="{B8DCBBD6-A936-4EA6-91C4-D5C0AB4F0F01}" type="sibTrans" cxnId="{D5FEDA8C-77A2-4AD3-824A-7D9EE680FE04}">
      <dgm:prSet/>
      <dgm:spPr/>
      <dgm:t>
        <a:bodyPr/>
        <a:lstStyle/>
        <a:p>
          <a:endParaRPr lang="en-US"/>
        </a:p>
      </dgm:t>
    </dgm:pt>
    <dgm:pt modelId="{52F624B6-FD8C-4105-A487-16F8E9603A23}">
      <dgm:prSet custT="1"/>
      <dgm:spPr>
        <a:solidFill>
          <a:schemeClr val="accent2">
            <a:lumMod val="40000"/>
            <a:lumOff val="60000"/>
          </a:schemeClr>
        </a:solidFill>
      </dgm:spPr>
      <dgm:t>
        <a:bodyPr/>
        <a:lstStyle/>
        <a:p>
          <a:pPr rtl="0"/>
          <a:r>
            <a:rPr lang="en-US" sz="2800" b="1"/>
            <a:t>Temp Hrly &amp; Classified NPE</a:t>
          </a:r>
          <a:endParaRPr lang="en-US" sz="2800" dirty="0"/>
        </a:p>
      </dgm:t>
    </dgm:pt>
    <dgm:pt modelId="{E487A715-0AFA-4A7A-90F1-A99D40476BCF}" type="parTrans" cxnId="{AD3DEBB9-D0ED-40F9-86C2-60090D556A8A}">
      <dgm:prSet/>
      <dgm:spPr/>
      <dgm:t>
        <a:bodyPr/>
        <a:lstStyle/>
        <a:p>
          <a:endParaRPr lang="en-US"/>
        </a:p>
      </dgm:t>
    </dgm:pt>
    <dgm:pt modelId="{9BD18B00-C015-409D-AFEF-95DB9F46FAB6}" type="sibTrans" cxnId="{AD3DEBB9-D0ED-40F9-86C2-60090D556A8A}">
      <dgm:prSet/>
      <dgm:spPr/>
      <dgm:t>
        <a:bodyPr/>
        <a:lstStyle/>
        <a:p>
          <a:endParaRPr lang="en-US"/>
        </a:p>
      </dgm:t>
    </dgm:pt>
    <dgm:pt modelId="{5C7DEE49-4361-40E9-9A0B-1F877DE6DCA0}">
      <dgm:prSet custT="1"/>
      <dgm:spPr>
        <a:solidFill>
          <a:schemeClr val="bg1">
            <a:lumMod val="95000"/>
          </a:schemeClr>
        </a:solidFill>
      </dgm:spPr>
      <dgm:t>
        <a:bodyPr/>
        <a:lstStyle/>
        <a:p>
          <a:pPr rtl="0"/>
          <a:r>
            <a:rPr lang="en-US" sz="2400" dirty="0"/>
            <a:t>Temporary</a:t>
          </a:r>
        </a:p>
      </dgm:t>
    </dgm:pt>
    <dgm:pt modelId="{CEACE0FE-2DCA-42B6-A085-D1D05D6DEBAC}" type="parTrans" cxnId="{412EE5A5-F71A-445E-86E2-786E54B4D300}">
      <dgm:prSet/>
      <dgm:spPr/>
      <dgm:t>
        <a:bodyPr/>
        <a:lstStyle/>
        <a:p>
          <a:endParaRPr lang="en-US"/>
        </a:p>
      </dgm:t>
    </dgm:pt>
    <dgm:pt modelId="{39FA6F47-7408-46F4-AEC8-60CE3BAF7BC6}" type="sibTrans" cxnId="{412EE5A5-F71A-445E-86E2-786E54B4D300}">
      <dgm:prSet/>
      <dgm:spPr/>
      <dgm:t>
        <a:bodyPr/>
        <a:lstStyle/>
        <a:p>
          <a:endParaRPr lang="en-US"/>
        </a:p>
      </dgm:t>
    </dgm:pt>
    <dgm:pt modelId="{2CB1893B-FE3B-4BD4-AED3-B7351B721AF0}">
      <dgm:prSet custT="1"/>
      <dgm:spPr>
        <a:solidFill>
          <a:schemeClr val="accent6">
            <a:lumMod val="40000"/>
            <a:lumOff val="60000"/>
          </a:schemeClr>
        </a:solidFill>
      </dgm:spPr>
      <dgm:t>
        <a:bodyPr/>
        <a:lstStyle/>
        <a:p>
          <a:pPr rtl="0"/>
          <a:r>
            <a:rPr lang="en-US" sz="2800" b="1" dirty="0"/>
            <a:t>Volunteers/POI</a:t>
          </a:r>
          <a:endParaRPr lang="en-US" sz="3200" dirty="0"/>
        </a:p>
      </dgm:t>
    </dgm:pt>
    <dgm:pt modelId="{9E095620-154C-45AD-B9AF-B8BF95E65098}" type="parTrans" cxnId="{D87CBA92-B09F-4A26-BBDD-638CEC39F499}">
      <dgm:prSet/>
      <dgm:spPr/>
      <dgm:t>
        <a:bodyPr/>
        <a:lstStyle/>
        <a:p>
          <a:endParaRPr lang="en-US"/>
        </a:p>
      </dgm:t>
    </dgm:pt>
    <dgm:pt modelId="{AC7A02D6-F237-4A18-8388-A9156CC2005C}" type="sibTrans" cxnId="{D87CBA92-B09F-4A26-BBDD-638CEC39F499}">
      <dgm:prSet/>
      <dgm:spPr/>
      <dgm:t>
        <a:bodyPr/>
        <a:lstStyle/>
        <a:p>
          <a:endParaRPr lang="en-US"/>
        </a:p>
      </dgm:t>
    </dgm:pt>
    <dgm:pt modelId="{32EE6C59-E779-4AB6-AEC2-5652F0F709A2}">
      <dgm:prSet custT="1"/>
      <dgm:spPr>
        <a:solidFill>
          <a:schemeClr val="bg1">
            <a:lumMod val="95000"/>
            <a:alpha val="90000"/>
          </a:schemeClr>
        </a:solidFill>
      </dgm:spPr>
      <dgm:t>
        <a:bodyPr/>
        <a:lstStyle/>
        <a:p>
          <a:pPr rtl="0"/>
          <a:r>
            <a:rPr lang="en-US" sz="2400" dirty="0"/>
            <a:t>Vol – event support, unpaid interns, welcomers, English practice groups</a:t>
          </a:r>
        </a:p>
      </dgm:t>
    </dgm:pt>
    <dgm:pt modelId="{E82047CD-8D4E-42D3-AABE-88137174CF50}" type="parTrans" cxnId="{7D8C12AD-618C-496B-ACD9-75A576A67DA2}">
      <dgm:prSet/>
      <dgm:spPr/>
      <dgm:t>
        <a:bodyPr/>
        <a:lstStyle/>
        <a:p>
          <a:endParaRPr lang="en-US"/>
        </a:p>
      </dgm:t>
    </dgm:pt>
    <dgm:pt modelId="{8BDA68B4-530C-4D24-A41E-CC4D93791056}" type="sibTrans" cxnId="{7D8C12AD-618C-496B-ACD9-75A576A67DA2}">
      <dgm:prSet/>
      <dgm:spPr/>
      <dgm:t>
        <a:bodyPr/>
        <a:lstStyle/>
        <a:p>
          <a:endParaRPr lang="en-US"/>
        </a:p>
      </dgm:t>
    </dgm:pt>
    <dgm:pt modelId="{03397A83-C8EE-4AD9-B8E5-11495064D048}">
      <dgm:prSet custT="1"/>
      <dgm:spPr>
        <a:solidFill>
          <a:schemeClr val="bg1">
            <a:lumMod val="95000"/>
            <a:alpha val="90000"/>
          </a:schemeClr>
        </a:solidFill>
      </dgm:spPr>
      <dgm:t>
        <a:bodyPr/>
        <a:lstStyle/>
        <a:p>
          <a:pPr rtl="0"/>
          <a:r>
            <a:rPr lang="en-US" sz="2400" dirty="0"/>
            <a:t>Int’l Students</a:t>
          </a:r>
        </a:p>
      </dgm:t>
    </dgm:pt>
    <dgm:pt modelId="{7FB89285-9070-40D2-BD66-37E7C571F1DC}" type="parTrans" cxnId="{AFD70E18-91A7-4333-AF93-D83F3E2A35EF}">
      <dgm:prSet/>
      <dgm:spPr/>
      <dgm:t>
        <a:bodyPr/>
        <a:lstStyle/>
        <a:p>
          <a:endParaRPr lang="en-US"/>
        </a:p>
      </dgm:t>
    </dgm:pt>
    <dgm:pt modelId="{C60FCBF3-FC2B-4FC8-A39B-F53D37A29CEC}" type="sibTrans" cxnId="{AFD70E18-91A7-4333-AF93-D83F3E2A35EF}">
      <dgm:prSet/>
      <dgm:spPr/>
      <dgm:t>
        <a:bodyPr/>
        <a:lstStyle/>
        <a:p>
          <a:endParaRPr lang="en-US"/>
        </a:p>
      </dgm:t>
    </dgm:pt>
    <dgm:pt modelId="{16437600-8420-4EE9-B932-1C62AD564EAB}">
      <dgm:prSet custT="1"/>
      <dgm:spPr>
        <a:solidFill>
          <a:schemeClr val="bg1">
            <a:lumMod val="95000"/>
          </a:schemeClr>
        </a:solidFill>
      </dgm:spPr>
      <dgm:t>
        <a:bodyPr/>
        <a:lstStyle/>
        <a:p>
          <a:pPr rtl="0"/>
          <a:r>
            <a:rPr lang="en-US" sz="2400" dirty="0"/>
            <a:t>Overtime Eligible</a:t>
          </a:r>
        </a:p>
      </dgm:t>
    </dgm:pt>
    <dgm:pt modelId="{FCC8AD43-F4CD-478D-AC4E-683EACF7E117}" type="parTrans" cxnId="{1302E9BD-9431-44DF-9B2B-A2DD2B372432}">
      <dgm:prSet/>
      <dgm:spPr/>
      <dgm:t>
        <a:bodyPr/>
        <a:lstStyle/>
        <a:p>
          <a:endParaRPr lang="en-US"/>
        </a:p>
      </dgm:t>
    </dgm:pt>
    <dgm:pt modelId="{052CE1DE-4F82-4EC6-8C20-E0E266D07E3B}" type="sibTrans" cxnId="{1302E9BD-9431-44DF-9B2B-A2DD2B372432}">
      <dgm:prSet/>
      <dgm:spPr/>
      <dgm:t>
        <a:bodyPr/>
        <a:lstStyle/>
        <a:p>
          <a:endParaRPr lang="en-US"/>
        </a:p>
      </dgm:t>
    </dgm:pt>
    <dgm:pt modelId="{59590336-01E3-40A6-9A13-73F77B7291D4}">
      <dgm:prSet custT="1"/>
      <dgm:spPr>
        <a:solidFill>
          <a:schemeClr val="bg1">
            <a:lumMod val="95000"/>
            <a:alpha val="90000"/>
          </a:schemeClr>
        </a:solidFill>
      </dgm:spPr>
      <dgm:t>
        <a:bodyPr/>
        <a:lstStyle/>
        <a:p>
          <a:pPr rtl="0"/>
          <a:r>
            <a:rPr lang="en-US" sz="2400" dirty="0"/>
            <a:t>Employment ends either when HR is informed or at end of academic year</a:t>
          </a:r>
        </a:p>
      </dgm:t>
    </dgm:pt>
    <dgm:pt modelId="{A31EE9C7-0C5B-4DAE-A013-E11FE80B1278}" type="parTrans" cxnId="{52EADF50-5938-4FC0-8599-5DA08697C2CA}">
      <dgm:prSet/>
      <dgm:spPr/>
      <dgm:t>
        <a:bodyPr/>
        <a:lstStyle/>
        <a:p>
          <a:endParaRPr lang="en-US"/>
        </a:p>
      </dgm:t>
    </dgm:pt>
    <dgm:pt modelId="{83DA1FDD-B3AD-4B1E-868F-24D7D1261917}" type="sibTrans" cxnId="{52EADF50-5938-4FC0-8599-5DA08697C2CA}">
      <dgm:prSet/>
      <dgm:spPr/>
      <dgm:t>
        <a:bodyPr/>
        <a:lstStyle/>
        <a:p>
          <a:endParaRPr lang="en-US"/>
        </a:p>
      </dgm:t>
    </dgm:pt>
    <dgm:pt modelId="{924E4102-1122-494B-AC9C-CD8D777C6B06}">
      <dgm:prSet custT="1"/>
      <dgm:spPr>
        <a:solidFill>
          <a:schemeClr val="bg1">
            <a:lumMod val="95000"/>
            <a:alpha val="90000"/>
          </a:schemeClr>
        </a:solidFill>
      </dgm:spPr>
      <dgm:t>
        <a:bodyPr/>
        <a:lstStyle/>
        <a:p>
          <a:pPr rtl="0"/>
          <a:r>
            <a:rPr lang="en-US" sz="2400" dirty="0"/>
            <a:t>Person of Interest – Contractors, vendors, associated with but not paid by Shoreline </a:t>
          </a:r>
        </a:p>
      </dgm:t>
    </dgm:pt>
    <dgm:pt modelId="{B0008746-3312-49CB-B935-D77305093517}" type="parTrans" cxnId="{C9393EBB-E166-47D0-87EC-A2D578573BF8}">
      <dgm:prSet/>
      <dgm:spPr/>
      <dgm:t>
        <a:bodyPr/>
        <a:lstStyle/>
        <a:p>
          <a:endParaRPr lang="en-US"/>
        </a:p>
      </dgm:t>
    </dgm:pt>
    <dgm:pt modelId="{2D92270C-5C74-4626-9850-6A4552D6450C}" type="sibTrans" cxnId="{C9393EBB-E166-47D0-87EC-A2D578573BF8}">
      <dgm:prSet/>
      <dgm:spPr/>
      <dgm:t>
        <a:bodyPr/>
        <a:lstStyle/>
        <a:p>
          <a:endParaRPr lang="en-US"/>
        </a:p>
      </dgm:t>
    </dgm:pt>
    <dgm:pt modelId="{38016916-E5B9-45DB-B372-EC9B663D2274}" type="pres">
      <dgm:prSet presAssocID="{93B441FD-5FD4-42CD-9EF7-C18B9D5EB64A}" presName="Name0" presStyleCnt="0">
        <dgm:presLayoutVars>
          <dgm:dir/>
          <dgm:resizeHandles val="exact"/>
        </dgm:presLayoutVars>
      </dgm:prSet>
      <dgm:spPr/>
    </dgm:pt>
    <dgm:pt modelId="{EF53FB76-2257-4049-A821-BB86473664FA}" type="pres">
      <dgm:prSet presAssocID="{19CD5658-8460-4641-88B6-C00D129B4267}" presName="node" presStyleLbl="node1" presStyleIdx="0" presStyleCnt="3" custScaleX="103975">
        <dgm:presLayoutVars>
          <dgm:bulletEnabled val="1"/>
        </dgm:presLayoutVars>
      </dgm:prSet>
      <dgm:spPr/>
    </dgm:pt>
    <dgm:pt modelId="{573F0E13-63E7-4F54-8044-5DD489C4562D}" type="pres">
      <dgm:prSet presAssocID="{86B8B739-599E-4326-92A8-E55070E84929}" presName="sibTrans" presStyleCnt="0"/>
      <dgm:spPr/>
    </dgm:pt>
    <dgm:pt modelId="{700367C7-CC11-4C53-A44E-F5AE72CBD188}" type="pres">
      <dgm:prSet presAssocID="{52F624B6-FD8C-4105-A487-16F8E9603A23}" presName="node" presStyleLbl="node1" presStyleIdx="1" presStyleCnt="3" custScaleX="60407">
        <dgm:presLayoutVars>
          <dgm:bulletEnabled val="1"/>
        </dgm:presLayoutVars>
      </dgm:prSet>
      <dgm:spPr/>
    </dgm:pt>
    <dgm:pt modelId="{E4A9A6A6-3B73-4A3E-A009-531939E8C152}" type="pres">
      <dgm:prSet presAssocID="{9BD18B00-C015-409D-AFEF-95DB9F46FAB6}" presName="sibTrans" presStyleCnt="0"/>
      <dgm:spPr/>
    </dgm:pt>
    <dgm:pt modelId="{C1E7CD9B-05BA-4821-B489-976C1B9E3FDC}" type="pres">
      <dgm:prSet presAssocID="{2CB1893B-FE3B-4BD4-AED3-B7351B721AF0}" presName="node" presStyleLbl="node1" presStyleIdx="2" presStyleCnt="3" custScaleX="118102">
        <dgm:presLayoutVars>
          <dgm:bulletEnabled val="1"/>
        </dgm:presLayoutVars>
      </dgm:prSet>
      <dgm:spPr/>
    </dgm:pt>
  </dgm:ptLst>
  <dgm:cxnLst>
    <dgm:cxn modelId="{AFD70E18-91A7-4333-AF93-D83F3E2A35EF}" srcId="{19CD5658-8460-4641-88B6-C00D129B4267}" destId="{03397A83-C8EE-4AD9-B8E5-11495064D048}" srcOrd="1" destOrd="0" parTransId="{7FB89285-9070-40D2-BD66-37E7C571F1DC}" sibTransId="{C60FCBF3-FC2B-4FC8-A39B-F53D37A29CEC}"/>
    <dgm:cxn modelId="{6B392A22-16F8-4353-8875-60DC8D943869}" type="presOf" srcId="{E6A1622B-037A-4945-9F05-BE25AF27D29F}" destId="{EF53FB76-2257-4049-A821-BB86473664FA}" srcOrd="0" destOrd="1" presId="urn:microsoft.com/office/officeart/2005/8/layout/hList6"/>
    <dgm:cxn modelId="{0E7FFF22-BBEB-48A1-B5CC-B9E7D7FFE130}" type="presOf" srcId="{5C7DEE49-4361-40E9-9A0B-1F877DE6DCA0}" destId="{700367C7-CC11-4C53-A44E-F5AE72CBD188}" srcOrd="0" destOrd="1" presId="urn:microsoft.com/office/officeart/2005/8/layout/hList6"/>
    <dgm:cxn modelId="{8D56BF39-2418-47A6-8230-3177C08CD5B3}" type="presOf" srcId="{52F624B6-FD8C-4105-A487-16F8E9603A23}" destId="{700367C7-CC11-4C53-A44E-F5AE72CBD188}" srcOrd="0" destOrd="0" presId="urn:microsoft.com/office/officeart/2005/8/layout/hList6"/>
    <dgm:cxn modelId="{2BEBC13F-BD83-4236-B68C-A4372EB28F65}" type="presOf" srcId="{924E4102-1122-494B-AC9C-CD8D777C6B06}" destId="{C1E7CD9B-05BA-4821-B489-976C1B9E3FDC}" srcOrd="0" destOrd="2" presId="urn:microsoft.com/office/officeart/2005/8/layout/hList6"/>
    <dgm:cxn modelId="{2A75D53F-FDED-4A13-905C-F07F53F225C0}" type="presOf" srcId="{59590336-01E3-40A6-9A13-73F77B7291D4}" destId="{EF53FB76-2257-4049-A821-BB86473664FA}" srcOrd="0" destOrd="3" presId="urn:microsoft.com/office/officeart/2005/8/layout/hList6"/>
    <dgm:cxn modelId="{52EADF50-5938-4FC0-8599-5DA08697C2CA}" srcId="{19CD5658-8460-4641-88B6-C00D129B4267}" destId="{59590336-01E3-40A6-9A13-73F77B7291D4}" srcOrd="2" destOrd="0" parTransId="{A31EE9C7-0C5B-4DAE-A013-E11FE80B1278}" sibTransId="{83DA1FDD-B3AD-4B1E-868F-24D7D1261917}"/>
    <dgm:cxn modelId="{94E91B84-86AC-4106-8D91-7F9896BD4ADD}" srcId="{93B441FD-5FD4-42CD-9EF7-C18B9D5EB64A}" destId="{19CD5658-8460-4641-88B6-C00D129B4267}" srcOrd="0" destOrd="0" parTransId="{FE269A31-D5BB-4CE1-8E35-7475C4AC9E8A}" sibTransId="{86B8B739-599E-4326-92A8-E55070E84929}"/>
    <dgm:cxn modelId="{D5FEDA8C-77A2-4AD3-824A-7D9EE680FE04}" srcId="{19CD5658-8460-4641-88B6-C00D129B4267}" destId="{E6A1622B-037A-4945-9F05-BE25AF27D29F}" srcOrd="0" destOrd="0" parTransId="{1EE8FF53-833E-40BC-9A0F-43CEC2D596BC}" sibTransId="{B8DCBBD6-A936-4EA6-91C4-D5C0AB4F0F01}"/>
    <dgm:cxn modelId="{D87CBA92-B09F-4A26-BBDD-638CEC39F499}" srcId="{93B441FD-5FD4-42CD-9EF7-C18B9D5EB64A}" destId="{2CB1893B-FE3B-4BD4-AED3-B7351B721AF0}" srcOrd="2" destOrd="0" parTransId="{9E095620-154C-45AD-B9AF-B8BF95E65098}" sibTransId="{AC7A02D6-F237-4A18-8388-A9156CC2005C}"/>
    <dgm:cxn modelId="{412EE5A5-F71A-445E-86E2-786E54B4D300}" srcId="{52F624B6-FD8C-4105-A487-16F8E9603A23}" destId="{5C7DEE49-4361-40E9-9A0B-1F877DE6DCA0}" srcOrd="0" destOrd="0" parTransId="{CEACE0FE-2DCA-42B6-A085-D1D05D6DEBAC}" sibTransId="{39FA6F47-7408-46F4-AEC8-60CE3BAF7BC6}"/>
    <dgm:cxn modelId="{7D8C12AD-618C-496B-ACD9-75A576A67DA2}" srcId="{2CB1893B-FE3B-4BD4-AED3-B7351B721AF0}" destId="{32EE6C59-E779-4AB6-AEC2-5652F0F709A2}" srcOrd="0" destOrd="0" parTransId="{E82047CD-8D4E-42D3-AABE-88137174CF50}" sibTransId="{8BDA68B4-530C-4D24-A41E-CC4D93791056}"/>
    <dgm:cxn modelId="{AD3DEBB9-D0ED-40F9-86C2-60090D556A8A}" srcId="{93B441FD-5FD4-42CD-9EF7-C18B9D5EB64A}" destId="{52F624B6-FD8C-4105-A487-16F8E9603A23}" srcOrd="1" destOrd="0" parTransId="{E487A715-0AFA-4A7A-90F1-A99D40476BCF}" sibTransId="{9BD18B00-C015-409D-AFEF-95DB9F46FAB6}"/>
    <dgm:cxn modelId="{C9393EBB-E166-47D0-87EC-A2D578573BF8}" srcId="{2CB1893B-FE3B-4BD4-AED3-B7351B721AF0}" destId="{924E4102-1122-494B-AC9C-CD8D777C6B06}" srcOrd="1" destOrd="0" parTransId="{B0008746-3312-49CB-B935-D77305093517}" sibTransId="{2D92270C-5C74-4626-9850-6A4552D6450C}"/>
    <dgm:cxn modelId="{1302E9BD-9431-44DF-9B2B-A2DD2B372432}" srcId="{52F624B6-FD8C-4105-A487-16F8E9603A23}" destId="{16437600-8420-4EE9-B932-1C62AD564EAB}" srcOrd="1" destOrd="0" parTransId="{FCC8AD43-F4CD-478D-AC4E-683EACF7E117}" sibTransId="{052CE1DE-4F82-4EC6-8C20-E0E266D07E3B}"/>
    <dgm:cxn modelId="{D2E46AC1-E344-48D8-929D-D966CEA6DAFC}" type="presOf" srcId="{16437600-8420-4EE9-B932-1C62AD564EAB}" destId="{700367C7-CC11-4C53-A44E-F5AE72CBD188}" srcOrd="0" destOrd="2" presId="urn:microsoft.com/office/officeart/2005/8/layout/hList6"/>
    <dgm:cxn modelId="{9487C5DC-2E70-4244-9CB2-D2A712435914}" type="presOf" srcId="{32EE6C59-E779-4AB6-AEC2-5652F0F709A2}" destId="{C1E7CD9B-05BA-4821-B489-976C1B9E3FDC}" srcOrd="0" destOrd="1" presId="urn:microsoft.com/office/officeart/2005/8/layout/hList6"/>
    <dgm:cxn modelId="{A99D85F0-AF36-4269-98AC-AB82AB23FF20}" type="presOf" srcId="{19CD5658-8460-4641-88B6-C00D129B4267}" destId="{EF53FB76-2257-4049-A821-BB86473664FA}" srcOrd="0" destOrd="0" presId="urn:microsoft.com/office/officeart/2005/8/layout/hList6"/>
    <dgm:cxn modelId="{306F2CF2-8A7E-4823-A997-B43AE4E6EB86}" type="presOf" srcId="{2CB1893B-FE3B-4BD4-AED3-B7351B721AF0}" destId="{C1E7CD9B-05BA-4821-B489-976C1B9E3FDC}" srcOrd="0" destOrd="0" presId="urn:microsoft.com/office/officeart/2005/8/layout/hList6"/>
    <dgm:cxn modelId="{67D33EF2-0BC4-4843-8ED8-8A1D9D8D2031}" type="presOf" srcId="{93B441FD-5FD4-42CD-9EF7-C18B9D5EB64A}" destId="{38016916-E5B9-45DB-B372-EC9B663D2274}" srcOrd="0" destOrd="0" presId="urn:microsoft.com/office/officeart/2005/8/layout/hList6"/>
    <dgm:cxn modelId="{46078AF4-D857-4EAC-A06E-BB269CFC7C88}" type="presOf" srcId="{03397A83-C8EE-4AD9-B8E5-11495064D048}" destId="{EF53FB76-2257-4049-A821-BB86473664FA}" srcOrd="0" destOrd="2" presId="urn:microsoft.com/office/officeart/2005/8/layout/hList6"/>
    <dgm:cxn modelId="{65258061-C47F-47B6-88B2-E12951AA0E02}" type="presParOf" srcId="{38016916-E5B9-45DB-B372-EC9B663D2274}" destId="{EF53FB76-2257-4049-A821-BB86473664FA}" srcOrd="0" destOrd="0" presId="urn:microsoft.com/office/officeart/2005/8/layout/hList6"/>
    <dgm:cxn modelId="{00437F4F-B0E3-45EB-8E8B-99E6A3808811}" type="presParOf" srcId="{38016916-E5B9-45DB-B372-EC9B663D2274}" destId="{573F0E13-63E7-4F54-8044-5DD489C4562D}" srcOrd="1" destOrd="0" presId="urn:microsoft.com/office/officeart/2005/8/layout/hList6"/>
    <dgm:cxn modelId="{968BF842-99FE-4926-AB44-60ED50C93437}" type="presParOf" srcId="{38016916-E5B9-45DB-B372-EC9B663D2274}" destId="{700367C7-CC11-4C53-A44E-F5AE72CBD188}" srcOrd="2" destOrd="0" presId="urn:microsoft.com/office/officeart/2005/8/layout/hList6"/>
    <dgm:cxn modelId="{DCCB4097-8E7B-490A-AFEA-BF7E42C410D7}" type="presParOf" srcId="{38016916-E5B9-45DB-B372-EC9B663D2274}" destId="{E4A9A6A6-3B73-4A3E-A009-531939E8C152}" srcOrd="3" destOrd="0" presId="urn:microsoft.com/office/officeart/2005/8/layout/hList6"/>
    <dgm:cxn modelId="{067A74F4-AA7C-41EE-B443-8219EF47BD01}" type="presParOf" srcId="{38016916-E5B9-45DB-B372-EC9B663D2274}" destId="{C1E7CD9B-05BA-4821-B489-976C1B9E3FDC}" srcOrd="4"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6103940-A4EA-4181-81B7-35F6F43C1F53}"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B4A0E2E6-CFCD-41C3-B7E1-305C0827B0F3}">
      <dgm:prSet/>
      <dgm:spPr/>
      <dgm:t>
        <a:bodyPr/>
        <a:lstStyle/>
        <a:p>
          <a:pPr>
            <a:lnSpc>
              <a:spcPct val="100000"/>
            </a:lnSpc>
          </a:pPr>
          <a:r>
            <a:rPr lang="en-US" b="1"/>
            <a:t>Classified Professional Development Committee</a:t>
          </a:r>
          <a:endParaRPr lang="en-US" b="1" dirty="0"/>
        </a:p>
      </dgm:t>
    </dgm:pt>
    <dgm:pt modelId="{6C16F5BB-D3AF-484B-9301-C8E79C8F5F50}" type="parTrans" cxnId="{2A41975E-58FF-4AC2-A505-215B32055FFB}">
      <dgm:prSet/>
      <dgm:spPr/>
      <dgm:t>
        <a:bodyPr/>
        <a:lstStyle/>
        <a:p>
          <a:endParaRPr lang="en-US"/>
        </a:p>
      </dgm:t>
    </dgm:pt>
    <dgm:pt modelId="{1049F582-5602-44AE-8EE0-3DB94BE8DE34}" type="sibTrans" cxnId="{2A41975E-58FF-4AC2-A505-215B32055FFB}">
      <dgm:prSet/>
      <dgm:spPr/>
      <dgm:t>
        <a:bodyPr/>
        <a:lstStyle/>
        <a:p>
          <a:pPr>
            <a:lnSpc>
              <a:spcPct val="100000"/>
            </a:lnSpc>
          </a:pPr>
          <a:endParaRPr lang="en-US"/>
        </a:p>
      </dgm:t>
    </dgm:pt>
    <dgm:pt modelId="{11103129-0D7F-4DD2-933D-CBFCA64C484A}">
      <dgm:prSet/>
      <dgm:spPr/>
      <dgm:t>
        <a:bodyPr/>
        <a:lstStyle/>
        <a:p>
          <a:pPr>
            <a:lnSpc>
              <a:spcPct val="100000"/>
            </a:lnSpc>
          </a:pPr>
          <a:r>
            <a:rPr lang="en-US" b="1"/>
            <a:t>Exempt Training Funds</a:t>
          </a:r>
        </a:p>
        <a:p>
          <a:pPr>
            <a:lnSpc>
              <a:spcPct val="100000"/>
            </a:lnSpc>
          </a:pPr>
          <a:endParaRPr lang="en-US" b="1" dirty="0"/>
        </a:p>
      </dgm:t>
    </dgm:pt>
    <dgm:pt modelId="{ECF70370-AFFC-46E3-967F-6CF55297B699}" type="parTrans" cxnId="{CCFAAFBF-A070-4CEB-84DF-2B25034FBE88}">
      <dgm:prSet/>
      <dgm:spPr/>
      <dgm:t>
        <a:bodyPr/>
        <a:lstStyle/>
        <a:p>
          <a:endParaRPr lang="en-US"/>
        </a:p>
      </dgm:t>
    </dgm:pt>
    <dgm:pt modelId="{D6FE054C-FAE0-46C0-844E-16A89F6FAFAB}" type="sibTrans" cxnId="{CCFAAFBF-A070-4CEB-84DF-2B25034FBE88}">
      <dgm:prSet/>
      <dgm:spPr/>
      <dgm:t>
        <a:bodyPr/>
        <a:lstStyle/>
        <a:p>
          <a:pPr>
            <a:lnSpc>
              <a:spcPct val="100000"/>
            </a:lnSpc>
          </a:pPr>
          <a:endParaRPr lang="en-US"/>
        </a:p>
      </dgm:t>
    </dgm:pt>
    <dgm:pt modelId="{3C12DB0B-2046-4A90-B4D3-01865EC26F4A}">
      <dgm:prSet/>
      <dgm:spPr/>
      <dgm:t>
        <a:bodyPr/>
        <a:lstStyle/>
        <a:p>
          <a:pPr>
            <a:lnSpc>
              <a:spcPct val="100000"/>
            </a:lnSpc>
          </a:pPr>
          <a:r>
            <a:rPr lang="en-US" b="1"/>
            <a:t>Tuition</a:t>
          </a:r>
          <a:r>
            <a:rPr lang="en-US"/>
            <a:t> </a:t>
          </a:r>
          <a:r>
            <a:rPr lang="en-US" b="1"/>
            <a:t>Waiver</a:t>
          </a:r>
          <a:endParaRPr lang="en-US" b="1" dirty="0"/>
        </a:p>
      </dgm:t>
    </dgm:pt>
    <dgm:pt modelId="{B3CCCA8B-E639-4424-888E-6051F5D74361}" type="parTrans" cxnId="{7EC229BA-6BB9-47C7-B11C-4BA4BBA25371}">
      <dgm:prSet/>
      <dgm:spPr/>
      <dgm:t>
        <a:bodyPr/>
        <a:lstStyle/>
        <a:p>
          <a:endParaRPr lang="en-US"/>
        </a:p>
      </dgm:t>
    </dgm:pt>
    <dgm:pt modelId="{DC3E8A8A-1199-4924-9583-9B2A2E7FD787}" type="sibTrans" cxnId="{7EC229BA-6BB9-47C7-B11C-4BA4BBA25371}">
      <dgm:prSet/>
      <dgm:spPr/>
      <dgm:t>
        <a:bodyPr/>
        <a:lstStyle/>
        <a:p>
          <a:endParaRPr lang="en-US"/>
        </a:p>
      </dgm:t>
    </dgm:pt>
    <dgm:pt modelId="{9D6E7E4C-FB36-489A-B7DF-8A25757FF673}">
      <dgm:prSet/>
      <dgm:spPr/>
      <dgm:t>
        <a:bodyPr/>
        <a:lstStyle/>
        <a:p>
          <a:pPr>
            <a:lnSpc>
              <a:spcPct val="100000"/>
            </a:lnSpc>
          </a:pPr>
          <a:r>
            <a:rPr lang="en-US" b="1"/>
            <a:t>Faculty Professional Development</a:t>
          </a:r>
          <a:endParaRPr lang="en-US" b="1" dirty="0"/>
        </a:p>
      </dgm:t>
    </dgm:pt>
    <dgm:pt modelId="{400B2A8C-6198-4648-AB7B-8BA8904E450D}" type="parTrans" cxnId="{725F981B-024E-4267-AA11-5D3D75FCC676}">
      <dgm:prSet/>
      <dgm:spPr/>
      <dgm:t>
        <a:bodyPr/>
        <a:lstStyle/>
        <a:p>
          <a:endParaRPr lang="en-US"/>
        </a:p>
      </dgm:t>
    </dgm:pt>
    <dgm:pt modelId="{31362661-C636-425F-AF2F-50C4EE9237C4}" type="sibTrans" cxnId="{725F981B-024E-4267-AA11-5D3D75FCC676}">
      <dgm:prSet/>
      <dgm:spPr/>
      <dgm:t>
        <a:bodyPr/>
        <a:lstStyle/>
        <a:p>
          <a:pPr>
            <a:lnSpc>
              <a:spcPct val="100000"/>
            </a:lnSpc>
          </a:pPr>
          <a:endParaRPr lang="en-US"/>
        </a:p>
      </dgm:t>
    </dgm:pt>
    <dgm:pt modelId="{77FE808E-F271-4624-B1BC-F5092752E58F}">
      <dgm:prSet custT="1"/>
      <dgm:spPr/>
      <dgm:t>
        <a:bodyPr/>
        <a:lstStyle/>
        <a:p>
          <a:pPr>
            <a:lnSpc>
              <a:spcPct val="100000"/>
            </a:lnSpc>
          </a:pPr>
          <a:r>
            <a:rPr lang="en-US" sz="1500" b="1"/>
            <a:t>Linked In Learning</a:t>
          </a:r>
        </a:p>
        <a:p>
          <a:pPr>
            <a:lnSpc>
              <a:spcPct val="100000"/>
            </a:lnSpc>
          </a:pPr>
          <a:r>
            <a:rPr lang="en-US" sz="1200" b="1"/>
            <a:t>(Use Shoreline email)</a:t>
          </a:r>
          <a:endParaRPr lang="en-US" sz="1200" b="1" dirty="0"/>
        </a:p>
      </dgm:t>
    </dgm:pt>
    <dgm:pt modelId="{4F719BD4-47E3-43DF-B266-73D8BBCAC991}" type="parTrans" cxnId="{B35FA9BC-4639-46B2-9DDC-914940FD284F}">
      <dgm:prSet/>
      <dgm:spPr/>
      <dgm:t>
        <a:bodyPr/>
        <a:lstStyle/>
        <a:p>
          <a:endParaRPr lang="en-US"/>
        </a:p>
      </dgm:t>
    </dgm:pt>
    <dgm:pt modelId="{686C22E4-7A19-48DC-B6CE-B118FAC089C8}" type="sibTrans" cxnId="{B35FA9BC-4639-46B2-9DDC-914940FD284F}">
      <dgm:prSet/>
      <dgm:spPr/>
      <dgm:t>
        <a:bodyPr/>
        <a:lstStyle/>
        <a:p>
          <a:endParaRPr lang="en-US"/>
        </a:p>
      </dgm:t>
    </dgm:pt>
    <dgm:pt modelId="{BC7B09A5-A727-41C5-A97C-4848F3B65BEE}" type="pres">
      <dgm:prSet presAssocID="{66103940-A4EA-4181-81B7-35F6F43C1F53}" presName="root" presStyleCnt="0">
        <dgm:presLayoutVars>
          <dgm:dir/>
          <dgm:resizeHandles val="exact"/>
        </dgm:presLayoutVars>
      </dgm:prSet>
      <dgm:spPr/>
    </dgm:pt>
    <dgm:pt modelId="{D8520242-3513-48A5-A5F2-81D5EBE533C7}" type="pres">
      <dgm:prSet presAssocID="{B4A0E2E6-CFCD-41C3-B7E1-305C0827B0F3}" presName="compNode" presStyleCnt="0"/>
      <dgm:spPr/>
    </dgm:pt>
    <dgm:pt modelId="{8848732C-7994-4C07-AAB0-FB26F041EE18}" type="pres">
      <dgm:prSet presAssocID="{B4A0E2E6-CFCD-41C3-B7E1-305C0827B0F3}" presName="iconRect" presStyleLbl="node1" presStyleIdx="0" presStyleCnt="5" custScaleX="185597" custScaleY="14822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Meeting"/>
        </a:ext>
      </dgm:extLst>
    </dgm:pt>
    <dgm:pt modelId="{A84686B0-C6D1-4832-9A23-764B1FB5F989}" type="pres">
      <dgm:prSet presAssocID="{B4A0E2E6-CFCD-41C3-B7E1-305C0827B0F3}" presName="spaceRect" presStyleCnt="0"/>
      <dgm:spPr/>
    </dgm:pt>
    <dgm:pt modelId="{3C256D6C-1BA1-4A04-B1C1-8E2900FE1269}" type="pres">
      <dgm:prSet presAssocID="{B4A0E2E6-CFCD-41C3-B7E1-305C0827B0F3}" presName="textRect" presStyleLbl="revTx" presStyleIdx="0" presStyleCnt="5">
        <dgm:presLayoutVars>
          <dgm:chMax val="1"/>
          <dgm:chPref val="1"/>
        </dgm:presLayoutVars>
      </dgm:prSet>
      <dgm:spPr/>
    </dgm:pt>
    <dgm:pt modelId="{E8EEBAFF-BF59-4388-B801-226551D1C73B}" type="pres">
      <dgm:prSet presAssocID="{1049F582-5602-44AE-8EE0-3DB94BE8DE34}" presName="sibTrans" presStyleCnt="0"/>
      <dgm:spPr/>
    </dgm:pt>
    <dgm:pt modelId="{8EB308F5-87E7-4A87-A344-39BD6CA7005A}" type="pres">
      <dgm:prSet presAssocID="{11103129-0D7F-4DD2-933D-CBFCA64C484A}" presName="compNode" presStyleCnt="0"/>
      <dgm:spPr/>
    </dgm:pt>
    <dgm:pt modelId="{2E9D4B36-C261-4D33-BDE2-10092EB1D6C4}" type="pres">
      <dgm:prSet presAssocID="{11103129-0D7F-4DD2-933D-CBFCA64C484A}" presName="iconRect" presStyleLbl="node1" presStyleIdx="1" presStyleCnt="5" custScaleX="174451" custScaleY="132260" custLinFactNeighborX="5890" custLinFactNeighborY="8660"/>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Teacher"/>
        </a:ext>
      </dgm:extLst>
    </dgm:pt>
    <dgm:pt modelId="{B7089718-5B8B-456E-8D80-B54C06B09E12}" type="pres">
      <dgm:prSet presAssocID="{11103129-0D7F-4DD2-933D-CBFCA64C484A}" presName="spaceRect" presStyleCnt="0"/>
      <dgm:spPr/>
    </dgm:pt>
    <dgm:pt modelId="{3335E2BE-298E-4E5D-B481-6953AC71EF6F}" type="pres">
      <dgm:prSet presAssocID="{11103129-0D7F-4DD2-933D-CBFCA64C484A}" presName="textRect" presStyleLbl="revTx" presStyleIdx="1" presStyleCnt="5">
        <dgm:presLayoutVars>
          <dgm:chMax val="1"/>
          <dgm:chPref val="1"/>
        </dgm:presLayoutVars>
      </dgm:prSet>
      <dgm:spPr/>
    </dgm:pt>
    <dgm:pt modelId="{61C0D330-ED6D-4C8B-AA83-470E59318280}" type="pres">
      <dgm:prSet presAssocID="{D6FE054C-FAE0-46C0-844E-16A89F6FAFAB}" presName="sibTrans" presStyleCnt="0"/>
      <dgm:spPr/>
    </dgm:pt>
    <dgm:pt modelId="{3DB0CADA-9840-496F-996B-AFA520AE1138}" type="pres">
      <dgm:prSet presAssocID="{9D6E7E4C-FB36-489A-B7DF-8A25757FF673}" presName="compNode" presStyleCnt="0"/>
      <dgm:spPr/>
    </dgm:pt>
    <dgm:pt modelId="{6E65D47E-0405-479F-87A6-CFA4A88AF6B3}" type="pres">
      <dgm:prSet presAssocID="{9D6E7E4C-FB36-489A-B7DF-8A25757FF673}" presName="iconRect" presStyleLbl="node1" presStyleIdx="2" presStyleCnt="5" custScaleX="138519" custScaleY="132260"/>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Computer"/>
        </a:ext>
      </dgm:extLst>
    </dgm:pt>
    <dgm:pt modelId="{8EBB57F4-2177-4777-8786-E85AB468B4FE}" type="pres">
      <dgm:prSet presAssocID="{9D6E7E4C-FB36-489A-B7DF-8A25757FF673}" presName="spaceRect" presStyleCnt="0"/>
      <dgm:spPr/>
    </dgm:pt>
    <dgm:pt modelId="{A5B08483-15B8-473D-B7D9-FBC094CB955F}" type="pres">
      <dgm:prSet presAssocID="{9D6E7E4C-FB36-489A-B7DF-8A25757FF673}" presName="textRect" presStyleLbl="revTx" presStyleIdx="2" presStyleCnt="5">
        <dgm:presLayoutVars>
          <dgm:chMax val="1"/>
          <dgm:chPref val="1"/>
        </dgm:presLayoutVars>
      </dgm:prSet>
      <dgm:spPr/>
    </dgm:pt>
    <dgm:pt modelId="{8D2C7EC7-4656-4261-8E42-266FBD83989C}" type="pres">
      <dgm:prSet presAssocID="{31362661-C636-425F-AF2F-50C4EE9237C4}" presName="sibTrans" presStyleCnt="0"/>
      <dgm:spPr/>
    </dgm:pt>
    <dgm:pt modelId="{C1F3E449-C899-4C46-BBFD-7A3EEBA40147}" type="pres">
      <dgm:prSet presAssocID="{3C12DB0B-2046-4A90-B4D3-01865EC26F4A}" presName="compNode" presStyleCnt="0"/>
      <dgm:spPr/>
    </dgm:pt>
    <dgm:pt modelId="{9E2AC475-4E9D-495E-A92E-3CBD32B21068}" type="pres">
      <dgm:prSet presAssocID="{3C12DB0B-2046-4A90-B4D3-01865EC26F4A}" presName="iconRect" presStyleLbl="node1" presStyleIdx="3" presStyleCnt="5" custScaleX="109535" custScaleY="133581"/>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Lecturer"/>
        </a:ext>
      </dgm:extLst>
    </dgm:pt>
    <dgm:pt modelId="{185D8B80-0460-4313-B2FF-93E6F966F29C}" type="pres">
      <dgm:prSet presAssocID="{3C12DB0B-2046-4A90-B4D3-01865EC26F4A}" presName="spaceRect" presStyleCnt="0"/>
      <dgm:spPr/>
    </dgm:pt>
    <dgm:pt modelId="{BCDA90F7-BB03-42F7-93B7-61824A2FD225}" type="pres">
      <dgm:prSet presAssocID="{3C12DB0B-2046-4A90-B4D3-01865EC26F4A}" presName="textRect" presStyleLbl="revTx" presStyleIdx="3" presStyleCnt="5">
        <dgm:presLayoutVars>
          <dgm:chMax val="1"/>
          <dgm:chPref val="1"/>
        </dgm:presLayoutVars>
      </dgm:prSet>
      <dgm:spPr/>
    </dgm:pt>
    <dgm:pt modelId="{A6712408-7970-405C-9F6D-6ACC8135F86E}" type="pres">
      <dgm:prSet presAssocID="{DC3E8A8A-1199-4924-9583-9B2A2E7FD787}" presName="sibTrans" presStyleCnt="0"/>
      <dgm:spPr/>
    </dgm:pt>
    <dgm:pt modelId="{CB69ED3A-FA39-4793-9F0F-8F56A6F6E16E}" type="pres">
      <dgm:prSet presAssocID="{77FE808E-F271-4624-B1BC-F5092752E58F}" presName="compNode" presStyleCnt="0"/>
      <dgm:spPr/>
    </dgm:pt>
    <dgm:pt modelId="{CEA96805-1E7B-4DC0-BD63-519441990E86}" type="pres">
      <dgm:prSet presAssocID="{77FE808E-F271-4624-B1BC-F5092752E58F}" presName="iconRect" presStyleLbl="node1" presStyleIdx="4" presStyleCnt="5" custScaleX="199817" custScaleY="130484"/>
      <dgm:spPr>
        <a:blipFill dpi="0" rotWithShape="1">
          <a:blip xmlns:r="http://schemas.openxmlformats.org/officeDocument/2006/relationships" r:embed="rId5"/>
          <a:srcRect/>
          <a:stretch>
            <a:fillRect l="-5176" t="-18609" r="-9670" b="-24762"/>
          </a:stretch>
        </a:blipFill>
        <a:ln>
          <a:solidFill>
            <a:schemeClr val="accent1">
              <a:lumMod val="40000"/>
              <a:lumOff val="60000"/>
            </a:schemeClr>
          </a:solidFill>
        </a:ln>
      </dgm:spPr>
    </dgm:pt>
    <dgm:pt modelId="{2116FE52-2458-4CD2-8432-7BF55D3263C5}" type="pres">
      <dgm:prSet presAssocID="{77FE808E-F271-4624-B1BC-F5092752E58F}" presName="spaceRect" presStyleCnt="0"/>
      <dgm:spPr/>
    </dgm:pt>
    <dgm:pt modelId="{F2856D87-AD6E-43DB-9B12-6B209B533587}" type="pres">
      <dgm:prSet presAssocID="{77FE808E-F271-4624-B1BC-F5092752E58F}" presName="textRect" presStyleLbl="revTx" presStyleIdx="4" presStyleCnt="5">
        <dgm:presLayoutVars>
          <dgm:chMax val="1"/>
          <dgm:chPref val="1"/>
        </dgm:presLayoutVars>
      </dgm:prSet>
      <dgm:spPr/>
    </dgm:pt>
  </dgm:ptLst>
  <dgm:cxnLst>
    <dgm:cxn modelId="{725F981B-024E-4267-AA11-5D3D75FCC676}" srcId="{66103940-A4EA-4181-81B7-35F6F43C1F53}" destId="{9D6E7E4C-FB36-489A-B7DF-8A25757FF673}" srcOrd="2" destOrd="0" parTransId="{400B2A8C-6198-4648-AB7B-8BA8904E450D}" sibTransId="{31362661-C636-425F-AF2F-50C4EE9237C4}"/>
    <dgm:cxn modelId="{2A41975E-58FF-4AC2-A505-215B32055FFB}" srcId="{66103940-A4EA-4181-81B7-35F6F43C1F53}" destId="{B4A0E2E6-CFCD-41C3-B7E1-305C0827B0F3}" srcOrd="0" destOrd="0" parTransId="{6C16F5BB-D3AF-484B-9301-C8E79C8F5F50}" sibTransId="{1049F582-5602-44AE-8EE0-3DB94BE8DE34}"/>
    <dgm:cxn modelId="{7EC229BA-6BB9-47C7-B11C-4BA4BBA25371}" srcId="{66103940-A4EA-4181-81B7-35F6F43C1F53}" destId="{3C12DB0B-2046-4A90-B4D3-01865EC26F4A}" srcOrd="3" destOrd="0" parTransId="{B3CCCA8B-E639-4424-888E-6051F5D74361}" sibTransId="{DC3E8A8A-1199-4924-9583-9B2A2E7FD787}"/>
    <dgm:cxn modelId="{B35FA9BC-4639-46B2-9DDC-914940FD284F}" srcId="{66103940-A4EA-4181-81B7-35F6F43C1F53}" destId="{77FE808E-F271-4624-B1BC-F5092752E58F}" srcOrd="4" destOrd="0" parTransId="{4F719BD4-47E3-43DF-B266-73D8BBCAC991}" sibTransId="{686C22E4-7A19-48DC-B6CE-B118FAC089C8}"/>
    <dgm:cxn modelId="{CCFAAFBF-A070-4CEB-84DF-2B25034FBE88}" srcId="{66103940-A4EA-4181-81B7-35F6F43C1F53}" destId="{11103129-0D7F-4DD2-933D-CBFCA64C484A}" srcOrd="1" destOrd="0" parTransId="{ECF70370-AFFC-46E3-967F-6CF55297B699}" sibTransId="{D6FE054C-FAE0-46C0-844E-16A89F6FAFAB}"/>
    <dgm:cxn modelId="{9121CAC0-F539-40D6-84F7-CFBEE4A496F7}" type="presOf" srcId="{B4A0E2E6-CFCD-41C3-B7E1-305C0827B0F3}" destId="{3C256D6C-1BA1-4A04-B1C1-8E2900FE1269}" srcOrd="0" destOrd="0" presId="urn:microsoft.com/office/officeart/2018/2/layout/IconLabelList"/>
    <dgm:cxn modelId="{9CCE1BC1-263B-4C76-A8AA-6073BC2C0C2C}" type="presOf" srcId="{9D6E7E4C-FB36-489A-B7DF-8A25757FF673}" destId="{A5B08483-15B8-473D-B7D9-FBC094CB955F}" srcOrd="0" destOrd="0" presId="urn:microsoft.com/office/officeart/2018/2/layout/IconLabelList"/>
    <dgm:cxn modelId="{130810CF-2C87-4A63-A681-A6C748BAF911}" type="presOf" srcId="{77FE808E-F271-4624-B1BC-F5092752E58F}" destId="{F2856D87-AD6E-43DB-9B12-6B209B533587}" srcOrd="0" destOrd="0" presId="urn:microsoft.com/office/officeart/2018/2/layout/IconLabelList"/>
    <dgm:cxn modelId="{5928D9CF-D53D-4782-B1E0-4D6DBEAEF053}" type="presOf" srcId="{3C12DB0B-2046-4A90-B4D3-01865EC26F4A}" destId="{BCDA90F7-BB03-42F7-93B7-61824A2FD225}" srcOrd="0" destOrd="0" presId="urn:microsoft.com/office/officeart/2018/2/layout/IconLabelList"/>
    <dgm:cxn modelId="{75AC87E5-E2CD-48B9-BE94-2F864FDEF954}" type="presOf" srcId="{66103940-A4EA-4181-81B7-35F6F43C1F53}" destId="{BC7B09A5-A727-41C5-A97C-4848F3B65BEE}" srcOrd="0" destOrd="0" presId="urn:microsoft.com/office/officeart/2018/2/layout/IconLabelList"/>
    <dgm:cxn modelId="{5352ABF3-06A0-4D9D-AD48-18B0BB4806E8}" type="presOf" srcId="{11103129-0D7F-4DD2-933D-CBFCA64C484A}" destId="{3335E2BE-298E-4E5D-B481-6953AC71EF6F}" srcOrd="0" destOrd="0" presId="urn:microsoft.com/office/officeart/2018/2/layout/IconLabelList"/>
    <dgm:cxn modelId="{491E88F5-447F-4A3C-B556-6FD74E8BD292}" type="presParOf" srcId="{BC7B09A5-A727-41C5-A97C-4848F3B65BEE}" destId="{D8520242-3513-48A5-A5F2-81D5EBE533C7}" srcOrd="0" destOrd="0" presId="urn:microsoft.com/office/officeart/2018/2/layout/IconLabelList"/>
    <dgm:cxn modelId="{088DFC0B-4D2C-492B-AF0F-7478D1829FF0}" type="presParOf" srcId="{D8520242-3513-48A5-A5F2-81D5EBE533C7}" destId="{8848732C-7994-4C07-AAB0-FB26F041EE18}" srcOrd="0" destOrd="0" presId="urn:microsoft.com/office/officeart/2018/2/layout/IconLabelList"/>
    <dgm:cxn modelId="{658A25CB-9D8F-4AF7-8F08-5F73942CB7BF}" type="presParOf" srcId="{D8520242-3513-48A5-A5F2-81D5EBE533C7}" destId="{A84686B0-C6D1-4832-9A23-764B1FB5F989}" srcOrd="1" destOrd="0" presId="urn:microsoft.com/office/officeart/2018/2/layout/IconLabelList"/>
    <dgm:cxn modelId="{FD6BE1C2-A20B-47D1-B125-2A2CE7531A4E}" type="presParOf" srcId="{D8520242-3513-48A5-A5F2-81D5EBE533C7}" destId="{3C256D6C-1BA1-4A04-B1C1-8E2900FE1269}" srcOrd="2" destOrd="0" presId="urn:microsoft.com/office/officeart/2018/2/layout/IconLabelList"/>
    <dgm:cxn modelId="{8C34A039-026C-46CB-A6A7-B31582F8B1AA}" type="presParOf" srcId="{BC7B09A5-A727-41C5-A97C-4848F3B65BEE}" destId="{E8EEBAFF-BF59-4388-B801-226551D1C73B}" srcOrd="1" destOrd="0" presId="urn:microsoft.com/office/officeart/2018/2/layout/IconLabelList"/>
    <dgm:cxn modelId="{EF7C3411-6CE3-4899-AA78-B73B39B7EB57}" type="presParOf" srcId="{BC7B09A5-A727-41C5-A97C-4848F3B65BEE}" destId="{8EB308F5-87E7-4A87-A344-39BD6CA7005A}" srcOrd="2" destOrd="0" presId="urn:microsoft.com/office/officeart/2018/2/layout/IconLabelList"/>
    <dgm:cxn modelId="{0A07EB33-0D56-4216-A559-96F4C2E4EC2B}" type="presParOf" srcId="{8EB308F5-87E7-4A87-A344-39BD6CA7005A}" destId="{2E9D4B36-C261-4D33-BDE2-10092EB1D6C4}" srcOrd="0" destOrd="0" presId="urn:microsoft.com/office/officeart/2018/2/layout/IconLabelList"/>
    <dgm:cxn modelId="{BD90B617-FBFA-40C2-BC76-C9F1B03FB474}" type="presParOf" srcId="{8EB308F5-87E7-4A87-A344-39BD6CA7005A}" destId="{B7089718-5B8B-456E-8D80-B54C06B09E12}" srcOrd="1" destOrd="0" presId="urn:microsoft.com/office/officeart/2018/2/layout/IconLabelList"/>
    <dgm:cxn modelId="{E8252CB4-F756-40CE-9B0E-3066DA29BF02}" type="presParOf" srcId="{8EB308F5-87E7-4A87-A344-39BD6CA7005A}" destId="{3335E2BE-298E-4E5D-B481-6953AC71EF6F}" srcOrd="2" destOrd="0" presId="urn:microsoft.com/office/officeart/2018/2/layout/IconLabelList"/>
    <dgm:cxn modelId="{6AFCF17B-AED4-491D-9344-F30552A75541}" type="presParOf" srcId="{BC7B09A5-A727-41C5-A97C-4848F3B65BEE}" destId="{61C0D330-ED6D-4C8B-AA83-470E59318280}" srcOrd="3" destOrd="0" presId="urn:microsoft.com/office/officeart/2018/2/layout/IconLabelList"/>
    <dgm:cxn modelId="{DB75A85C-BD57-4C08-8BE2-D3FCF5CF647A}" type="presParOf" srcId="{BC7B09A5-A727-41C5-A97C-4848F3B65BEE}" destId="{3DB0CADA-9840-496F-996B-AFA520AE1138}" srcOrd="4" destOrd="0" presId="urn:microsoft.com/office/officeart/2018/2/layout/IconLabelList"/>
    <dgm:cxn modelId="{84E00D93-0334-4EA5-AB27-D5944B2EE897}" type="presParOf" srcId="{3DB0CADA-9840-496F-996B-AFA520AE1138}" destId="{6E65D47E-0405-479F-87A6-CFA4A88AF6B3}" srcOrd="0" destOrd="0" presId="urn:microsoft.com/office/officeart/2018/2/layout/IconLabelList"/>
    <dgm:cxn modelId="{94B2D626-9EF7-4157-87FF-35C7A26BE1DA}" type="presParOf" srcId="{3DB0CADA-9840-496F-996B-AFA520AE1138}" destId="{8EBB57F4-2177-4777-8786-E85AB468B4FE}" srcOrd="1" destOrd="0" presId="urn:microsoft.com/office/officeart/2018/2/layout/IconLabelList"/>
    <dgm:cxn modelId="{6595AD88-CDEF-47E1-A9A7-264F1616D999}" type="presParOf" srcId="{3DB0CADA-9840-496F-996B-AFA520AE1138}" destId="{A5B08483-15B8-473D-B7D9-FBC094CB955F}" srcOrd="2" destOrd="0" presId="urn:microsoft.com/office/officeart/2018/2/layout/IconLabelList"/>
    <dgm:cxn modelId="{CE10D321-ACB5-4343-81BC-CA48A7DD7127}" type="presParOf" srcId="{BC7B09A5-A727-41C5-A97C-4848F3B65BEE}" destId="{8D2C7EC7-4656-4261-8E42-266FBD83989C}" srcOrd="5" destOrd="0" presId="urn:microsoft.com/office/officeart/2018/2/layout/IconLabelList"/>
    <dgm:cxn modelId="{E7268636-FA55-435E-85BD-455F2E2318B8}" type="presParOf" srcId="{BC7B09A5-A727-41C5-A97C-4848F3B65BEE}" destId="{C1F3E449-C899-4C46-BBFD-7A3EEBA40147}" srcOrd="6" destOrd="0" presId="urn:microsoft.com/office/officeart/2018/2/layout/IconLabelList"/>
    <dgm:cxn modelId="{A2ADE7EB-025A-4B68-8C81-F268352672CA}" type="presParOf" srcId="{C1F3E449-C899-4C46-BBFD-7A3EEBA40147}" destId="{9E2AC475-4E9D-495E-A92E-3CBD32B21068}" srcOrd="0" destOrd="0" presId="urn:microsoft.com/office/officeart/2018/2/layout/IconLabelList"/>
    <dgm:cxn modelId="{84ABBDEF-33CF-4CAA-B5AC-C132CDED8522}" type="presParOf" srcId="{C1F3E449-C899-4C46-BBFD-7A3EEBA40147}" destId="{185D8B80-0460-4313-B2FF-93E6F966F29C}" srcOrd="1" destOrd="0" presId="urn:microsoft.com/office/officeart/2018/2/layout/IconLabelList"/>
    <dgm:cxn modelId="{7EE14849-02D4-479A-8C48-74462F24989E}" type="presParOf" srcId="{C1F3E449-C899-4C46-BBFD-7A3EEBA40147}" destId="{BCDA90F7-BB03-42F7-93B7-61824A2FD225}" srcOrd="2" destOrd="0" presId="urn:microsoft.com/office/officeart/2018/2/layout/IconLabelList"/>
    <dgm:cxn modelId="{8F91CE2C-7F4D-43C6-8E05-AE314DAFF5D2}" type="presParOf" srcId="{BC7B09A5-A727-41C5-A97C-4848F3B65BEE}" destId="{A6712408-7970-405C-9F6D-6ACC8135F86E}" srcOrd="7" destOrd="0" presId="urn:microsoft.com/office/officeart/2018/2/layout/IconLabelList"/>
    <dgm:cxn modelId="{2FB0E6E4-D18F-4700-9176-5329B574AA72}" type="presParOf" srcId="{BC7B09A5-A727-41C5-A97C-4848F3B65BEE}" destId="{CB69ED3A-FA39-4793-9F0F-8F56A6F6E16E}" srcOrd="8" destOrd="0" presId="urn:microsoft.com/office/officeart/2018/2/layout/IconLabelList"/>
    <dgm:cxn modelId="{34A306BD-7CED-4A4D-BBA1-C855EF7FC3A7}" type="presParOf" srcId="{CB69ED3A-FA39-4793-9F0F-8F56A6F6E16E}" destId="{CEA96805-1E7B-4DC0-BD63-519441990E86}" srcOrd="0" destOrd="0" presId="urn:microsoft.com/office/officeart/2018/2/layout/IconLabelList"/>
    <dgm:cxn modelId="{5CBD1286-254A-472F-B968-60D2D70C7D76}" type="presParOf" srcId="{CB69ED3A-FA39-4793-9F0F-8F56A6F6E16E}" destId="{2116FE52-2458-4CD2-8432-7BF55D3263C5}" srcOrd="1" destOrd="0" presId="urn:microsoft.com/office/officeart/2018/2/layout/IconLabelList"/>
    <dgm:cxn modelId="{14060AF9-63B2-49A4-ADF2-708E92CEC5F8}" type="presParOf" srcId="{CB69ED3A-FA39-4793-9F0F-8F56A6F6E16E}" destId="{F2856D87-AD6E-43DB-9B12-6B209B533587}"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B5B305-4F3F-4C10-87BA-2974C81B14F3}">
      <dsp:nvSpPr>
        <dsp:cNvPr id="0" name=""/>
        <dsp:cNvSpPr/>
      </dsp:nvSpPr>
      <dsp:spPr>
        <a:xfrm>
          <a:off x="6116908" y="1344320"/>
          <a:ext cx="5334841" cy="436545"/>
        </a:xfrm>
        <a:custGeom>
          <a:avLst/>
          <a:gdLst/>
          <a:ahLst/>
          <a:cxnLst/>
          <a:rect l="0" t="0" r="0" b="0"/>
          <a:pathLst>
            <a:path>
              <a:moveTo>
                <a:pt x="0" y="0"/>
              </a:moveTo>
              <a:lnTo>
                <a:pt x="0" y="302498"/>
              </a:lnTo>
              <a:lnTo>
                <a:pt x="5334841" y="302498"/>
              </a:lnTo>
              <a:lnTo>
                <a:pt x="5334841" y="436545"/>
              </a:lnTo>
            </a:path>
          </a:pathLst>
        </a:custGeom>
        <a:noFill/>
        <a:ln w="25400" cap="flat" cmpd="sng" algn="ctr">
          <a:solidFill>
            <a:schemeClr val="dk2">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BA6109A-D6BE-4D4F-B60E-664B84DB4B5E}">
      <dsp:nvSpPr>
        <dsp:cNvPr id="0" name=""/>
        <dsp:cNvSpPr/>
      </dsp:nvSpPr>
      <dsp:spPr>
        <a:xfrm>
          <a:off x="6116908" y="1344320"/>
          <a:ext cx="3790113" cy="436545"/>
        </a:xfrm>
        <a:custGeom>
          <a:avLst/>
          <a:gdLst/>
          <a:ahLst/>
          <a:cxnLst/>
          <a:rect l="0" t="0" r="0" b="0"/>
          <a:pathLst>
            <a:path>
              <a:moveTo>
                <a:pt x="0" y="0"/>
              </a:moveTo>
              <a:lnTo>
                <a:pt x="0" y="302498"/>
              </a:lnTo>
              <a:lnTo>
                <a:pt x="3790113" y="302498"/>
              </a:lnTo>
              <a:lnTo>
                <a:pt x="3790113" y="436545"/>
              </a:lnTo>
            </a:path>
          </a:pathLst>
        </a:custGeom>
        <a:noFill/>
        <a:ln w="25400" cap="flat" cmpd="sng" algn="ctr">
          <a:solidFill>
            <a:schemeClr val="dk2">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75CC8292-CCF6-4456-A233-48040469FBD9}">
      <dsp:nvSpPr>
        <dsp:cNvPr id="0" name=""/>
        <dsp:cNvSpPr/>
      </dsp:nvSpPr>
      <dsp:spPr>
        <a:xfrm>
          <a:off x="6116908" y="1344320"/>
          <a:ext cx="2245384" cy="436545"/>
        </a:xfrm>
        <a:custGeom>
          <a:avLst/>
          <a:gdLst/>
          <a:ahLst/>
          <a:cxnLst/>
          <a:rect l="0" t="0" r="0" b="0"/>
          <a:pathLst>
            <a:path>
              <a:moveTo>
                <a:pt x="0" y="0"/>
              </a:moveTo>
              <a:lnTo>
                <a:pt x="0" y="302498"/>
              </a:lnTo>
              <a:lnTo>
                <a:pt x="2245384" y="302498"/>
              </a:lnTo>
              <a:lnTo>
                <a:pt x="2245384" y="436545"/>
              </a:lnTo>
            </a:path>
          </a:pathLst>
        </a:custGeom>
        <a:noFill/>
        <a:ln w="25400" cap="flat" cmpd="sng" algn="ctr">
          <a:solidFill>
            <a:schemeClr val="dk2">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B6858641-4635-41AE-AF82-DBACAF4174AA}">
      <dsp:nvSpPr>
        <dsp:cNvPr id="0" name=""/>
        <dsp:cNvSpPr/>
      </dsp:nvSpPr>
      <dsp:spPr>
        <a:xfrm>
          <a:off x="6116908" y="1344320"/>
          <a:ext cx="700655" cy="436545"/>
        </a:xfrm>
        <a:custGeom>
          <a:avLst/>
          <a:gdLst/>
          <a:ahLst/>
          <a:cxnLst/>
          <a:rect l="0" t="0" r="0" b="0"/>
          <a:pathLst>
            <a:path>
              <a:moveTo>
                <a:pt x="0" y="0"/>
              </a:moveTo>
              <a:lnTo>
                <a:pt x="0" y="302498"/>
              </a:lnTo>
              <a:lnTo>
                <a:pt x="700655" y="302498"/>
              </a:lnTo>
              <a:lnTo>
                <a:pt x="700655" y="436545"/>
              </a:lnTo>
            </a:path>
          </a:pathLst>
        </a:custGeom>
        <a:noFill/>
        <a:ln w="25400" cap="flat" cmpd="sng" algn="ctr">
          <a:solidFill>
            <a:schemeClr val="dk2">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E3A0269B-CF34-46D5-93EB-05150C050911}">
      <dsp:nvSpPr>
        <dsp:cNvPr id="0" name=""/>
        <dsp:cNvSpPr/>
      </dsp:nvSpPr>
      <dsp:spPr>
        <a:xfrm>
          <a:off x="5272835" y="1344320"/>
          <a:ext cx="844072" cy="436545"/>
        </a:xfrm>
        <a:custGeom>
          <a:avLst/>
          <a:gdLst/>
          <a:ahLst/>
          <a:cxnLst/>
          <a:rect l="0" t="0" r="0" b="0"/>
          <a:pathLst>
            <a:path>
              <a:moveTo>
                <a:pt x="844072" y="0"/>
              </a:moveTo>
              <a:lnTo>
                <a:pt x="844072" y="302498"/>
              </a:lnTo>
              <a:lnTo>
                <a:pt x="0" y="302498"/>
              </a:lnTo>
              <a:lnTo>
                <a:pt x="0" y="436545"/>
              </a:lnTo>
            </a:path>
          </a:pathLst>
        </a:custGeom>
        <a:noFill/>
        <a:ln w="25400" cap="flat" cmpd="sng" algn="ctr">
          <a:solidFill>
            <a:schemeClr val="dk2">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F3D7EE06-EBDE-464A-99C2-FC8ACA1AA8C6}">
      <dsp:nvSpPr>
        <dsp:cNvPr id="0" name=""/>
        <dsp:cNvSpPr/>
      </dsp:nvSpPr>
      <dsp:spPr>
        <a:xfrm>
          <a:off x="3728107" y="1344320"/>
          <a:ext cx="2388801" cy="436545"/>
        </a:xfrm>
        <a:custGeom>
          <a:avLst/>
          <a:gdLst/>
          <a:ahLst/>
          <a:cxnLst/>
          <a:rect l="0" t="0" r="0" b="0"/>
          <a:pathLst>
            <a:path>
              <a:moveTo>
                <a:pt x="2388801" y="0"/>
              </a:moveTo>
              <a:lnTo>
                <a:pt x="2388801" y="302498"/>
              </a:lnTo>
              <a:lnTo>
                <a:pt x="0" y="302498"/>
              </a:lnTo>
              <a:lnTo>
                <a:pt x="0" y="436545"/>
              </a:lnTo>
            </a:path>
          </a:pathLst>
        </a:custGeom>
        <a:noFill/>
        <a:ln w="25400" cap="flat" cmpd="sng" algn="ctr">
          <a:solidFill>
            <a:schemeClr val="dk2">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2D29CAAF-0391-4E38-BF91-FEF4854D2E15}">
      <dsp:nvSpPr>
        <dsp:cNvPr id="0" name=""/>
        <dsp:cNvSpPr/>
      </dsp:nvSpPr>
      <dsp:spPr>
        <a:xfrm>
          <a:off x="2183378" y="1344320"/>
          <a:ext cx="3933530" cy="436545"/>
        </a:xfrm>
        <a:custGeom>
          <a:avLst/>
          <a:gdLst/>
          <a:ahLst/>
          <a:cxnLst/>
          <a:rect l="0" t="0" r="0" b="0"/>
          <a:pathLst>
            <a:path>
              <a:moveTo>
                <a:pt x="3933530" y="0"/>
              </a:moveTo>
              <a:lnTo>
                <a:pt x="3933530" y="302498"/>
              </a:lnTo>
              <a:lnTo>
                <a:pt x="0" y="302498"/>
              </a:lnTo>
              <a:lnTo>
                <a:pt x="0" y="436545"/>
              </a:lnTo>
            </a:path>
          </a:pathLst>
        </a:custGeom>
        <a:noFill/>
        <a:ln w="25400" cap="flat" cmpd="sng" algn="ctr">
          <a:solidFill>
            <a:schemeClr val="dk2">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2204B015-A4D8-448A-90C7-8AFCC1E0A0B1}">
      <dsp:nvSpPr>
        <dsp:cNvPr id="0" name=""/>
        <dsp:cNvSpPr/>
      </dsp:nvSpPr>
      <dsp:spPr>
        <a:xfrm>
          <a:off x="638649" y="1344320"/>
          <a:ext cx="5478258" cy="436545"/>
        </a:xfrm>
        <a:custGeom>
          <a:avLst/>
          <a:gdLst/>
          <a:ahLst/>
          <a:cxnLst/>
          <a:rect l="0" t="0" r="0" b="0"/>
          <a:pathLst>
            <a:path>
              <a:moveTo>
                <a:pt x="5478258" y="0"/>
              </a:moveTo>
              <a:lnTo>
                <a:pt x="5478258" y="302498"/>
              </a:lnTo>
              <a:lnTo>
                <a:pt x="0" y="302498"/>
              </a:lnTo>
              <a:lnTo>
                <a:pt x="0" y="436545"/>
              </a:lnTo>
            </a:path>
          </a:pathLst>
        </a:custGeom>
        <a:noFill/>
        <a:ln w="25400" cap="flat" cmpd="sng" algn="ctr">
          <a:solidFill>
            <a:schemeClr val="dk2">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BE7D32E7-F88B-45DB-B279-FBC04FF7F910}">
      <dsp:nvSpPr>
        <dsp:cNvPr id="0" name=""/>
        <dsp:cNvSpPr/>
      </dsp:nvSpPr>
      <dsp:spPr>
        <a:xfrm>
          <a:off x="4975845" y="390692"/>
          <a:ext cx="2282125" cy="953627"/>
        </a:xfrm>
        <a:prstGeom prst="rect">
          <a:avLst/>
        </a:prstGeom>
        <a:solidFill>
          <a:srgbClr val="FFB500"/>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dirty="0"/>
            <a:t>Jack Kahn</a:t>
          </a:r>
          <a:br>
            <a:rPr lang="en-US" sz="2000" kern="1200" dirty="0"/>
          </a:br>
          <a:r>
            <a:rPr lang="en-US" sz="2000" kern="1200" dirty="0"/>
            <a:t> College President</a:t>
          </a:r>
        </a:p>
      </dsp:txBody>
      <dsp:txXfrm>
        <a:off x="4975845" y="390692"/>
        <a:ext cx="2282125" cy="953627"/>
      </dsp:txXfrm>
    </dsp:sp>
    <dsp:sp modelId="{6BF3D66E-5427-48D5-8251-8297FD34CABA}">
      <dsp:nvSpPr>
        <dsp:cNvPr id="0" name=""/>
        <dsp:cNvSpPr/>
      </dsp:nvSpPr>
      <dsp:spPr>
        <a:xfrm>
          <a:off x="332" y="1780865"/>
          <a:ext cx="1276635" cy="1026293"/>
        </a:xfrm>
        <a:prstGeom prst="rect">
          <a:avLst/>
        </a:prstGeom>
        <a:solidFill>
          <a:schemeClr val="dk2">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rtl="0">
            <a:lnSpc>
              <a:spcPct val="90000"/>
            </a:lnSpc>
            <a:spcBef>
              <a:spcPct val="0"/>
            </a:spcBef>
            <a:spcAft>
              <a:spcPct val="35000"/>
            </a:spcAft>
            <a:buNone/>
          </a:pPr>
          <a:r>
            <a:rPr lang="en-US" sz="1100" b="1" kern="1200" dirty="0">
              <a:latin typeface="Calibri"/>
            </a:rPr>
            <a:t> Brian Crisanto Ramos</a:t>
          </a:r>
          <a:r>
            <a:rPr lang="en-US" sz="1100" b="0" kern="1200" dirty="0">
              <a:latin typeface="Calibri"/>
            </a:rPr>
            <a:t> </a:t>
          </a:r>
        </a:p>
        <a:p>
          <a:pPr marL="0" lvl="0" indent="0" algn="ctr" defTabSz="488950" rtl="0">
            <a:lnSpc>
              <a:spcPct val="90000"/>
            </a:lnSpc>
            <a:spcBef>
              <a:spcPct val="0"/>
            </a:spcBef>
            <a:spcAft>
              <a:spcPct val="35000"/>
            </a:spcAft>
            <a:buNone/>
          </a:pPr>
          <a:r>
            <a:rPr lang="en-US" sz="1100" b="0" kern="1200" dirty="0">
              <a:latin typeface="Calibri"/>
            </a:rPr>
            <a:t>VP</a:t>
          </a:r>
          <a:r>
            <a:rPr lang="en-US" sz="1100" kern="1200" dirty="0">
              <a:latin typeface="Calibri"/>
            </a:rPr>
            <a:t> for DEIA</a:t>
          </a:r>
          <a:r>
            <a:rPr lang="en-US" sz="1100" b="0" kern="1200" dirty="0">
              <a:latin typeface="Calibri"/>
            </a:rPr>
            <a:t>   </a:t>
          </a:r>
        </a:p>
      </dsp:txBody>
      <dsp:txXfrm>
        <a:off x="332" y="1780865"/>
        <a:ext cx="1276635" cy="1026293"/>
      </dsp:txXfrm>
    </dsp:sp>
    <dsp:sp modelId="{44D85BA2-5D3A-4235-9EBE-88EBB7E179ED}">
      <dsp:nvSpPr>
        <dsp:cNvPr id="0" name=""/>
        <dsp:cNvSpPr/>
      </dsp:nvSpPr>
      <dsp:spPr>
        <a:xfrm>
          <a:off x="1545060" y="1780865"/>
          <a:ext cx="1276635" cy="1170955"/>
        </a:xfrm>
        <a:prstGeom prst="rect">
          <a:avLst/>
        </a:prstGeom>
        <a:solidFill>
          <a:schemeClr val="dk2">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rtl="0">
            <a:lnSpc>
              <a:spcPct val="90000"/>
            </a:lnSpc>
            <a:spcBef>
              <a:spcPct val="0"/>
            </a:spcBef>
            <a:spcAft>
              <a:spcPct val="35000"/>
            </a:spcAft>
            <a:buNone/>
          </a:pPr>
          <a:r>
            <a:rPr lang="en-US" sz="1100" b="1" i="0" kern="1200" dirty="0"/>
            <a:t>Ann Garnsey-Harter</a:t>
          </a:r>
          <a:br>
            <a:rPr lang="en-US" sz="1100" b="1" i="0" kern="1200" dirty="0"/>
          </a:br>
          <a:r>
            <a:rPr lang="en-US" sz="1100" kern="1200" dirty="0">
              <a:latin typeface="Calibri"/>
            </a:rPr>
            <a:t>Assoc</a:t>
          </a:r>
          <a:r>
            <a:rPr lang="en-US" sz="1100" kern="1200" dirty="0"/>
            <a:t> VP –</a:t>
          </a:r>
          <a:r>
            <a:rPr lang="en-US" sz="1100" kern="1200" dirty="0">
              <a:latin typeface="Calibri"/>
            </a:rPr>
            <a:t> Planning &amp; Institutional Effectiveness</a:t>
          </a:r>
          <a:endParaRPr lang="en-US" sz="1100" kern="1200" dirty="0"/>
        </a:p>
      </dsp:txBody>
      <dsp:txXfrm>
        <a:off x="1545060" y="1780865"/>
        <a:ext cx="1276635" cy="1170955"/>
      </dsp:txXfrm>
    </dsp:sp>
    <dsp:sp modelId="{69D300A5-85A3-4593-AFF2-76F61E868BED}">
      <dsp:nvSpPr>
        <dsp:cNvPr id="0" name=""/>
        <dsp:cNvSpPr/>
      </dsp:nvSpPr>
      <dsp:spPr>
        <a:xfrm>
          <a:off x="3089789" y="1780865"/>
          <a:ext cx="1276635" cy="1026293"/>
        </a:xfrm>
        <a:prstGeom prst="rect">
          <a:avLst/>
        </a:prstGeom>
        <a:solidFill>
          <a:schemeClr val="dk2">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rtl="0">
            <a:lnSpc>
              <a:spcPct val="90000"/>
            </a:lnSpc>
            <a:spcBef>
              <a:spcPct val="0"/>
            </a:spcBef>
            <a:spcAft>
              <a:spcPct val="35000"/>
            </a:spcAft>
            <a:buNone/>
          </a:pPr>
          <a:r>
            <a:rPr lang="en-US" sz="1100" b="1" i="0" kern="1200" dirty="0">
              <a:latin typeface="Calibri"/>
            </a:rPr>
            <a:t>Ryan Aiello </a:t>
          </a:r>
          <a:r>
            <a:rPr lang="en-US" sz="1100" b="0" i="0" kern="1200" dirty="0">
              <a:latin typeface="Calibri"/>
            </a:rPr>
            <a:t> VP for</a:t>
          </a:r>
          <a:r>
            <a:rPr lang="en-US" sz="1100" b="0" i="0" kern="1200" dirty="0"/>
            <a:t> Student </a:t>
          </a:r>
          <a:r>
            <a:rPr lang="en-US" sz="1100" b="0" i="0" kern="1200" dirty="0">
              <a:latin typeface="Calibri"/>
            </a:rPr>
            <a:t>Affairs &amp; Academic Affairs</a:t>
          </a:r>
          <a:endParaRPr lang="en-US" sz="1100" b="0" kern="1200" dirty="0"/>
        </a:p>
      </dsp:txBody>
      <dsp:txXfrm>
        <a:off x="3089789" y="1780865"/>
        <a:ext cx="1276635" cy="1026293"/>
      </dsp:txXfrm>
    </dsp:sp>
    <dsp:sp modelId="{87B100F9-01DB-4F30-9493-EA19E89D8D03}">
      <dsp:nvSpPr>
        <dsp:cNvPr id="0" name=""/>
        <dsp:cNvSpPr/>
      </dsp:nvSpPr>
      <dsp:spPr>
        <a:xfrm>
          <a:off x="4634518" y="1780865"/>
          <a:ext cx="1276635" cy="1026293"/>
        </a:xfrm>
        <a:prstGeom prst="rect">
          <a:avLst/>
        </a:prstGeom>
        <a:solidFill>
          <a:schemeClr val="dk2">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b="1" i="0" kern="1200"/>
            <a:t>Samira Pardanani</a:t>
          </a:r>
          <a:br>
            <a:rPr lang="en-US" sz="1100" b="1" i="0" kern="1200"/>
          </a:br>
          <a:r>
            <a:rPr lang="en-US" sz="1100" b="0" i="0" kern="1200"/>
            <a:t>Assoc VP for Student Services &amp; </a:t>
          </a:r>
          <a:r>
            <a:rPr lang="en-US" sz="1100" b="0" i="0" kern="1200">
              <a:latin typeface="Calibri"/>
            </a:rPr>
            <a:t>Int'l</a:t>
          </a:r>
          <a:r>
            <a:rPr lang="en-US" sz="1100" b="0" i="0" kern="1200"/>
            <a:t> Education</a:t>
          </a:r>
          <a:endParaRPr lang="en-US" sz="1100" b="0" kern="1200"/>
        </a:p>
      </dsp:txBody>
      <dsp:txXfrm>
        <a:off x="4634518" y="1780865"/>
        <a:ext cx="1276635" cy="1026293"/>
      </dsp:txXfrm>
    </dsp:sp>
    <dsp:sp modelId="{D06E2D5B-F968-4D8B-B756-EEA2C6018C56}">
      <dsp:nvSpPr>
        <dsp:cNvPr id="0" name=""/>
        <dsp:cNvSpPr/>
      </dsp:nvSpPr>
      <dsp:spPr>
        <a:xfrm>
          <a:off x="6179246" y="1780865"/>
          <a:ext cx="1276635" cy="1170955"/>
        </a:xfrm>
        <a:prstGeom prst="rect">
          <a:avLst/>
        </a:prstGeom>
        <a:solidFill>
          <a:schemeClr val="dk2">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rtl="0">
            <a:lnSpc>
              <a:spcPct val="90000"/>
            </a:lnSpc>
            <a:spcBef>
              <a:spcPct val="0"/>
            </a:spcBef>
            <a:spcAft>
              <a:spcPct val="35000"/>
            </a:spcAft>
            <a:buNone/>
          </a:pPr>
          <a:r>
            <a:rPr lang="en-US" sz="1100" b="1" i="0" kern="1200">
              <a:latin typeface="Calibri"/>
            </a:rPr>
            <a:t>Joe Mazur</a:t>
          </a:r>
          <a:br>
            <a:rPr lang="en-US" sz="1100" b="1" i="0" kern="1200">
              <a:latin typeface="Calibri"/>
            </a:rPr>
          </a:br>
          <a:r>
            <a:rPr lang="en-US" sz="1100" b="0" i="0" kern="1200">
              <a:latin typeface="Calibri"/>
            </a:rPr>
            <a:t> VP for Business and Admin Services</a:t>
          </a:r>
        </a:p>
      </dsp:txBody>
      <dsp:txXfrm>
        <a:off x="6179246" y="1780865"/>
        <a:ext cx="1276635" cy="1170955"/>
      </dsp:txXfrm>
    </dsp:sp>
    <dsp:sp modelId="{FAD46E5D-D49F-4AB7-A4F9-9CD440D340E2}">
      <dsp:nvSpPr>
        <dsp:cNvPr id="0" name=""/>
        <dsp:cNvSpPr/>
      </dsp:nvSpPr>
      <dsp:spPr>
        <a:xfrm>
          <a:off x="7723975" y="1780865"/>
          <a:ext cx="1276635" cy="1030704"/>
        </a:xfrm>
        <a:prstGeom prst="rect">
          <a:avLst/>
        </a:prstGeom>
        <a:solidFill>
          <a:schemeClr val="dk2">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br>
            <a:rPr lang="en-US" sz="1100" b="1" i="0" kern="1200" dirty="0"/>
          </a:br>
          <a:r>
            <a:rPr lang="en-US" sz="1100" b="0" i="0" kern="1200" dirty="0">
              <a:latin typeface="Calibri"/>
            </a:rPr>
            <a:t>Exec</a:t>
          </a:r>
          <a:r>
            <a:rPr lang="en-US" sz="1100" b="0" i="0" kern="1200" dirty="0"/>
            <a:t> Director of Human Resources</a:t>
          </a:r>
          <a:endParaRPr lang="en-US" sz="1100" b="0" kern="1200" dirty="0"/>
        </a:p>
      </dsp:txBody>
      <dsp:txXfrm>
        <a:off x="7723975" y="1780865"/>
        <a:ext cx="1276635" cy="1030704"/>
      </dsp:txXfrm>
    </dsp:sp>
    <dsp:sp modelId="{8F955D1F-81EE-4372-B662-4D2530598A42}">
      <dsp:nvSpPr>
        <dsp:cNvPr id="0" name=""/>
        <dsp:cNvSpPr/>
      </dsp:nvSpPr>
      <dsp:spPr>
        <a:xfrm>
          <a:off x="9268704" y="1780865"/>
          <a:ext cx="1276635" cy="1161929"/>
        </a:xfrm>
        <a:prstGeom prst="rect">
          <a:avLst/>
        </a:prstGeom>
        <a:solidFill>
          <a:schemeClr val="dk2">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rtl="0">
            <a:lnSpc>
              <a:spcPct val="90000"/>
            </a:lnSpc>
            <a:spcBef>
              <a:spcPct val="0"/>
            </a:spcBef>
            <a:spcAft>
              <a:spcPct val="35000"/>
            </a:spcAft>
            <a:buNone/>
          </a:pPr>
          <a:r>
            <a:rPr lang="en-US" sz="1100" b="1" kern="1200" dirty="0">
              <a:latin typeface="Calibri"/>
            </a:rPr>
            <a:t>April Nilsen   </a:t>
          </a:r>
        </a:p>
        <a:p>
          <a:pPr marL="0" lvl="0" indent="0" algn="ctr" defTabSz="488950" rtl="0">
            <a:lnSpc>
              <a:spcPct val="90000"/>
            </a:lnSpc>
            <a:spcBef>
              <a:spcPct val="0"/>
            </a:spcBef>
            <a:spcAft>
              <a:spcPct val="35000"/>
            </a:spcAft>
            <a:buNone/>
          </a:pPr>
          <a:r>
            <a:rPr lang="en-US" sz="1100" b="0" kern="1200" dirty="0">
              <a:latin typeface="Calibri"/>
            </a:rPr>
            <a:t>Assoc VP – Development &amp; Community Engagement / Exec Director - Foundation </a:t>
          </a:r>
        </a:p>
      </dsp:txBody>
      <dsp:txXfrm>
        <a:off x="9268704" y="1780865"/>
        <a:ext cx="1276635" cy="1161929"/>
      </dsp:txXfrm>
    </dsp:sp>
    <dsp:sp modelId="{46D1EFBE-A774-4164-9D2D-DA88E2301B00}">
      <dsp:nvSpPr>
        <dsp:cNvPr id="0" name=""/>
        <dsp:cNvSpPr/>
      </dsp:nvSpPr>
      <dsp:spPr>
        <a:xfrm>
          <a:off x="10813432" y="1780865"/>
          <a:ext cx="1276635" cy="1026491"/>
        </a:xfrm>
        <a:prstGeom prst="rect">
          <a:avLst/>
        </a:prstGeom>
        <a:solidFill>
          <a:schemeClr val="dk2">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rtl="0">
            <a:lnSpc>
              <a:spcPct val="90000"/>
            </a:lnSpc>
            <a:spcBef>
              <a:spcPct val="0"/>
            </a:spcBef>
            <a:spcAft>
              <a:spcPct val="35000"/>
            </a:spcAft>
            <a:buNone/>
          </a:pPr>
          <a:r>
            <a:rPr lang="en-US" sz="1100" b="1" kern="1200">
              <a:latin typeface="Calibri"/>
            </a:rPr>
            <a:t>Cat Chiappa </a:t>
          </a:r>
          <a:r>
            <a:rPr lang="en-US" sz="1100" b="0" kern="1200">
              <a:latin typeface="Calibri"/>
            </a:rPr>
            <a:t>Exec Director of Strategic Communication &amp; Marketing</a:t>
          </a:r>
        </a:p>
      </dsp:txBody>
      <dsp:txXfrm>
        <a:off x="10813432" y="1780865"/>
        <a:ext cx="1276635" cy="102649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53FB76-2257-4049-A821-BB86473664FA}">
      <dsp:nvSpPr>
        <dsp:cNvPr id="0" name=""/>
        <dsp:cNvSpPr/>
      </dsp:nvSpPr>
      <dsp:spPr>
        <a:xfrm rot="16200000">
          <a:off x="2334" y="-1817"/>
          <a:ext cx="3823305" cy="3826940"/>
        </a:xfrm>
        <a:prstGeom prst="flowChartManualOperation">
          <a:avLst/>
        </a:prstGeom>
        <a:solidFill>
          <a:schemeClr val="accent3">
            <a:lumMod val="60000"/>
            <a:lumOff val="40000"/>
          </a:schemeClr>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0" tIns="0" rIns="177800" bIns="0" numCol="1" spcCol="1270" anchor="t" anchorCtr="0">
          <a:noAutofit/>
        </a:bodyPr>
        <a:lstStyle/>
        <a:p>
          <a:pPr marL="0" lvl="0" indent="0" algn="l" defTabSz="1244600" rtl="0">
            <a:lnSpc>
              <a:spcPct val="90000"/>
            </a:lnSpc>
            <a:spcBef>
              <a:spcPct val="0"/>
            </a:spcBef>
            <a:spcAft>
              <a:spcPct val="35000"/>
            </a:spcAft>
            <a:buNone/>
          </a:pPr>
          <a:r>
            <a:rPr lang="en-US" sz="2800" b="1" kern="1200" dirty="0"/>
            <a:t>Classified Permanent</a:t>
          </a:r>
        </a:p>
        <a:p>
          <a:pPr marL="0" lvl="0" indent="0" algn="l" defTabSz="1244600" rtl="0">
            <a:lnSpc>
              <a:spcPct val="90000"/>
            </a:lnSpc>
            <a:spcBef>
              <a:spcPct val="0"/>
            </a:spcBef>
            <a:spcAft>
              <a:spcPct val="35000"/>
            </a:spcAft>
            <a:buNone/>
          </a:pPr>
          <a:r>
            <a:rPr lang="en-US" sz="1800" b="0" kern="1200" dirty="0"/>
            <a:t>(Full/Part Time)</a:t>
          </a:r>
        </a:p>
        <a:p>
          <a:pPr marL="228600" lvl="1" indent="-228600" algn="l" defTabSz="1066800" rtl="0">
            <a:lnSpc>
              <a:spcPct val="90000"/>
            </a:lnSpc>
            <a:spcBef>
              <a:spcPct val="0"/>
            </a:spcBef>
            <a:spcAft>
              <a:spcPct val="15000"/>
            </a:spcAft>
            <a:buChar char="•"/>
          </a:pPr>
          <a:r>
            <a:rPr lang="en-US" sz="2400" kern="1200" dirty="0">
              <a:latin typeface="Calibri"/>
            </a:rPr>
            <a:t> 6 </a:t>
          </a:r>
          <a:r>
            <a:rPr lang="en-US" sz="2400" kern="1200" dirty="0" err="1">
              <a:latin typeface="Calibri"/>
            </a:rPr>
            <a:t>mo</a:t>
          </a:r>
          <a:r>
            <a:rPr lang="en-US" sz="2400" kern="1200" dirty="0">
              <a:latin typeface="Calibri"/>
            </a:rPr>
            <a:t> probation</a:t>
          </a:r>
          <a:endParaRPr lang="en-US" sz="2400" kern="1200" dirty="0"/>
        </a:p>
        <a:p>
          <a:pPr marL="228600" lvl="1" indent="-228600" algn="l" defTabSz="1066800" rtl="0">
            <a:lnSpc>
              <a:spcPct val="90000"/>
            </a:lnSpc>
            <a:spcBef>
              <a:spcPct val="0"/>
            </a:spcBef>
            <a:spcAft>
              <a:spcPct val="15000"/>
            </a:spcAft>
            <a:buChar char="•"/>
          </a:pPr>
          <a:r>
            <a:rPr lang="en-US" sz="2400" kern="1200" dirty="0"/>
            <a:t>Overtime eligible</a:t>
          </a:r>
        </a:p>
        <a:p>
          <a:pPr marL="228600" lvl="1" indent="-228600" algn="l" defTabSz="1066800" rtl="0">
            <a:lnSpc>
              <a:spcPct val="90000"/>
            </a:lnSpc>
            <a:spcBef>
              <a:spcPct val="0"/>
            </a:spcBef>
            <a:spcAft>
              <a:spcPct val="15000"/>
            </a:spcAft>
            <a:buChar char="•"/>
          </a:pPr>
          <a:r>
            <a:rPr lang="en-US" sz="2400" kern="1200" dirty="0"/>
            <a:t>Ongoing </a:t>
          </a:r>
          <a:r>
            <a:rPr lang="en-US" sz="1600" kern="1200" dirty="0"/>
            <a:t>(no annual contracts)</a:t>
          </a:r>
        </a:p>
        <a:p>
          <a:pPr marL="228600" lvl="1" indent="-228600" algn="l" defTabSz="1066800" rtl="0">
            <a:lnSpc>
              <a:spcPct val="90000"/>
            </a:lnSpc>
            <a:spcBef>
              <a:spcPct val="0"/>
            </a:spcBef>
            <a:spcAft>
              <a:spcPct val="15000"/>
            </a:spcAft>
            <a:buChar char="•"/>
          </a:pPr>
          <a:r>
            <a:rPr lang="en-US" sz="2400" kern="1200" dirty="0"/>
            <a:t>WFSE Union</a:t>
          </a:r>
        </a:p>
      </dsp:txBody>
      <dsp:txXfrm rot="5400000">
        <a:off x="517" y="764661"/>
        <a:ext cx="3826940" cy="2293983"/>
      </dsp:txXfrm>
    </dsp:sp>
    <dsp:sp modelId="{700367C7-CC11-4C53-A44E-F5AE72CBD188}">
      <dsp:nvSpPr>
        <dsp:cNvPr id="0" name=""/>
        <dsp:cNvSpPr/>
      </dsp:nvSpPr>
      <dsp:spPr>
        <a:xfrm rot="16200000">
          <a:off x="4032170" y="71335"/>
          <a:ext cx="3823305" cy="3680634"/>
        </a:xfrm>
        <a:prstGeom prst="flowChartManualOperation">
          <a:avLst/>
        </a:prstGeom>
        <a:solidFill>
          <a:schemeClr val="accent2">
            <a:lumMod val="40000"/>
            <a:lumOff val="60000"/>
          </a:schemeClr>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0" tIns="0" rIns="177800" bIns="0" numCol="1" spcCol="1270" anchor="t" anchorCtr="0">
          <a:noAutofit/>
        </a:bodyPr>
        <a:lstStyle/>
        <a:p>
          <a:pPr marL="0" lvl="0" indent="0" algn="l" defTabSz="1244600" rtl="0">
            <a:lnSpc>
              <a:spcPct val="90000"/>
            </a:lnSpc>
            <a:spcBef>
              <a:spcPct val="0"/>
            </a:spcBef>
            <a:spcAft>
              <a:spcPct val="35000"/>
            </a:spcAft>
            <a:buNone/>
          </a:pPr>
          <a:r>
            <a:rPr lang="en-US" sz="2800" b="1" kern="1200" dirty="0"/>
            <a:t>Admin/Exempt</a:t>
          </a:r>
          <a:endParaRPr lang="en-US" sz="2800" kern="1200" dirty="0"/>
        </a:p>
        <a:p>
          <a:pPr marL="228600" lvl="1" indent="-228600" algn="l" defTabSz="1066800" rtl="0">
            <a:lnSpc>
              <a:spcPct val="90000"/>
            </a:lnSpc>
            <a:spcBef>
              <a:spcPct val="0"/>
            </a:spcBef>
            <a:spcAft>
              <a:spcPct val="15000"/>
            </a:spcAft>
            <a:buChar char="•"/>
          </a:pPr>
          <a:r>
            <a:rPr lang="en-US" sz="2400" kern="1200" dirty="0"/>
            <a:t>Supervisors, Deans, VP’s etc. </a:t>
          </a:r>
        </a:p>
        <a:p>
          <a:pPr marL="228600" lvl="1" indent="-228600" algn="l" defTabSz="1066800" rtl="0">
            <a:lnSpc>
              <a:spcPct val="90000"/>
            </a:lnSpc>
            <a:spcBef>
              <a:spcPct val="0"/>
            </a:spcBef>
            <a:spcAft>
              <a:spcPct val="15000"/>
            </a:spcAft>
            <a:buChar char="•"/>
          </a:pPr>
          <a:r>
            <a:rPr lang="en-US" sz="2400" kern="1200" dirty="0"/>
            <a:t>Not overtime eligible</a:t>
          </a:r>
        </a:p>
        <a:p>
          <a:pPr marL="228600" lvl="1" indent="-228600" algn="l" defTabSz="1066800" rtl="0">
            <a:lnSpc>
              <a:spcPct val="90000"/>
            </a:lnSpc>
            <a:spcBef>
              <a:spcPct val="0"/>
            </a:spcBef>
            <a:spcAft>
              <a:spcPct val="15000"/>
            </a:spcAft>
            <a:buChar char="•"/>
          </a:pPr>
          <a:r>
            <a:rPr lang="en-US" sz="2400" kern="1200" dirty="0"/>
            <a:t>Ongoing</a:t>
          </a:r>
        </a:p>
        <a:p>
          <a:pPr marL="228600" lvl="1" indent="-228600" algn="l" defTabSz="1066800" rtl="0">
            <a:lnSpc>
              <a:spcPct val="90000"/>
            </a:lnSpc>
            <a:spcBef>
              <a:spcPct val="0"/>
            </a:spcBef>
            <a:spcAft>
              <a:spcPct val="15000"/>
            </a:spcAft>
            <a:buChar char="•"/>
          </a:pPr>
          <a:r>
            <a:rPr lang="en-US" sz="2400" kern="1200" dirty="0"/>
            <a:t>No union</a:t>
          </a:r>
        </a:p>
      </dsp:txBody>
      <dsp:txXfrm rot="5400000">
        <a:off x="4103506" y="764660"/>
        <a:ext cx="3680634" cy="2293983"/>
      </dsp:txXfrm>
    </dsp:sp>
    <dsp:sp modelId="{C1E7CD9B-05BA-4821-B489-976C1B9E3FDC}">
      <dsp:nvSpPr>
        <dsp:cNvPr id="0" name=""/>
        <dsp:cNvSpPr/>
      </dsp:nvSpPr>
      <dsp:spPr>
        <a:xfrm rot="16200000">
          <a:off x="7988852" y="71335"/>
          <a:ext cx="3823305" cy="3680634"/>
        </a:xfrm>
        <a:prstGeom prst="flowChartManualOperation">
          <a:avLst/>
        </a:prstGeom>
        <a:solidFill>
          <a:schemeClr val="accent6">
            <a:lumMod val="40000"/>
            <a:lumOff val="60000"/>
          </a:schemeClr>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0" tIns="0" rIns="177800" bIns="0" numCol="1" spcCol="1270" anchor="t" anchorCtr="0">
          <a:noAutofit/>
        </a:bodyPr>
        <a:lstStyle/>
        <a:p>
          <a:pPr marL="0" lvl="0" indent="0" algn="l" defTabSz="1244600" rtl="0">
            <a:lnSpc>
              <a:spcPct val="90000"/>
            </a:lnSpc>
            <a:spcBef>
              <a:spcPct val="0"/>
            </a:spcBef>
            <a:spcAft>
              <a:spcPct val="35000"/>
            </a:spcAft>
            <a:buNone/>
          </a:pPr>
          <a:r>
            <a:rPr lang="en-US" sz="2800" b="1" kern="1200" dirty="0"/>
            <a:t>Faculty</a:t>
          </a:r>
          <a:endParaRPr lang="en-US" sz="3200" kern="1200" dirty="0"/>
        </a:p>
        <a:p>
          <a:pPr marL="228600" lvl="1" indent="-228600" algn="l" defTabSz="1066800" rtl="0">
            <a:lnSpc>
              <a:spcPct val="90000"/>
            </a:lnSpc>
            <a:spcBef>
              <a:spcPct val="0"/>
            </a:spcBef>
            <a:spcAft>
              <a:spcPct val="15000"/>
            </a:spcAft>
            <a:buChar char="•"/>
          </a:pPr>
          <a:r>
            <a:rPr lang="en-US" sz="2400" kern="1200" dirty="0"/>
            <a:t>Full time –  Annual Contracts</a:t>
          </a:r>
        </a:p>
        <a:p>
          <a:pPr marL="228600" lvl="1" indent="-228600" algn="l" defTabSz="1066800" rtl="0">
            <a:lnSpc>
              <a:spcPct val="90000"/>
            </a:lnSpc>
            <a:spcBef>
              <a:spcPct val="0"/>
            </a:spcBef>
            <a:spcAft>
              <a:spcPct val="15000"/>
            </a:spcAft>
            <a:buChar char="•"/>
          </a:pPr>
          <a:r>
            <a:rPr lang="en-US" sz="2400" kern="1200" dirty="0"/>
            <a:t>Associate</a:t>
          </a:r>
          <a:r>
            <a:rPr lang="en-US" sz="2400" kern="1200" dirty="0">
              <a:latin typeface="Calibri"/>
            </a:rPr>
            <a:t>/Adjunct/PTF</a:t>
          </a:r>
          <a:r>
            <a:rPr lang="en-US" sz="2400" kern="1200" dirty="0"/>
            <a:t> – Quarterly contracts</a:t>
          </a:r>
        </a:p>
        <a:p>
          <a:pPr marL="228600" lvl="1" indent="-228600" algn="l" defTabSz="1066800" rtl="0">
            <a:lnSpc>
              <a:spcPct val="90000"/>
            </a:lnSpc>
            <a:spcBef>
              <a:spcPct val="0"/>
            </a:spcBef>
            <a:spcAft>
              <a:spcPct val="15000"/>
            </a:spcAft>
            <a:buChar char="•"/>
          </a:pPr>
          <a:r>
            <a:rPr lang="en-US" sz="2400" kern="1200" dirty="0"/>
            <a:t>Temp, Tenure-Track, Tenured</a:t>
          </a:r>
        </a:p>
      </dsp:txBody>
      <dsp:txXfrm rot="5400000">
        <a:off x="8060188" y="764660"/>
        <a:ext cx="3680634" cy="229398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53FB76-2257-4049-A821-BB86473664FA}">
      <dsp:nvSpPr>
        <dsp:cNvPr id="0" name=""/>
        <dsp:cNvSpPr/>
      </dsp:nvSpPr>
      <dsp:spPr>
        <a:xfrm rot="16200000">
          <a:off x="50858" y="-47042"/>
          <a:ext cx="4072541" cy="4166626"/>
        </a:xfrm>
        <a:prstGeom prst="flowChartManualOperation">
          <a:avLst/>
        </a:prstGeom>
        <a:solidFill>
          <a:schemeClr val="accent3">
            <a:lumMod val="60000"/>
            <a:lumOff val="40000"/>
          </a:schemeClr>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0" tIns="0" rIns="177800" bIns="0" numCol="1" spcCol="1270" anchor="t" anchorCtr="0">
          <a:noAutofit/>
        </a:bodyPr>
        <a:lstStyle/>
        <a:p>
          <a:pPr marL="0" lvl="0" indent="0" algn="l" defTabSz="1244600" rtl="0">
            <a:lnSpc>
              <a:spcPct val="90000"/>
            </a:lnSpc>
            <a:spcBef>
              <a:spcPct val="0"/>
            </a:spcBef>
            <a:spcAft>
              <a:spcPct val="35000"/>
            </a:spcAft>
            <a:buNone/>
          </a:pPr>
          <a:r>
            <a:rPr lang="en-US" sz="2800" b="1" kern="1200" dirty="0"/>
            <a:t>Student &amp; Work-Study</a:t>
          </a:r>
        </a:p>
        <a:p>
          <a:pPr marL="228600" lvl="1" indent="-228600" algn="l" defTabSz="1066800" rtl="0">
            <a:lnSpc>
              <a:spcPct val="90000"/>
            </a:lnSpc>
            <a:spcBef>
              <a:spcPct val="0"/>
            </a:spcBef>
            <a:spcAft>
              <a:spcPct val="15000"/>
            </a:spcAft>
            <a:buChar char="•"/>
          </a:pPr>
          <a:r>
            <a:rPr lang="en-US" sz="2400" kern="1200" dirty="0">
              <a:latin typeface="Calibri"/>
            </a:rPr>
            <a:t> Temporary</a:t>
          </a:r>
          <a:endParaRPr lang="en-US" sz="2400" kern="1200" dirty="0"/>
        </a:p>
        <a:p>
          <a:pPr marL="228600" lvl="1" indent="-228600" algn="l" defTabSz="1066800" rtl="0">
            <a:lnSpc>
              <a:spcPct val="90000"/>
            </a:lnSpc>
            <a:spcBef>
              <a:spcPct val="0"/>
            </a:spcBef>
            <a:spcAft>
              <a:spcPct val="15000"/>
            </a:spcAft>
            <a:buChar char="•"/>
          </a:pPr>
          <a:r>
            <a:rPr lang="en-US" sz="2400" kern="1200" dirty="0"/>
            <a:t>Int’l Students</a:t>
          </a:r>
        </a:p>
        <a:p>
          <a:pPr marL="228600" lvl="1" indent="-228600" algn="l" defTabSz="1066800" rtl="0">
            <a:lnSpc>
              <a:spcPct val="90000"/>
            </a:lnSpc>
            <a:spcBef>
              <a:spcPct val="0"/>
            </a:spcBef>
            <a:spcAft>
              <a:spcPct val="15000"/>
            </a:spcAft>
            <a:buChar char="•"/>
          </a:pPr>
          <a:r>
            <a:rPr lang="en-US" sz="2400" kern="1200" dirty="0"/>
            <a:t>Employment ends either when HR is informed or at end of academic year</a:t>
          </a:r>
        </a:p>
      </dsp:txBody>
      <dsp:txXfrm rot="5400000">
        <a:off x="3816" y="814508"/>
        <a:ext cx="4166626" cy="2443525"/>
      </dsp:txXfrm>
    </dsp:sp>
    <dsp:sp modelId="{700367C7-CC11-4C53-A44E-F5AE72CBD188}">
      <dsp:nvSpPr>
        <dsp:cNvPr id="0" name=""/>
        <dsp:cNvSpPr/>
      </dsp:nvSpPr>
      <dsp:spPr>
        <a:xfrm rot="16200000">
          <a:off x="3645077" y="825914"/>
          <a:ext cx="4072541" cy="2420711"/>
        </a:xfrm>
        <a:prstGeom prst="flowChartManualOperation">
          <a:avLst/>
        </a:prstGeom>
        <a:solidFill>
          <a:schemeClr val="accent2">
            <a:lumMod val="40000"/>
            <a:lumOff val="60000"/>
          </a:schemeClr>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0" tIns="0" rIns="177800" bIns="0" numCol="1" spcCol="1270" anchor="t" anchorCtr="0">
          <a:noAutofit/>
        </a:bodyPr>
        <a:lstStyle/>
        <a:p>
          <a:pPr marL="0" lvl="0" indent="0" algn="l" defTabSz="1244600" rtl="0">
            <a:lnSpc>
              <a:spcPct val="90000"/>
            </a:lnSpc>
            <a:spcBef>
              <a:spcPct val="0"/>
            </a:spcBef>
            <a:spcAft>
              <a:spcPct val="35000"/>
            </a:spcAft>
            <a:buNone/>
          </a:pPr>
          <a:r>
            <a:rPr lang="en-US" sz="2800" b="1" kern="1200"/>
            <a:t>Temp Hrly &amp; Classified NPE</a:t>
          </a:r>
          <a:endParaRPr lang="en-US" sz="2800" kern="1200" dirty="0"/>
        </a:p>
        <a:p>
          <a:pPr marL="228600" lvl="1" indent="-228600" algn="l" defTabSz="1066800" rtl="0">
            <a:lnSpc>
              <a:spcPct val="90000"/>
            </a:lnSpc>
            <a:spcBef>
              <a:spcPct val="0"/>
            </a:spcBef>
            <a:spcAft>
              <a:spcPct val="15000"/>
            </a:spcAft>
            <a:buChar char="•"/>
          </a:pPr>
          <a:r>
            <a:rPr lang="en-US" sz="2400" kern="1200" dirty="0"/>
            <a:t>Temporary</a:t>
          </a:r>
        </a:p>
        <a:p>
          <a:pPr marL="228600" lvl="1" indent="-228600" algn="l" defTabSz="1066800" rtl="0">
            <a:lnSpc>
              <a:spcPct val="90000"/>
            </a:lnSpc>
            <a:spcBef>
              <a:spcPct val="0"/>
            </a:spcBef>
            <a:spcAft>
              <a:spcPct val="15000"/>
            </a:spcAft>
            <a:buChar char="•"/>
          </a:pPr>
          <a:r>
            <a:rPr lang="en-US" sz="2400" kern="1200" dirty="0"/>
            <a:t>Overtime Eligible</a:t>
          </a:r>
        </a:p>
      </dsp:txBody>
      <dsp:txXfrm rot="5400000">
        <a:off x="4470992" y="814507"/>
        <a:ext cx="2420711" cy="2443525"/>
      </dsp:txXfrm>
    </dsp:sp>
    <dsp:sp modelId="{C1E7CD9B-05BA-4821-B489-976C1B9E3FDC}">
      <dsp:nvSpPr>
        <dsp:cNvPr id="0" name=""/>
        <dsp:cNvSpPr/>
      </dsp:nvSpPr>
      <dsp:spPr>
        <a:xfrm rot="16200000">
          <a:off x="7522354" y="-330101"/>
          <a:ext cx="4072541" cy="4732743"/>
        </a:xfrm>
        <a:prstGeom prst="flowChartManualOperation">
          <a:avLst/>
        </a:prstGeom>
        <a:solidFill>
          <a:schemeClr val="accent6">
            <a:lumMod val="40000"/>
            <a:lumOff val="60000"/>
          </a:schemeClr>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0" tIns="0" rIns="177800" bIns="0" numCol="1" spcCol="1270" anchor="t" anchorCtr="0">
          <a:noAutofit/>
        </a:bodyPr>
        <a:lstStyle/>
        <a:p>
          <a:pPr marL="0" lvl="0" indent="0" algn="l" defTabSz="1244600" rtl="0">
            <a:lnSpc>
              <a:spcPct val="90000"/>
            </a:lnSpc>
            <a:spcBef>
              <a:spcPct val="0"/>
            </a:spcBef>
            <a:spcAft>
              <a:spcPct val="35000"/>
            </a:spcAft>
            <a:buNone/>
          </a:pPr>
          <a:r>
            <a:rPr lang="en-US" sz="2800" b="1" kern="1200" dirty="0"/>
            <a:t>Volunteers/POI</a:t>
          </a:r>
          <a:endParaRPr lang="en-US" sz="3200" kern="1200" dirty="0"/>
        </a:p>
        <a:p>
          <a:pPr marL="228600" lvl="1" indent="-228600" algn="l" defTabSz="1066800" rtl="0">
            <a:lnSpc>
              <a:spcPct val="90000"/>
            </a:lnSpc>
            <a:spcBef>
              <a:spcPct val="0"/>
            </a:spcBef>
            <a:spcAft>
              <a:spcPct val="15000"/>
            </a:spcAft>
            <a:buChar char="•"/>
          </a:pPr>
          <a:r>
            <a:rPr lang="en-US" sz="2400" kern="1200" dirty="0"/>
            <a:t>Vol – event support, unpaid interns, welcomers, English practice groups</a:t>
          </a:r>
        </a:p>
        <a:p>
          <a:pPr marL="228600" lvl="1" indent="-228600" algn="l" defTabSz="1066800" rtl="0">
            <a:lnSpc>
              <a:spcPct val="90000"/>
            </a:lnSpc>
            <a:spcBef>
              <a:spcPct val="0"/>
            </a:spcBef>
            <a:spcAft>
              <a:spcPct val="15000"/>
            </a:spcAft>
            <a:buChar char="•"/>
          </a:pPr>
          <a:r>
            <a:rPr lang="en-US" sz="2400" kern="1200" dirty="0"/>
            <a:t>Person of Interest – Contractors, vendors, associated with but not paid by Shoreline </a:t>
          </a:r>
        </a:p>
      </dsp:txBody>
      <dsp:txXfrm rot="5400000">
        <a:off x="7192253" y="814508"/>
        <a:ext cx="4732743" cy="244352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48732C-7994-4C07-AAB0-FB26F041EE18}">
      <dsp:nvSpPr>
        <dsp:cNvPr id="0" name=""/>
        <dsp:cNvSpPr/>
      </dsp:nvSpPr>
      <dsp:spPr>
        <a:xfrm>
          <a:off x="798204" y="1178708"/>
          <a:ext cx="1503335" cy="120063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C256D6C-1BA1-4A04-B1C1-8E2900FE1269}">
      <dsp:nvSpPr>
        <dsp:cNvPr id="0" name=""/>
        <dsp:cNvSpPr/>
      </dsp:nvSpPr>
      <dsp:spPr>
        <a:xfrm>
          <a:off x="649872" y="2454123"/>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US" sz="1500" b="1" kern="1200"/>
            <a:t>Classified Professional Development Committee</a:t>
          </a:r>
          <a:endParaRPr lang="en-US" sz="1500" b="1" kern="1200" dirty="0"/>
        </a:p>
      </dsp:txBody>
      <dsp:txXfrm>
        <a:off x="649872" y="2454123"/>
        <a:ext cx="1800000" cy="720000"/>
      </dsp:txXfrm>
    </dsp:sp>
    <dsp:sp modelId="{2E9D4B36-C261-4D33-BDE2-10092EB1D6C4}">
      <dsp:nvSpPr>
        <dsp:cNvPr id="0" name=""/>
        <dsp:cNvSpPr/>
      </dsp:nvSpPr>
      <dsp:spPr>
        <a:xfrm>
          <a:off x="3006054" y="1281187"/>
          <a:ext cx="1413053" cy="107130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335E2BE-298E-4E5D-B481-6953AC71EF6F}">
      <dsp:nvSpPr>
        <dsp:cNvPr id="0" name=""/>
        <dsp:cNvSpPr/>
      </dsp:nvSpPr>
      <dsp:spPr>
        <a:xfrm>
          <a:off x="2764872" y="2421790"/>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US" sz="1500" b="1" kern="1200"/>
            <a:t>Exempt Training Funds</a:t>
          </a:r>
        </a:p>
        <a:p>
          <a:pPr marL="0" lvl="0" indent="0" algn="ctr" defTabSz="666750">
            <a:lnSpc>
              <a:spcPct val="100000"/>
            </a:lnSpc>
            <a:spcBef>
              <a:spcPct val="0"/>
            </a:spcBef>
            <a:spcAft>
              <a:spcPct val="35000"/>
            </a:spcAft>
            <a:buNone/>
          </a:pPr>
          <a:endParaRPr lang="en-US" sz="1500" b="1" kern="1200" dirty="0"/>
        </a:p>
      </dsp:txBody>
      <dsp:txXfrm>
        <a:off x="2764872" y="2421790"/>
        <a:ext cx="1800000" cy="720000"/>
      </dsp:txXfrm>
    </dsp:sp>
    <dsp:sp modelId="{6E65D47E-0405-479F-87A6-CFA4A88AF6B3}">
      <dsp:nvSpPr>
        <dsp:cNvPr id="0" name=""/>
        <dsp:cNvSpPr/>
      </dsp:nvSpPr>
      <dsp:spPr>
        <a:xfrm>
          <a:off x="5218870" y="1211041"/>
          <a:ext cx="1122003" cy="107130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5B08483-15B8-473D-B7D9-FBC094CB955F}">
      <dsp:nvSpPr>
        <dsp:cNvPr id="0" name=""/>
        <dsp:cNvSpPr/>
      </dsp:nvSpPr>
      <dsp:spPr>
        <a:xfrm>
          <a:off x="4879872" y="2421790"/>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US" sz="1500" b="1" kern="1200"/>
            <a:t>Faculty Professional Development</a:t>
          </a:r>
          <a:endParaRPr lang="en-US" sz="1500" b="1" kern="1200" dirty="0"/>
        </a:p>
      </dsp:txBody>
      <dsp:txXfrm>
        <a:off x="4879872" y="2421790"/>
        <a:ext cx="1800000" cy="720000"/>
      </dsp:txXfrm>
    </dsp:sp>
    <dsp:sp modelId="{9E2AC475-4E9D-495E-A92E-3CBD32B21068}">
      <dsp:nvSpPr>
        <dsp:cNvPr id="0" name=""/>
        <dsp:cNvSpPr/>
      </dsp:nvSpPr>
      <dsp:spPr>
        <a:xfrm>
          <a:off x="7451255" y="1208366"/>
          <a:ext cx="887233" cy="108200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CDA90F7-BB03-42F7-93B7-61824A2FD225}">
      <dsp:nvSpPr>
        <dsp:cNvPr id="0" name=""/>
        <dsp:cNvSpPr/>
      </dsp:nvSpPr>
      <dsp:spPr>
        <a:xfrm>
          <a:off x="6994872" y="2424465"/>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US" sz="1500" b="1" kern="1200"/>
            <a:t>Tuition</a:t>
          </a:r>
          <a:r>
            <a:rPr lang="en-US" sz="1500" kern="1200"/>
            <a:t> </a:t>
          </a:r>
          <a:r>
            <a:rPr lang="en-US" sz="1500" b="1" kern="1200"/>
            <a:t>Waiver</a:t>
          </a:r>
          <a:endParaRPr lang="en-US" sz="1500" b="1" kern="1200" dirty="0"/>
        </a:p>
      </dsp:txBody>
      <dsp:txXfrm>
        <a:off x="6994872" y="2424465"/>
        <a:ext cx="1800000" cy="720000"/>
      </dsp:txXfrm>
    </dsp:sp>
    <dsp:sp modelId="{CEA96805-1E7B-4DC0-BD63-519441990E86}">
      <dsp:nvSpPr>
        <dsp:cNvPr id="0" name=""/>
        <dsp:cNvSpPr/>
      </dsp:nvSpPr>
      <dsp:spPr>
        <a:xfrm>
          <a:off x="9200613" y="1214637"/>
          <a:ext cx="1618517" cy="1056920"/>
        </a:xfrm>
        <a:prstGeom prst="rect">
          <a:avLst/>
        </a:prstGeom>
        <a:blipFill dpi="0" rotWithShape="1">
          <a:blip xmlns:r="http://schemas.openxmlformats.org/officeDocument/2006/relationships" r:embed="rId5"/>
          <a:srcRect/>
          <a:stretch>
            <a:fillRect l="-5176" t="-18609" r="-9670" b="-24762"/>
          </a:stretch>
        </a:blipFill>
        <a:ln w="25400" cap="flat" cmpd="sng" algn="ctr">
          <a:solidFill>
            <a:schemeClr val="accent1">
              <a:lumMod val="40000"/>
              <a:lumOff val="60000"/>
            </a:schemeClr>
          </a:solidFill>
          <a:prstDash val="solid"/>
        </a:ln>
        <a:effectLst/>
      </dsp:spPr>
      <dsp:style>
        <a:lnRef idx="2">
          <a:scrgbClr r="0" g="0" b="0"/>
        </a:lnRef>
        <a:fillRef idx="1">
          <a:scrgbClr r="0" g="0" b="0"/>
        </a:fillRef>
        <a:effectRef idx="0">
          <a:scrgbClr r="0" g="0" b="0"/>
        </a:effectRef>
        <a:fontRef idx="minor">
          <a:schemeClr val="lt1"/>
        </a:fontRef>
      </dsp:style>
    </dsp:sp>
    <dsp:sp modelId="{F2856D87-AD6E-43DB-9B12-6B209B533587}">
      <dsp:nvSpPr>
        <dsp:cNvPr id="0" name=""/>
        <dsp:cNvSpPr/>
      </dsp:nvSpPr>
      <dsp:spPr>
        <a:xfrm>
          <a:off x="9109872" y="2418194"/>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US" sz="1500" b="1" kern="1200"/>
            <a:t>Linked In Learning</a:t>
          </a:r>
        </a:p>
        <a:p>
          <a:pPr marL="0" lvl="0" indent="0" algn="ctr" defTabSz="666750">
            <a:lnSpc>
              <a:spcPct val="100000"/>
            </a:lnSpc>
            <a:spcBef>
              <a:spcPct val="0"/>
            </a:spcBef>
            <a:spcAft>
              <a:spcPct val="35000"/>
            </a:spcAft>
            <a:buNone/>
          </a:pPr>
          <a:r>
            <a:rPr lang="en-US" sz="1200" b="1" kern="1200"/>
            <a:t>(Use Shoreline email)</a:t>
          </a:r>
          <a:endParaRPr lang="en-US" sz="1200" b="1" kern="1200" dirty="0"/>
        </a:p>
      </dsp:txBody>
      <dsp:txXfrm>
        <a:off x="9109872" y="2418194"/>
        <a:ext cx="1800000" cy="720000"/>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B63442F2-8DE6-E747-89AD-8EA2E4B091F6}" type="datetimeFigureOut">
              <a:rPr lang="en-US" smtClean="0"/>
              <a:t>8/6/2026</a:t>
            </a:fld>
            <a:endParaRPr lang="en-US"/>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0BF15AA0-0AB1-4D47-AB11-A5717F969931}" type="slidenum">
              <a:rPr lang="en-US" smtClean="0"/>
              <a:t>‹#›</a:t>
            </a:fld>
            <a:endParaRPr lang="en-US"/>
          </a:p>
        </p:txBody>
      </p:sp>
    </p:spTree>
    <p:extLst>
      <p:ext uri="{BB962C8B-B14F-4D97-AF65-F5344CB8AC3E}">
        <p14:creationId xmlns:p14="http://schemas.microsoft.com/office/powerpoint/2010/main" val="209753926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BF15AA0-0AB1-4D47-AB11-A5717F969931}" type="slidenum">
              <a:rPr lang="en-US" smtClean="0"/>
              <a:t>1</a:t>
            </a:fld>
            <a:endParaRPr lang="en-US"/>
          </a:p>
        </p:txBody>
      </p:sp>
    </p:spTree>
    <p:extLst>
      <p:ext uri="{BB962C8B-B14F-4D97-AF65-F5344CB8AC3E}">
        <p14:creationId xmlns:p14="http://schemas.microsoft.com/office/powerpoint/2010/main" val="16251155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CDEB93-D860-8C50-60EA-21EE718396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A95E46-2018-EC89-0316-0D1A14156A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D2436D-D915-2BAD-D3AA-6A585F17591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2757576-E115-700C-E9C6-93C517FDC607}"/>
              </a:ext>
            </a:extLst>
          </p:cNvPr>
          <p:cNvSpPr>
            <a:spLocks noGrp="1"/>
          </p:cNvSpPr>
          <p:nvPr>
            <p:ph type="sldNum" sz="quarter" idx="10"/>
          </p:nvPr>
        </p:nvSpPr>
        <p:spPr/>
        <p:txBody>
          <a:bodyPr/>
          <a:lstStyle/>
          <a:p>
            <a:fld id="{0BF15AA0-0AB1-4D47-AB11-A5717F969931}" type="slidenum">
              <a:rPr lang="en-US" smtClean="0"/>
              <a:t>13</a:t>
            </a:fld>
            <a:endParaRPr lang="en-US"/>
          </a:p>
        </p:txBody>
      </p:sp>
    </p:spTree>
    <p:extLst>
      <p:ext uri="{BB962C8B-B14F-4D97-AF65-F5344CB8AC3E}">
        <p14:creationId xmlns:p14="http://schemas.microsoft.com/office/powerpoint/2010/main" val="4860789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65887">
              <a:defRPr/>
            </a:pPr>
            <a:endParaRPr lang="en-US"/>
          </a:p>
        </p:txBody>
      </p:sp>
      <p:sp>
        <p:nvSpPr>
          <p:cNvPr id="4" name="Slide Number Placeholder 3"/>
          <p:cNvSpPr>
            <a:spLocks noGrp="1"/>
          </p:cNvSpPr>
          <p:nvPr>
            <p:ph type="sldNum" sz="quarter" idx="10"/>
          </p:nvPr>
        </p:nvSpPr>
        <p:spPr/>
        <p:txBody>
          <a:bodyPr/>
          <a:lstStyle/>
          <a:p>
            <a:fld id="{0BF15AA0-0AB1-4D47-AB11-A5717F969931}" type="slidenum">
              <a:rPr lang="en-US" smtClean="0"/>
              <a:t>14</a:t>
            </a:fld>
            <a:endParaRPr lang="en-US"/>
          </a:p>
        </p:txBody>
      </p:sp>
    </p:spTree>
    <p:extLst>
      <p:ext uri="{BB962C8B-B14F-4D97-AF65-F5344CB8AC3E}">
        <p14:creationId xmlns:p14="http://schemas.microsoft.com/office/powerpoint/2010/main" val="8708043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65887">
              <a:defRPr/>
            </a:pPr>
            <a:endParaRPr lang="en-US"/>
          </a:p>
        </p:txBody>
      </p:sp>
      <p:sp>
        <p:nvSpPr>
          <p:cNvPr id="4" name="Slide Number Placeholder 3"/>
          <p:cNvSpPr>
            <a:spLocks noGrp="1"/>
          </p:cNvSpPr>
          <p:nvPr>
            <p:ph type="sldNum" sz="quarter" idx="10"/>
          </p:nvPr>
        </p:nvSpPr>
        <p:spPr/>
        <p:txBody>
          <a:bodyPr/>
          <a:lstStyle/>
          <a:p>
            <a:fld id="{0BF15AA0-0AB1-4D47-AB11-A5717F969931}" type="slidenum">
              <a:rPr lang="en-US" smtClean="0"/>
              <a:t>15</a:t>
            </a:fld>
            <a:endParaRPr lang="en-US"/>
          </a:p>
        </p:txBody>
      </p:sp>
    </p:spTree>
    <p:extLst>
      <p:ext uri="{BB962C8B-B14F-4D97-AF65-F5344CB8AC3E}">
        <p14:creationId xmlns:p14="http://schemas.microsoft.com/office/powerpoint/2010/main" val="11366761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65887">
              <a:defRPr/>
            </a:pPr>
            <a:endParaRPr lang="en-US"/>
          </a:p>
        </p:txBody>
      </p:sp>
      <p:sp>
        <p:nvSpPr>
          <p:cNvPr id="4" name="Slide Number Placeholder 3"/>
          <p:cNvSpPr>
            <a:spLocks noGrp="1"/>
          </p:cNvSpPr>
          <p:nvPr>
            <p:ph type="sldNum" sz="quarter" idx="10"/>
          </p:nvPr>
        </p:nvSpPr>
        <p:spPr/>
        <p:txBody>
          <a:bodyPr/>
          <a:lstStyle/>
          <a:p>
            <a:fld id="{0BF15AA0-0AB1-4D47-AB11-A5717F969931}" type="slidenum">
              <a:rPr lang="en-US" smtClean="0"/>
              <a:t>16</a:t>
            </a:fld>
            <a:endParaRPr lang="en-US"/>
          </a:p>
        </p:txBody>
      </p:sp>
    </p:spTree>
    <p:extLst>
      <p:ext uri="{BB962C8B-B14F-4D97-AF65-F5344CB8AC3E}">
        <p14:creationId xmlns:p14="http://schemas.microsoft.com/office/powerpoint/2010/main" val="26656536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BF15AA0-0AB1-4D47-AB11-A5717F969931}" type="slidenum">
              <a:rPr lang="en-US" smtClean="0"/>
              <a:t>19</a:t>
            </a:fld>
            <a:endParaRPr lang="en-US"/>
          </a:p>
        </p:txBody>
      </p:sp>
    </p:spTree>
    <p:extLst>
      <p:ext uri="{BB962C8B-B14F-4D97-AF65-F5344CB8AC3E}">
        <p14:creationId xmlns:p14="http://schemas.microsoft.com/office/powerpoint/2010/main" val="14970971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BF15AA0-0AB1-4D47-AB11-A5717F96993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633357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BF15AA0-0AB1-4D47-AB11-A5717F969931}" type="slidenum">
              <a:rPr lang="en-US" smtClean="0"/>
              <a:t>21</a:t>
            </a:fld>
            <a:endParaRPr lang="en-US"/>
          </a:p>
        </p:txBody>
      </p:sp>
    </p:spTree>
    <p:extLst>
      <p:ext uri="{BB962C8B-B14F-4D97-AF65-F5344CB8AC3E}">
        <p14:creationId xmlns:p14="http://schemas.microsoft.com/office/powerpoint/2010/main" val="8111466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BF15AA0-0AB1-4D47-AB11-A5717F969931}" type="slidenum">
              <a:rPr lang="en-US" smtClean="0"/>
              <a:t>23</a:t>
            </a:fld>
            <a:endParaRPr lang="en-US"/>
          </a:p>
        </p:txBody>
      </p:sp>
    </p:spTree>
    <p:extLst>
      <p:ext uri="{BB962C8B-B14F-4D97-AF65-F5344CB8AC3E}">
        <p14:creationId xmlns:p14="http://schemas.microsoft.com/office/powerpoint/2010/main" val="21449815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BF15AA0-0AB1-4D47-AB11-A5717F969931}" type="slidenum">
              <a:rPr lang="en-US" smtClean="0"/>
              <a:t>24</a:t>
            </a:fld>
            <a:endParaRPr lang="en-US"/>
          </a:p>
        </p:txBody>
      </p:sp>
    </p:spTree>
    <p:extLst>
      <p:ext uri="{BB962C8B-B14F-4D97-AF65-F5344CB8AC3E}">
        <p14:creationId xmlns:p14="http://schemas.microsoft.com/office/powerpoint/2010/main" val="25987072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65887">
              <a:defRPr/>
            </a:pPr>
            <a:endParaRPr lang="en-US"/>
          </a:p>
        </p:txBody>
      </p:sp>
      <p:sp>
        <p:nvSpPr>
          <p:cNvPr id="4" name="Slide Number Placeholder 3"/>
          <p:cNvSpPr>
            <a:spLocks noGrp="1"/>
          </p:cNvSpPr>
          <p:nvPr>
            <p:ph type="sldNum" sz="quarter" idx="10"/>
          </p:nvPr>
        </p:nvSpPr>
        <p:spPr/>
        <p:txBody>
          <a:bodyPr/>
          <a:lstStyle/>
          <a:p>
            <a:fld id="{0BF15AA0-0AB1-4D47-AB11-A5717F969931}" type="slidenum">
              <a:rPr lang="en-US" smtClean="0"/>
              <a:t>26</a:t>
            </a:fld>
            <a:endParaRPr lang="en-US"/>
          </a:p>
        </p:txBody>
      </p:sp>
    </p:spTree>
    <p:extLst>
      <p:ext uri="{BB962C8B-B14F-4D97-AF65-F5344CB8AC3E}">
        <p14:creationId xmlns:p14="http://schemas.microsoft.com/office/powerpoint/2010/main" val="19737712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793CAC-AA78-6738-5B70-D195DD33AD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CCF113-A3A8-8167-80B1-AA04A72420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70DDD1-C67D-AB11-54B2-007632470972}"/>
              </a:ext>
            </a:extLst>
          </p:cNvPr>
          <p:cNvSpPr>
            <a:spLocks noGrp="1"/>
          </p:cNvSpPr>
          <p:nvPr>
            <p:ph type="body" idx="1"/>
          </p:nvPr>
        </p:nvSpPr>
        <p:spPr/>
        <p:txBody>
          <a:bodyPr/>
          <a:lstStyle/>
          <a:p>
            <a:pPr defTabSz="465887">
              <a:defRPr/>
            </a:pPr>
            <a:endParaRPr lang="en-US"/>
          </a:p>
        </p:txBody>
      </p:sp>
      <p:sp>
        <p:nvSpPr>
          <p:cNvPr id="4" name="Slide Number Placeholder 3">
            <a:extLst>
              <a:ext uri="{FF2B5EF4-FFF2-40B4-BE49-F238E27FC236}">
                <a16:creationId xmlns:a16="http://schemas.microsoft.com/office/drawing/2014/main" id="{1D0D062F-9CC2-8A85-B54E-6CDC123581C7}"/>
              </a:ext>
            </a:extLst>
          </p:cNvPr>
          <p:cNvSpPr>
            <a:spLocks noGrp="1"/>
          </p:cNvSpPr>
          <p:nvPr>
            <p:ph type="sldNum" sz="quarter" idx="10"/>
          </p:nvPr>
        </p:nvSpPr>
        <p:spPr/>
        <p:txBody>
          <a:bodyPr/>
          <a:lstStyle/>
          <a:p>
            <a:fld id="{0BF15AA0-0AB1-4D47-AB11-A5717F969931}" type="slidenum">
              <a:rPr lang="en-US" smtClean="0"/>
              <a:t>2</a:t>
            </a:fld>
            <a:endParaRPr lang="en-US"/>
          </a:p>
        </p:txBody>
      </p:sp>
    </p:spTree>
    <p:extLst>
      <p:ext uri="{BB962C8B-B14F-4D97-AF65-F5344CB8AC3E}">
        <p14:creationId xmlns:p14="http://schemas.microsoft.com/office/powerpoint/2010/main" val="40601331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6C31271-506D-45B9-A744-4D238CFAE9A9}" type="slidenum">
              <a:rPr lang="en-US"/>
              <a:t>46</a:t>
            </a:fld>
            <a:endParaRPr lang="en-US" dirty="0"/>
          </a:p>
        </p:txBody>
      </p:sp>
    </p:spTree>
    <p:extLst>
      <p:ext uri="{BB962C8B-B14F-4D97-AF65-F5344CB8AC3E}">
        <p14:creationId xmlns:p14="http://schemas.microsoft.com/office/powerpoint/2010/main" val="27348993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65887">
              <a:defRPr/>
            </a:pPr>
            <a:endParaRPr lang="en-US"/>
          </a:p>
        </p:txBody>
      </p:sp>
      <p:sp>
        <p:nvSpPr>
          <p:cNvPr id="4" name="Slide Number Placeholder 3"/>
          <p:cNvSpPr>
            <a:spLocks noGrp="1"/>
          </p:cNvSpPr>
          <p:nvPr>
            <p:ph type="sldNum" sz="quarter" idx="10"/>
          </p:nvPr>
        </p:nvSpPr>
        <p:spPr/>
        <p:txBody>
          <a:bodyPr/>
          <a:lstStyle/>
          <a:p>
            <a:fld id="{0BF15AA0-0AB1-4D47-AB11-A5717F969931}" type="slidenum">
              <a:rPr lang="en-US" smtClean="0"/>
              <a:t>3</a:t>
            </a:fld>
            <a:endParaRPr lang="en-US"/>
          </a:p>
        </p:txBody>
      </p:sp>
    </p:spTree>
    <p:extLst>
      <p:ext uri="{BB962C8B-B14F-4D97-AF65-F5344CB8AC3E}">
        <p14:creationId xmlns:p14="http://schemas.microsoft.com/office/powerpoint/2010/main" val="23827179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65887">
              <a:defRPr/>
            </a:pPr>
            <a:endParaRPr lang="en-US"/>
          </a:p>
        </p:txBody>
      </p:sp>
      <p:sp>
        <p:nvSpPr>
          <p:cNvPr id="4" name="Slide Number Placeholder 3"/>
          <p:cNvSpPr>
            <a:spLocks noGrp="1"/>
          </p:cNvSpPr>
          <p:nvPr>
            <p:ph type="sldNum" sz="quarter" idx="10"/>
          </p:nvPr>
        </p:nvSpPr>
        <p:spPr/>
        <p:txBody>
          <a:bodyPr/>
          <a:lstStyle/>
          <a:p>
            <a:fld id="{0BF15AA0-0AB1-4D47-AB11-A5717F969931}" type="slidenum">
              <a:rPr lang="en-US" smtClean="0"/>
              <a:t>4</a:t>
            </a:fld>
            <a:endParaRPr lang="en-US"/>
          </a:p>
        </p:txBody>
      </p:sp>
    </p:spTree>
    <p:extLst>
      <p:ext uri="{BB962C8B-B14F-4D97-AF65-F5344CB8AC3E}">
        <p14:creationId xmlns:p14="http://schemas.microsoft.com/office/powerpoint/2010/main" val="38532311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65887">
              <a:defRPr/>
            </a:pPr>
            <a:endParaRPr lang="en-US"/>
          </a:p>
        </p:txBody>
      </p:sp>
      <p:sp>
        <p:nvSpPr>
          <p:cNvPr id="4" name="Slide Number Placeholder 3"/>
          <p:cNvSpPr>
            <a:spLocks noGrp="1"/>
          </p:cNvSpPr>
          <p:nvPr>
            <p:ph type="sldNum" sz="quarter" idx="10"/>
          </p:nvPr>
        </p:nvSpPr>
        <p:spPr/>
        <p:txBody>
          <a:bodyPr/>
          <a:lstStyle/>
          <a:p>
            <a:fld id="{0BF15AA0-0AB1-4D47-AB11-A5717F969931}" type="slidenum">
              <a:rPr lang="en-US" smtClean="0"/>
              <a:t>5</a:t>
            </a:fld>
            <a:endParaRPr lang="en-US"/>
          </a:p>
        </p:txBody>
      </p:sp>
    </p:spTree>
    <p:extLst>
      <p:ext uri="{BB962C8B-B14F-4D97-AF65-F5344CB8AC3E}">
        <p14:creationId xmlns:p14="http://schemas.microsoft.com/office/powerpoint/2010/main" val="29823154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65887">
              <a:defRPr/>
            </a:pPr>
            <a:endParaRPr lang="en-US"/>
          </a:p>
        </p:txBody>
      </p:sp>
      <p:sp>
        <p:nvSpPr>
          <p:cNvPr id="4" name="Slide Number Placeholder 3"/>
          <p:cNvSpPr>
            <a:spLocks noGrp="1"/>
          </p:cNvSpPr>
          <p:nvPr>
            <p:ph type="sldNum" sz="quarter" idx="10"/>
          </p:nvPr>
        </p:nvSpPr>
        <p:spPr/>
        <p:txBody>
          <a:bodyPr/>
          <a:lstStyle/>
          <a:p>
            <a:fld id="{0BF15AA0-0AB1-4D47-AB11-A5717F969931}" type="slidenum">
              <a:rPr lang="en-US" smtClean="0"/>
              <a:t>6</a:t>
            </a:fld>
            <a:endParaRPr lang="en-US"/>
          </a:p>
        </p:txBody>
      </p:sp>
    </p:spTree>
    <p:extLst>
      <p:ext uri="{BB962C8B-B14F-4D97-AF65-F5344CB8AC3E}">
        <p14:creationId xmlns:p14="http://schemas.microsoft.com/office/powerpoint/2010/main" val="25472733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65887">
              <a:defRPr/>
            </a:pPr>
            <a:endParaRPr lang="en-US"/>
          </a:p>
        </p:txBody>
      </p:sp>
      <p:sp>
        <p:nvSpPr>
          <p:cNvPr id="4" name="Slide Number Placeholder 3"/>
          <p:cNvSpPr>
            <a:spLocks noGrp="1"/>
          </p:cNvSpPr>
          <p:nvPr>
            <p:ph type="sldNum" sz="quarter" idx="10"/>
          </p:nvPr>
        </p:nvSpPr>
        <p:spPr/>
        <p:txBody>
          <a:bodyPr/>
          <a:lstStyle/>
          <a:p>
            <a:fld id="{0BF15AA0-0AB1-4D47-AB11-A5717F969931}" type="slidenum">
              <a:rPr lang="en-US" smtClean="0"/>
              <a:t>7</a:t>
            </a:fld>
            <a:endParaRPr lang="en-US"/>
          </a:p>
        </p:txBody>
      </p:sp>
    </p:spTree>
    <p:extLst>
      <p:ext uri="{BB962C8B-B14F-4D97-AF65-F5344CB8AC3E}">
        <p14:creationId xmlns:p14="http://schemas.microsoft.com/office/powerpoint/2010/main" val="4414014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BF15AA0-0AB1-4D47-AB11-A5717F969931}" type="slidenum">
              <a:rPr lang="en-US" smtClean="0"/>
              <a:t>9</a:t>
            </a:fld>
            <a:endParaRPr lang="en-US"/>
          </a:p>
        </p:txBody>
      </p:sp>
    </p:spTree>
    <p:extLst>
      <p:ext uri="{BB962C8B-B14F-4D97-AF65-F5344CB8AC3E}">
        <p14:creationId xmlns:p14="http://schemas.microsoft.com/office/powerpoint/2010/main" val="14803761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65887">
              <a:defRPr/>
            </a:pPr>
            <a:endParaRPr lang="en-US"/>
          </a:p>
        </p:txBody>
      </p:sp>
      <p:sp>
        <p:nvSpPr>
          <p:cNvPr id="4" name="Slide Number Placeholder 3"/>
          <p:cNvSpPr>
            <a:spLocks noGrp="1"/>
          </p:cNvSpPr>
          <p:nvPr>
            <p:ph type="sldNum" sz="quarter" idx="10"/>
          </p:nvPr>
        </p:nvSpPr>
        <p:spPr/>
        <p:txBody>
          <a:bodyPr/>
          <a:lstStyle/>
          <a:p>
            <a:fld id="{0BF15AA0-0AB1-4D47-AB11-A5717F969931}" type="slidenum">
              <a:rPr lang="en-US" smtClean="0"/>
              <a:t>10</a:t>
            </a:fld>
            <a:endParaRPr lang="en-US"/>
          </a:p>
        </p:txBody>
      </p:sp>
    </p:spTree>
    <p:extLst>
      <p:ext uri="{BB962C8B-B14F-4D97-AF65-F5344CB8AC3E}">
        <p14:creationId xmlns:p14="http://schemas.microsoft.com/office/powerpoint/2010/main" val="6340015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defRPr>
                <a:solidFill>
                  <a:schemeClr val="tx1"/>
                </a:solidFill>
              </a:defRPr>
            </a:lvl1p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sz="2400">
                <a:solidFill>
                  <a:schemeClr val="tx1"/>
                </a:solidFill>
              </a:defRPr>
            </a:lvl1pPr>
          </a:lstStyle>
          <a:p>
            <a:fld id="{8553FD60-1C18-4495-8ABA-12E75D09983C}" type="slidenum">
              <a:rPr lang="en-US" smtClean="0"/>
              <a:pPr/>
              <a:t>‹#›</a:t>
            </a:fld>
            <a:endParaRPr lang="en-US"/>
          </a:p>
        </p:txBody>
      </p:sp>
    </p:spTree>
    <p:extLst>
      <p:ext uri="{BB962C8B-B14F-4D97-AF65-F5344CB8AC3E}">
        <p14:creationId xmlns:p14="http://schemas.microsoft.com/office/powerpoint/2010/main" val="210503951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hasCustomPrompt="1"/>
          </p:nvPr>
        </p:nvSpPr>
        <p:spPr/>
        <p:txBody>
          <a:bodyPr vert="eaVert"/>
          <a:lstStyle/>
          <a:p>
            <a:pPr lvl="0"/>
            <a:r>
              <a:rPr lang="en-US"/>
              <a:t>Click to edit Master text styles</a:t>
            </a:r>
          </a:p>
          <a:p>
            <a:pPr lvl="1"/>
            <a:r>
              <a:rPr lang="en-US"/>
              <a:t>Second level</a:t>
            </a:r>
          </a:p>
          <a:p>
            <a:pPr lvl="2"/>
            <a:r>
              <a:rPr lang="en-US"/>
              <a:t>Third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C652D5-DF1F-AA42-8800-59B6D4D80B2D}" type="slidenum">
              <a:rPr lang="en-US" smtClean="0"/>
              <a:t>‹#›</a:t>
            </a:fld>
            <a:endParaRPr lang="en-US"/>
          </a:p>
        </p:txBody>
      </p:sp>
    </p:spTree>
    <p:extLst>
      <p:ext uri="{BB962C8B-B14F-4D97-AF65-F5344CB8AC3E}">
        <p14:creationId xmlns:p14="http://schemas.microsoft.com/office/powerpoint/2010/main" val="416798265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hasCustomPrompt="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C652D5-DF1F-AA42-8800-59B6D4D80B2D}" type="slidenum">
              <a:rPr lang="en-US" smtClean="0"/>
              <a:t>‹#›</a:t>
            </a:fld>
            <a:endParaRPr lang="en-US"/>
          </a:p>
        </p:txBody>
      </p:sp>
    </p:spTree>
    <p:extLst>
      <p:ext uri="{BB962C8B-B14F-4D97-AF65-F5344CB8AC3E}">
        <p14:creationId xmlns:p14="http://schemas.microsoft.com/office/powerpoint/2010/main" val="14263400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20088"/>
            <a:ext cx="10972800" cy="1143000"/>
          </a:xfrm>
        </p:spPr>
        <p:txBody>
          <a:bodyPr/>
          <a:lstStyle>
            <a:lvl1pPr>
              <a:defRPr>
                <a:latin typeface="Franklin Gothic Demi" panose="020B0703020102020204" pitchFamily="34" charset="0"/>
              </a:defRPr>
            </a:lvl1pPr>
          </a:lstStyle>
          <a:p>
            <a:r>
              <a:rPr lang="en-US"/>
              <a:t>Click to edit Master title style</a:t>
            </a:r>
          </a:p>
        </p:txBody>
      </p:sp>
      <p:sp>
        <p:nvSpPr>
          <p:cNvPr id="3" name="Content Placeholder 2"/>
          <p:cNvSpPr>
            <a:spLocks noGrp="1"/>
          </p:cNvSpPr>
          <p:nvPr>
            <p:ph idx="1"/>
          </p:nvPr>
        </p:nvSpPr>
        <p:spPr>
          <a:xfrm>
            <a:off x="609600" y="1982625"/>
            <a:ext cx="10972800" cy="4033616"/>
          </a:xfrm>
        </p:spPr>
        <p:txBody>
          <a:bodyPr/>
          <a:lstStyle>
            <a:lvl1pPr>
              <a:defRPr>
                <a:latin typeface="Franklin Gothic Medium" panose="020B0603020102020204" pitchFamily="34" charset="0"/>
              </a:defRPr>
            </a:lvl1pPr>
            <a:lvl2pPr>
              <a:defRPr>
                <a:latin typeface="Franklin Gothic Book" panose="020B0503020102020204" pitchFamily="34" charset="0"/>
              </a:defRPr>
            </a:lvl2pPr>
            <a:lvl3pPr>
              <a:defRPr>
                <a:latin typeface="Franklin Gothic Book" panose="020B0503020102020204" pitchFamily="34" charset="0"/>
              </a:defRPr>
            </a:lvl3pPr>
            <a:lvl4pPr>
              <a:defRPr sz="2400">
                <a:latin typeface="Franklin Gothic Book" panose="020B0503020102020204" pitchFamily="34" charset="0"/>
              </a:defRPr>
            </a:lvl4pPr>
            <a:lvl5pPr>
              <a:defRPr sz="2400">
                <a:latin typeface="Franklin Gothic Book" panose="020B05030201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latin typeface="Franklin Gothic Medium" panose="020B0603020102020204" pitchFamily="34" charset="0"/>
              </a:defRPr>
            </a:lvl1pPr>
          </a:lstStyle>
          <a:p>
            <a:fld id="{0CC652D5-DF1F-AA42-8800-59B6D4D80B2D}" type="slidenum">
              <a:rPr lang="en-US" smtClean="0"/>
              <a:pPr/>
              <a:t>‹#›</a:t>
            </a:fld>
            <a:endParaRPr lang="en-US"/>
          </a:p>
        </p:txBody>
      </p:sp>
    </p:spTree>
    <p:extLst>
      <p:ext uri="{BB962C8B-B14F-4D97-AF65-F5344CB8AC3E}">
        <p14:creationId xmlns:p14="http://schemas.microsoft.com/office/powerpoint/2010/main" val="304748684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none" baseline="0"/>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C652D5-DF1F-AA42-8800-59B6D4D80B2D}" type="slidenum">
              <a:rPr lang="en-US" smtClean="0"/>
              <a:t>‹#›</a:t>
            </a:fld>
            <a:endParaRPr lang="en-US"/>
          </a:p>
        </p:txBody>
      </p:sp>
    </p:spTree>
    <p:extLst>
      <p:ext uri="{BB962C8B-B14F-4D97-AF65-F5344CB8AC3E}">
        <p14:creationId xmlns:p14="http://schemas.microsoft.com/office/powerpoint/2010/main" val="836316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821570"/>
            <a:ext cx="10972800" cy="1143000"/>
          </a:xfrm>
        </p:spPr>
        <p:txBody>
          <a:bodyPr/>
          <a:lstStyle/>
          <a:p>
            <a:r>
              <a:rPr lang="en-US"/>
              <a:t>Click to edit Master title style</a:t>
            </a:r>
          </a:p>
        </p:txBody>
      </p:sp>
      <p:sp>
        <p:nvSpPr>
          <p:cNvPr id="3" name="Content Placeholder 2"/>
          <p:cNvSpPr>
            <a:spLocks noGrp="1"/>
          </p:cNvSpPr>
          <p:nvPr>
            <p:ph sz="half" idx="1" hasCustomPrompt="1"/>
          </p:nvPr>
        </p:nvSpPr>
        <p:spPr>
          <a:xfrm>
            <a:off x="609600" y="2194757"/>
            <a:ext cx="5384800" cy="3931407"/>
          </a:xfrm>
        </p:spPr>
        <p:txBody>
          <a:bodyPr/>
          <a:lstStyle>
            <a:lvl1pPr>
              <a:defRPr sz="3200"/>
            </a:lvl1pPr>
            <a:lvl2pPr>
              <a:defRPr sz="2800"/>
            </a:lvl2pPr>
            <a:lvl3pPr>
              <a:defRPr sz="24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hasCustomPrompt="1"/>
          </p:nvPr>
        </p:nvSpPr>
        <p:spPr>
          <a:xfrm>
            <a:off x="6197600" y="2194757"/>
            <a:ext cx="5384800" cy="3931407"/>
          </a:xfrm>
        </p:spPr>
        <p:txBody>
          <a:bodyPr/>
          <a:lstStyle>
            <a:lvl1pPr>
              <a:defRPr sz="3200"/>
            </a:lvl1pPr>
            <a:lvl2pPr>
              <a:defRPr sz="2800"/>
            </a:lvl2pPr>
            <a:lvl3pPr>
              <a:defRPr sz="24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C652D5-DF1F-AA42-8800-59B6D4D80B2D}" type="slidenum">
              <a:rPr lang="en-US" smtClean="0"/>
              <a:t>‹#›</a:t>
            </a:fld>
            <a:endParaRPr lang="en-US"/>
          </a:p>
        </p:txBody>
      </p:sp>
    </p:spTree>
    <p:extLst>
      <p:ext uri="{BB962C8B-B14F-4D97-AF65-F5344CB8AC3E}">
        <p14:creationId xmlns:p14="http://schemas.microsoft.com/office/powerpoint/2010/main" val="246678300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599" y="2397199"/>
            <a:ext cx="5386917" cy="639762"/>
          </a:xfrm>
        </p:spPr>
        <p:txBody>
          <a:bodyPr anchor="b">
            <a:normAutofit/>
          </a:bodyPr>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hasCustomPrompt="1"/>
          </p:nvPr>
        </p:nvSpPr>
        <p:spPr>
          <a:xfrm>
            <a:off x="609600" y="3153397"/>
            <a:ext cx="5386917" cy="2972765"/>
          </a:xfrm>
        </p:spPr>
        <p:txBody>
          <a:bodyPr/>
          <a:lstStyle>
            <a:lvl1pPr>
              <a:defRPr sz="2800"/>
            </a:lvl1pPr>
            <a:lvl2pPr>
              <a:defRPr sz="24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p:txBody>
      </p:sp>
      <p:sp>
        <p:nvSpPr>
          <p:cNvPr id="5" name="Text Placeholder 4"/>
          <p:cNvSpPr>
            <a:spLocks noGrp="1"/>
          </p:cNvSpPr>
          <p:nvPr>
            <p:ph type="body" sz="quarter" idx="3"/>
          </p:nvPr>
        </p:nvSpPr>
        <p:spPr>
          <a:xfrm>
            <a:off x="6193368" y="2397199"/>
            <a:ext cx="5389033" cy="639762"/>
          </a:xfrm>
        </p:spPr>
        <p:txBody>
          <a:bodyPr anchor="b">
            <a:normAutofit/>
          </a:bodyPr>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hasCustomPrompt="1"/>
          </p:nvPr>
        </p:nvSpPr>
        <p:spPr>
          <a:xfrm>
            <a:off x="6193368" y="3153397"/>
            <a:ext cx="5389033" cy="2972766"/>
          </a:xfrm>
        </p:spPr>
        <p:txBody>
          <a:bodyPr/>
          <a:lstStyle>
            <a:lvl1pPr>
              <a:defRPr sz="2800"/>
            </a:lvl1pPr>
            <a:lvl2pPr>
              <a:defRPr sz="24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CC652D5-DF1F-AA42-8800-59B6D4D80B2D}" type="slidenum">
              <a:rPr lang="en-US" smtClean="0"/>
              <a:t>‹#›</a:t>
            </a:fld>
            <a:endParaRPr lang="en-US"/>
          </a:p>
        </p:txBody>
      </p:sp>
    </p:spTree>
    <p:extLst>
      <p:ext uri="{BB962C8B-B14F-4D97-AF65-F5344CB8AC3E}">
        <p14:creationId xmlns:p14="http://schemas.microsoft.com/office/powerpoint/2010/main" val="12817244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CC652D5-DF1F-AA42-8800-59B6D4D80B2D}" type="slidenum">
              <a:rPr lang="en-US" smtClean="0"/>
              <a:t>‹#›</a:t>
            </a:fld>
            <a:endParaRPr lang="en-US"/>
          </a:p>
        </p:txBody>
      </p:sp>
    </p:spTree>
    <p:extLst>
      <p:ext uri="{BB962C8B-B14F-4D97-AF65-F5344CB8AC3E}">
        <p14:creationId xmlns:p14="http://schemas.microsoft.com/office/powerpoint/2010/main" val="382848721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CC652D5-DF1F-AA42-8800-59B6D4D80B2D}" type="slidenum">
              <a:rPr lang="en-US" smtClean="0"/>
              <a:t>‹#›</a:t>
            </a:fld>
            <a:endParaRPr lang="en-US"/>
          </a:p>
        </p:txBody>
      </p:sp>
    </p:spTree>
    <p:extLst>
      <p:ext uri="{BB962C8B-B14F-4D97-AF65-F5344CB8AC3E}">
        <p14:creationId xmlns:p14="http://schemas.microsoft.com/office/powerpoint/2010/main" val="117276765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normAutofit/>
          </a:bodyPr>
          <a:lstStyle>
            <a:lvl1pPr algn="l">
              <a:defRPr sz="2800" b="1"/>
            </a:lvl1pPr>
          </a:lstStyle>
          <a:p>
            <a:r>
              <a:rPr lang="en-US"/>
              <a:t>Click to edit Master title style</a:t>
            </a:r>
          </a:p>
        </p:txBody>
      </p:sp>
      <p:sp>
        <p:nvSpPr>
          <p:cNvPr id="3" name="Content Placeholder 2"/>
          <p:cNvSpPr>
            <a:spLocks noGrp="1"/>
          </p:cNvSpPr>
          <p:nvPr>
            <p:ph idx="1" hasCustomPrompt="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p:txBody>
      </p:sp>
      <p:sp>
        <p:nvSpPr>
          <p:cNvPr id="4" name="Text Placeholder 3"/>
          <p:cNvSpPr>
            <a:spLocks noGrp="1"/>
          </p:cNvSpPr>
          <p:nvPr>
            <p:ph type="body" sz="half" idx="2"/>
          </p:nvPr>
        </p:nvSpPr>
        <p:spPr>
          <a:xfrm>
            <a:off x="609601" y="1435101"/>
            <a:ext cx="4011084" cy="4691063"/>
          </a:xfrm>
        </p:spPr>
        <p:txBody>
          <a:bodyPr>
            <a:normAutofit/>
          </a:bodyPr>
          <a:lstStyle>
            <a:lvl1pPr marL="0" indent="0">
              <a:buNone/>
              <a:defRPr sz="2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C652D5-DF1F-AA42-8800-59B6D4D80B2D}" type="slidenum">
              <a:rPr lang="en-US" smtClean="0"/>
              <a:t>‹#›</a:t>
            </a:fld>
            <a:endParaRPr lang="en-US"/>
          </a:p>
        </p:txBody>
      </p:sp>
    </p:spTree>
    <p:extLst>
      <p:ext uri="{BB962C8B-B14F-4D97-AF65-F5344CB8AC3E}">
        <p14:creationId xmlns:p14="http://schemas.microsoft.com/office/powerpoint/2010/main" val="196548300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noAutofit/>
          </a:bodyPr>
          <a:lstStyle>
            <a:lvl1pPr algn="l">
              <a:defRPr sz="32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normAutofit/>
          </a:bodyPr>
          <a:lstStyle>
            <a:lvl1pPr marL="0" indent="0">
              <a:buNone/>
              <a:defRPr sz="2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C652D5-DF1F-AA42-8800-59B6D4D80B2D}" type="slidenum">
              <a:rPr lang="en-US" smtClean="0"/>
              <a:t>‹#›</a:t>
            </a:fld>
            <a:endParaRPr lang="en-US"/>
          </a:p>
        </p:txBody>
      </p:sp>
    </p:spTree>
    <p:extLst>
      <p:ext uri="{BB962C8B-B14F-4D97-AF65-F5344CB8AC3E}">
        <p14:creationId xmlns:p14="http://schemas.microsoft.com/office/powerpoint/2010/main" val="34795028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1137764"/>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2435551"/>
            <a:ext cx="10972800" cy="369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2400">
                <a:solidFill>
                  <a:schemeClr val="tx1"/>
                </a:solidFill>
                <a:latin typeface="Franklin Gothic Medium" panose="020B0603020102020204" pitchFamily="34" charset="0"/>
              </a:defRPr>
            </a:lvl1pPr>
          </a:lstStyle>
          <a:p>
            <a:fld id="{0CC652D5-DF1F-AA42-8800-59B6D4D80B2D}" type="slidenum">
              <a:rPr lang="en-US" smtClean="0"/>
              <a:pPr/>
              <a:t>‹#›</a:t>
            </a:fld>
            <a:endParaRPr lang="en-US"/>
          </a:p>
        </p:txBody>
      </p:sp>
    </p:spTree>
    <p:extLst>
      <p:ext uri="{BB962C8B-B14F-4D97-AF65-F5344CB8AC3E}">
        <p14:creationId xmlns:p14="http://schemas.microsoft.com/office/powerpoint/2010/main" val="5021473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p14:dur="10"/>
    </mc:Choice>
    <mc:Fallback xmlns="">
      <p:transition/>
    </mc:Fallback>
  </mc:AlternateContent>
  <p:hf hdr="0" ftr="0" dt="0"/>
  <p:txStyles>
    <p:titleStyle>
      <a:lvl1pPr algn="ctr" defTabSz="457200" rtl="0" eaLnBrk="1" latinLnBrk="0" hangingPunct="1">
        <a:spcBef>
          <a:spcPct val="0"/>
        </a:spcBef>
        <a:buNone/>
        <a:defRPr sz="4400" kern="1200">
          <a:solidFill>
            <a:schemeClr val="tx1"/>
          </a:solidFill>
          <a:latin typeface="Franklin Gothic Demi" panose="020B0703020102020204" pitchFamily="34" charset="0"/>
          <a:ea typeface="+mj-ea"/>
          <a:cs typeface="+mj-cs"/>
        </a:defRPr>
      </a:lvl1pPr>
    </p:titleStyle>
    <p:bodyStyle>
      <a:lvl1pPr marL="342900" indent="-342900" algn="l" defTabSz="457200" rtl="0" eaLnBrk="1" latinLnBrk="0" hangingPunct="1">
        <a:spcBef>
          <a:spcPct val="20000"/>
        </a:spcBef>
        <a:buFont typeface="Arial"/>
        <a:buChar char="•"/>
        <a:defRPr sz="3600" kern="1200">
          <a:solidFill>
            <a:schemeClr val="tx1"/>
          </a:solidFill>
          <a:latin typeface="Franklin Gothic Medium" panose="020B0603020102020204" pitchFamily="34" charset="0"/>
          <a:ea typeface="+mn-ea"/>
          <a:cs typeface="+mn-cs"/>
        </a:defRPr>
      </a:lvl1pPr>
      <a:lvl2pPr marL="742950" indent="-285750" algn="l" defTabSz="457200" rtl="0" eaLnBrk="1" latinLnBrk="0" hangingPunct="1">
        <a:spcBef>
          <a:spcPct val="20000"/>
        </a:spcBef>
        <a:buFont typeface="Arial"/>
        <a:buChar char="–"/>
        <a:defRPr sz="3200" kern="1200">
          <a:solidFill>
            <a:schemeClr val="tx1"/>
          </a:solidFill>
          <a:latin typeface="Franklin Gothic Book" panose="020B0503020102020204" pitchFamily="34" charset="0"/>
          <a:ea typeface="+mn-ea"/>
          <a:cs typeface="+mn-cs"/>
        </a:defRPr>
      </a:lvl2pPr>
      <a:lvl3pPr marL="1143000" indent="-228600" algn="l" defTabSz="457200" rtl="0" eaLnBrk="1" latinLnBrk="0" hangingPunct="1">
        <a:spcBef>
          <a:spcPct val="20000"/>
        </a:spcBef>
        <a:buFont typeface="Arial"/>
        <a:buChar char="•"/>
        <a:defRPr sz="2800" kern="1200">
          <a:solidFill>
            <a:schemeClr val="tx1"/>
          </a:solidFill>
          <a:latin typeface="Franklin Gothic Book" panose="020B0503020102020204" pitchFamily="34" charset="0"/>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Franklin Gothic Book" panose="020B0503020102020204" pitchFamily="34" charset="0"/>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Franklin Gothic Book" panose="020B050302010202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8" Type="http://schemas.microsoft.com/office/2007/relationships/diagramDrawing" Target="../diagrams/drawing1.xml"/><Relationship Id="rId13" Type="http://schemas.openxmlformats.org/officeDocument/2006/relationships/image" Target="../media/image9.jpeg"/><Relationship Id="rId3" Type="http://schemas.openxmlformats.org/officeDocument/2006/relationships/image" Target="../media/image3.png"/><Relationship Id="rId7" Type="http://schemas.openxmlformats.org/officeDocument/2006/relationships/diagramColors" Target="../diagrams/colors1.xml"/><Relationship Id="rId12" Type="http://schemas.openxmlformats.org/officeDocument/2006/relationships/image" Target="../media/image8.png"/><Relationship Id="rId2" Type="http://schemas.openxmlformats.org/officeDocument/2006/relationships/notesSlide" Target="../notesSlides/notesSlide9.xml"/><Relationship Id="rId16"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diagramQuickStyle" Target="../diagrams/quickStyle1.xml"/><Relationship Id="rId11" Type="http://schemas.openxmlformats.org/officeDocument/2006/relationships/image" Target="../media/image7.jpeg"/><Relationship Id="rId5" Type="http://schemas.openxmlformats.org/officeDocument/2006/relationships/diagramLayout" Target="../diagrams/layout1.xml"/><Relationship Id="rId15" Type="http://schemas.openxmlformats.org/officeDocument/2006/relationships/image" Target="../media/image11.jpeg"/><Relationship Id="rId10" Type="http://schemas.openxmlformats.org/officeDocument/2006/relationships/image" Target="../media/image6.png"/><Relationship Id="rId4" Type="http://schemas.openxmlformats.org/officeDocument/2006/relationships/diagramData" Target="../diagrams/data1.xml"/><Relationship Id="rId9" Type="http://schemas.openxmlformats.org/officeDocument/2006/relationships/image" Target="../media/image5.png"/><Relationship Id="rId14" Type="http://schemas.openxmlformats.org/officeDocument/2006/relationships/image" Target="../media/image10.jpeg"/></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hyperlink" Target="mailto:titleIXcoordinator@shoreline.edu"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hyperlink" Target="https://www.shoreline.edu/title-ix/"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27.png"/><Relationship Id="rId4" Type="http://schemas.openxmlformats.org/officeDocument/2006/relationships/image" Target="../media/image26.png"/></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themeOverride" Target="../theme/themeOverride1.xml"/><Relationship Id="rId4" Type="http://schemas.openxmlformats.org/officeDocument/2006/relationships/hyperlink" Target="mailto:safetyandsecurity@shoreline.edu"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www.picserver.org/b/benefits.html" TargetMode="External"/><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s://www.hca.wa.gov/assets/pebb/pebb-spousal-calculator-2026.xlsm" TargetMode="External"/><Relationship Id="rId2" Type="http://schemas.openxmlformats.org/officeDocument/2006/relationships/hyperlink" Target="https://www.hca.wa.gov/assets/pebb/50-0563-pebb-premium-surcharge-attestation-change-2026.pdf"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hyperlink" Target="https://benefits247.hca.wa.gov/"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hyperlink" Target="https://mybenefits.metlife.com/wapebb"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s://www.standard.com/mybenefits/wapebb/premium-ltd.html" TargetMode="External"/><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hyperlink" Target="http://humannhealth.com/top-15-reasons-why-running-is-good-for-your-health/159/" TargetMode="External"/><Relationship Id="rId2" Type="http://schemas.openxmlformats.org/officeDocument/2006/relationships/image" Target="../media/image36.jpeg"/><Relationship Id="rId1" Type="http://schemas.openxmlformats.org/officeDocument/2006/relationships/slideLayout" Target="../slideLayouts/slideLayout2.xml"/><Relationship Id="rId5" Type="http://schemas.openxmlformats.org/officeDocument/2006/relationships/hyperlink" Target="https://www.hca.wa.gov/employee-retiree-benefits/accessing-smarthealth" TargetMode="External"/><Relationship Id="rId4" Type="http://schemas.openxmlformats.org/officeDocument/2006/relationships/hyperlink" Target="https://webmdhealth.com/hcasmarthealth/" TargetMode="Externa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hyperlink" Target="http://www.drs.wa.gov/login" TargetMode="External"/><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hyperlink" Target="mailto:scchr@shoreline.edu" TargetMode="Externa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2.xml"/><Relationship Id="rId1" Type="http://schemas.openxmlformats.org/officeDocument/2006/relationships/video" Target="https://www.youtube.com/embed/mkB0MnjLRG8?feature=oembed"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1EDE9A3-F04A-4CFF-945E-6523C305B6D7}"/>
              </a:ext>
            </a:extLst>
          </p:cNvPr>
          <p:cNvSpPr>
            <a:spLocks noGrp="1"/>
          </p:cNvSpPr>
          <p:nvPr>
            <p:ph type="ctrTitle"/>
          </p:nvPr>
        </p:nvSpPr>
        <p:spPr>
          <a:xfrm>
            <a:off x="914400" y="1020954"/>
            <a:ext cx="10363200" cy="1470025"/>
          </a:xfrm>
        </p:spPr>
        <p:txBody>
          <a:bodyPr/>
          <a:lstStyle/>
          <a:p>
            <a:r>
              <a:rPr lang="en-US" b="1" dirty="0">
                <a:solidFill>
                  <a:schemeClr val="bg1"/>
                </a:solidFill>
                <a:latin typeface="Calibri" panose="020F0502020204030204" pitchFamily="34" charset="0"/>
                <a:cs typeface="Calibri" panose="020F0502020204030204" pitchFamily="34" charset="0"/>
              </a:rPr>
              <a:t>New Employee Orientation</a:t>
            </a:r>
          </a:p>
        </p:txBody>
      </p:sp>
      <p:sp>
        <p:nvSpPr>
          <p:cNvPr id="2" name="Slide Number Placeholder 1"/>
          <p:cNvSpPr>
            <a:spLocks noGrp="1"/>
          </p:cNvSpPr>
          <p:nvPr>
            <p:ph type="sldNum" sz="quarter" idx="12"/>
          </p:nvPr>
        </p:nvSpPr>
        <p:spPr/>
        <p:txBody>
          <a:bodyPr/>
          <a:lstStyle/>
          <a:p>
            <a:fld id="{8553FD60-1C18-4495-8ABA-12E75D09983C}" type="slidenum">
              <a:rPr lang="en-US" smtClean="0"/>
              <a:pPr/>
              <a:t>1</a:t>
            </a:fld>
            <a:endParaRPr lang="en-US"/>
          </a:p>
        </p:txBody>
      </p:sp>
      <p:pic>
        <p:nvPicPr>
          <p:cNvPr id="1026" name="Picture 2" descr="This is Shoreline's new logo featuring a Western red cedar in a dark green with three lines of waves in the same dark green, a lighter green and a gold with the words Shoreline College.">
            <a:extLst>
              <a:ext uri="{FF2B5EF4-FFF2-40B4-BE49-F238E27FC236}">
                <a16:creationId xmlns:a16="http://schemas.microsoft.com/office/drawing/2014/main" id="{8D4E1B41-4FB0-A6E9-BF03-9A0D43CBB14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95700" y="2807208"/>
            <a:ext cx="4800600" cy="2057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829554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02AB22-2601-413E-8D20-17327B82319E}"/>
              </a:ext>
            </a:extLst>
          </p:cNvPr>
          <p:cNvSpPr>
            <a:spLocks noGrp="1"/>
          </p:cNvSpPr>
          <p:nvPr>
            <p:ph idx="1"/>
          </p:nvPr>
        </p:nvSpPr>
        <p:spPr>
          <a:xfrm>
            <a:off x="-50800" y="1881025"/>
            <a:ext cx="12192000" cy="2895696"/>
          </a:xfrm>
        </p:spPr>
        <p:txBody>
          <a:bodyPr vert="horz" lIns="91440" tIns="45720" rIns="91440" bIns="45720" rtlCol="0" anchor="t">
            <a:normAutofit/>
          </a:bodyPr>
          <a:lstStyle/>
          <a:p>
            <a:pPr marL="0" indent="0" algn="ctr">
              <a:buNone/>
            </a:pPr>
            <a:r>
              <a:rPr lang="en-US"/>
              <a:t>   </a:t>
            </a:r>
            <a:endParaRPr lang="en-US" sz="7500"/>
          </a:p>
        </p:txBody>
      </p:sp>
      <p:sp>
        <p:nvSpPr>
          <p:cNvPr id="2" name="Slide Number Placeholder 1"/>
          <p:cNvSpPr>
            <a:spLocks noGrp="1"/>
          </p:cNvSpPr>
          <p:nvPr>
            <p:ph type="sldNum" sz="quarter" idx="12"/>
          </p:nvPr>
        </p:nvSpPr>
        <p:spPr/>
        <p:txBody>
          <a:bodyPr/>
          <a:lstStyle/>
          <a:p>
            <a:fld id="{0CC652D5-DF1F-AA42-8800-59B6D4D80B2D}" type="slidenum">
              <a:rPr lang="en-US" smtClean="0"/>
              <a:pPr/>
              <a:t>10</a:t>
            </a:fld>
            <a:endParaRPr lang="en-US"/>
          </a:p>
        </p:txBody>
      </p:sp>
      <p:sp>
        <p:nvSpPr>
          <p:cNvPr id="9" name="TextBox 8"/>
          <p:cNvSpPr txBox="1"/>
          <p:nvPr/>
        </p:nvSpPr>
        <p:spPr>
          <a:xfrm>
            <a:off x="744892" y="711896"/>
            <a:ext cx="10437091" cy="707886"/>
          </a:xfrm>
          <a:prstGeom prst="rect">
            <a:avLst/>
          </a:prstGeom>
          <a:noFill/>
        </p:spPr>
        <p:txBody>
          <a:bodyPr wrap="square" rtlCol="0">
            <a:spAutoFit/>
          </a:bodyPr>
          <a:lstStyle/>
          <a:p>
            <a:pPr algn="ctr"/>
            <a:r>
              <a:rPr lang="en-US" sz="4000" b="1">
                <a:latin typeface="+mj-lt"/>
              </a:rPr>
              <a:t>Your Executive Team</a:t>
            </a:r>
            <a:r>
              <a:rPr lang="en-US" sz="4000" b="1" dirty="0">
                <a:latin typeface="+mj-lt"/>
              </a:rPr>
              <a:t> </a:t>
            </a:r>
            <a:r>
              <a:rPr lang="en-US" sz="2400" dirty="0">
                <a:latin typeface="+mj-lt"/>
              </a:rPr>
              <a:t>(aka “ET”)</a:t>
            </a:r>
            <a:endParaRPr lang="en-US" sz="4000" dirty="0">
              <a:latin typeface="+mj-lt"/>
            </a:endParaRPr>
          </a:p>
        </p:txBody>
      </p:sp>
      <p:graphicFrame>
        <p:nvGraphicFramePr>
          <p:cNvPr id="5" name="Diagram 4">
            <a:extLst>
              <a:ext uri="{FF2B5EF4-FFF2-40B4-BE49-F238E27FC236}">
                <a16:creationId xmlns:a16="http://schemas.microsoft.com/office/drawing/2014/main" id="{7A3AC682-AF15-492D-A9D8-BFDEC808995C}"/>
              </a:ext>
            </a:extLst>
          </p:cNvPr>
          <p:cNvGraphicFramePr/>
          <p:nvPr>
            <p:extLst>
              <p:ext uri="{D42A27DB-BD31-4B8C-83A1-F6EECF244321}">
                <p14:modId xmlns:p14="http://schemas.microsoft.com/office/powerpoint/2010/main" val="4113261198"/>
              </p:ext>
            </p:extLst>
          </p:nvPr>
        </p:nvGraphicFramePr>
        <p:xfrm>
          <a:off x="76539" y="1323996"/>
          <a:ext cx="12090400" cy="351096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descr="A person wearing glasses&#10;&#10;Description automatically generated with low confidence">
            <a:extLst>
              <a:ext uri="{FF2B5EF4-FFF2-40B4-BE49-F238E27FC236}">
                <a16:creationId xmlns:a16="http://schemas.microsoft.com/office/drawing/2014/main" id="{95F4633E-DC77-47CC-B0C1-45428A9520C7}"/>
              </a:ext>
            </a:extLst>
          </p:cNvPr>
          <p:cNvPicPr>
            <a:picLocks noChangeAspect="1"/>
          </p:cNvPicPr>
          <p:nvPr/>
        </p:nvPicPr>
        <p:blipFill rotWithShape="1">
          <a:blip r:embed="rId9"/>
          <a:srcRect l="2962" t="9713" r="3241"/>
          <a:stretch/>
        </p:blipFill>
        <p:spPr>
          <a:xfrm>
            <a:off x="3210631" y="1419782"/>
            <a:ext cx="1459396" cy="1404787"/>
          </a:xfrm>
          <a:prstGeom prst="rect">
            <a:avLst/>
          </a:prstGeom>
        </p:spPr>
      </p:pic>
      <p:pic>
        <p:nvPicPr>
          <p:cNvPr id="13" name="Picture 12">
            <a:extLst>
              <a:ext uri="{FF2B5EF4-FFF2-40B4-BE49-F238E27FC236}">
                <a16:creationId xmlns:a16="http://schemas.microsoft.com/office/drawing/2014/main" id="{2A2382D4-B007-10F0-6BD9-29BCCEFB6669}"/>
              </a:ext>
            </a:extLst>
          </p:cNvPr>
          <p:cNvPicPr>
            <a:picLocks noChangeAspect="1"/>
          </p:cNvPicPr>
          <p:nvPr/>
        </p:nvPicPr>
        <p:blipFill rotWithShape="1">
          <a:blip r:embed="rId10"/>
          <a:srcRect l="31330" t="6332" r="11250"/>
          <a:stretch/>
        </p:blipFill>
        <p:spPr>
          <a:xfrm>
            <a:off x="10917860" y="4371129"/>
            <a:ext cx="1274817" cy="1572572"/>
          </a:xfrm>
          <a:prstGeom prst="rect">
            <a:avLst/>
          </a:prstGeom>
        </p:spPr>
      </p:pic>
      <p:pic>
        <p:nvPicPr>
          <p:cNvPr id="1039" name="Picture 1038" descr="Joe Mazur">
            <a:extLst>
              <a:ext uri="{FF2B5EF4-FFF2-40B4-BE49-F238E27FC236}">
                <a16:creationId xmlns:a16="http://schemas.microsoft.com/office/drawing/2014/main" id="{25ACD70E-4D3F-2906-89A6-8E576746324F}"/>
              </a:ext>
            </a:extLst>
          </p:cNvPr>
          <p:cNvPicPr>
            <a:picLocks noChangeAspect="1"/>
          </p:cNvPicPr>
          <p:nvPr/>
        </p:nvPicPr>
        <p:blipFill>
          <a:blip r:embed="rId11"/>
          <a:stretch>
            <a:fillRect/>
          </a:stretch>
        </p:blipFill>
        <p:spPr>
          <a:xfrm>
            <a:off x="6228563" y="4380301"/>
            <a:ext cx="1277471" cy="1591235"/>
          </a:xfrm>
          <a:prstGeom prst="rect">
            <a:avLst/>
          </a:prstGeom>
        </p:spPr>
      </p:pic>
      <p:pic>
        <p:nvPicPr>
          <p:cNvPr id="1063" name="Picture 1062" descr="Ann Garnsey-Harter">
            <a:extLst>
              <a:ext uri="{FF2B5EF4-FFF2-40B4-BE49-F238E27FC236}">
                <a16:creationId xmlns:a16="http://schemas.microsoft.com/office/drawing/2014/main" id="{4D189262-6391-EA68-0F6A-C5DAD7626A7C}"/>
              </a:ext>
            </a:extLst>
          </p:cNvPr>
          <p:cNvPicPr>
            <a:picLocks noChangeAspect="1"/>
          </p:cNvPicPr>
          <p:nvPr/>
        </p:nvPicPr>
        <p:blipFill rotWithShape="1">
          <a:blip r:embed="rId12"/>
          <a:srcRect t="-1375" r="-8935" b="9032"/>
          <a:stretch>
            <a:fillRect/>
          </a:stretch>
        </p:blipFill>
        <p:spPr>
          <a:xfrm>
            <a:off x="1610203" y="4334599"/>
            <a:ext cx="1456200" cy="1636937"/>
          </a:xfrm>
          <a:prstGeom prst="rect">
            <a:avLst/>
          </a:prstGeom>
        </p:spPr>
      </p:pic>
      <p:pic>
        <p:nvPicPr>
          <p:cNvPr id="1064" name="Picture 1063" descr="Samira Pardanani">
            <a:extLst>
              <a:ext uri="{FF2B5EF4-FFF2-40B4-BE49-F238E27FC236}">
                <a16:creationId xmlns:a16="http://schemas.microsoft.com/office/drawing/2014/main" id="{679C2486-F245-7A46-A512-5028E36B334D}"/>
              </a:ext>
            </a:extLst>
          </p:cNvPr>
          <p:cNvPicPr>
            <a:picLocks noChangeAspect="1"/>
          </p:cNvPicPr>
          <p:nvPr/>
        </p:nvPicPr>
        <p:blipFill>
          <a:blip r:embed="rId13"/>
          <a:stretch>
            <a:fillRect/>
          </a:stretch>
        </p:blipFill>
        <p:spPr>
          <a:xfrm>
            <a:off x="4686831" y="4334599"/>
            <a:ext cx="1276607" cy="1588835"/>
          </a:xfrm>
          <a:prstGeom prst="rect">
            <a:avLst/>
          </a:prstGeom>
        </p:spPr>
      </p:pic>
      <p:pic>
        <p:nvPicPr>
          <p:cNvPr id="29" name="Picture 28" descr="Shoreline Welcomes Dr. Ryan Aiello as the New Vice President of Student Services">
            <a:extLst>
              <a:ext uri="{FF2B5EF4-FFF2-40B4-BE49-F238E27FC236}">
                <a16:creationId xmlns:a16="http://schemas.microsoft.com/office/drawing/2014/main" id="{66B07547-CF2F-827F-4736-0CC3DDE8E37F}"/>
              </a:ext>
            </a:extLst>
          </p:cNvPr>
          <p:cNvPicPr>
            <a:picLocks noChangeAspect="1"/>
          </p:cNvPicPr>
          <p:nvPr/>
        </p:nvPicPr>
        <p:blipFill rotWithShape="1">
          <a:blip r:embed="rId14"/>
          <a:srcRect t="6064" r="4" b="6452"/>
          <a:stretch/>
        </p:blipFill>
        <p:spPr>
          <a:xfrm>
            <a:off x="3210630" y="4344095"/>
            <a:ext cx="1242790" cy="1579339"/>
          </a:xfrm>
          <a:prstGeom prst="rect">
            <a:avLst/>
          </a:prstGeom>
        </p:spPr>
      </p:pic>
      <p:pic>
        <p:nvPicPr>
          <p:cNvPr id="52" name="Picture 51" descr="This is a headshot for Brian Ramos">
            <a:extLst>
              <a:ext uri="{FF2B5EF4-FFF2-40B4-BE49-F238E27FC236}">
                <a16:creationId xmlns:a16="http://schemas.microsoft.com/office/drawing/2014/main" id="{F8DEEC0A-1142-5551-728B-BDA9AB937F4E}"/>
              </a:ext>
            </a:extLst>
          </p:cNvPr>
          <p:cNvPicPr>
            <a:picLocks noChangeAspect="1"/>
          </p:cNvPicPr>
          <p:nvPr/>
        </p:nvPicPr>
        <p:blipFill rotWithShape="1">
          <a:blip r:embed="rId15"/>
          <a:srcRect l="15839" t="-582" r="9245" b="28671"/>
          <a:stretch/>
        </p:blipFill>
        <p:spPr>
          <a:xfrm>
            <a:off x="93580" y="4344095"/>
            <a:ext cx="1316972" cy="1653552"/>
          </a:xfrm>
          <a:prstGeom prst="rect">
            <a:avLst/>
          </a:prstGeom>
        </p:spPr>
      </p:pic>
      <p:pic>
        <p:nvPicPr>
          <p:cNvPr id="7" name="Picture 6">
            <a:extLst>
              <a:ext uri="{FF2B5EF4-FFF2-40B4-BE49-F238E27FC236}">
                <a16:creationId xmlns:a16="http://schemas.microsoft.com/office/drawing/2014/main" id="{BC9D22D6-06D7-D631-6647-61EDFC69AD65}"/>
              </a:ext>
            </a:extLst>
          </p:cNvPr>
          <p:cNvPicPr>
            <a:picLocks noChangeAspect="1"/>
          </p:cNvPicPr>
          <p:nvPr/>
        </p:nvPicPr>
        <p:blipFill>
          <a:blip r:embed="rId16"/>
          <a:stretch>
            <a:fillRect/>
          </a:stretch>
        </p:blipFill>
        <p:spPr>
          <a:xfrm>
            <a:off x="9321476" y="4360710"/>
            <a:ext cx="1346718" cy="1636937"/>
          </a:xfrm>
          <a:prstGeom prst="rect">
            <a:avLst/>
          </a:prstGeom>
        </p:spPr>
      </p:pic>
    </p:spTree>
    <p:extLst>
      <p:ext uri="{BB962C8B-B14F-4D97-AF65-F5344CB8AC3E}">
        <p14:creationId xmlns:p14="http://schemas.microsoft.com/office/powerpoint/2010/main" val="1600493026"/>
      </p:ext>
    </p:extLst>
  </p:cSld>
  <p:clrMapOvr>
    <a:masterClrMapping/>
  </p:clrMapOvr>
  <mc:AlternateContent xmlns:mc="http://schemas.openxmlformats.org/markup-compatibility/2006" xmlns:p14="http://schemas.microsoft.com/office/powerpoint/2010/main">
    <mc:Choice Requires="p14">
      <p:transition spd="slow" p14:dur="15000"/>
    </mc:Choice>
    <mc:Fallback xmlns="">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813369" y="347245"/>
            <a:ext cx="8553691" cy="6215602"/>
          </a:xfrm>
          <a:prstGeom prst="rect">
            <a:avLst/>
          </a:prstGeom>
          <a:noFill/>
          <a:ln w="254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itle 1"/>
          <p:cNvSpPr txBox="1">
            <a:spLocks/>
          </p:cNvSpPr>
          <p:nvPr/>
        </p:nvSpPr>
        <p:spPr>
          <a:xfrm>
            <a:off x="1813368" y="2130044"/>
            <a:ext cx="8553691" cy="3782981"/>
          </a:xfrm>
          <a:prstGeom prst="rect">
            <a:avLst/>
          </a:prstGeom>
        </p:spPr>
        <p:txBody>
          <a:bodyPr vert="horz" lIns="91440" tIns="45720" rIns="91440" bIns="4572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4000"/>
          </a:p>
        </p:txBody>
      </p:sp>
      <p:sp>
        <p:nvSpPr>
          <p:cNvPr id="16" name="Rectangle 15"/>
          <p:cNvSpPr/>
          <p:nvPr/>
        </p:nvSpPr>
        <p:spPr>
          <a:xfrm>
            <a:off x="0" y="0"/>
            <a:ext cx="2612136" cy="842294"/>
          </a:xfrm>
          <a:prstGeom prst="rect">
            <a:avLst/>
          </a:prstGeom>
          <a:solidFill>
            <a:srgbClr val="0062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2898148" y="0"/>
            <a:ext cx="4980932" cy="842294"/>
          </a:xfrm>
          <a:prstGeom prst="rect">
            <a:avLst/>
          </a:prstGeom>
          <a:solidFill>
            <a:srgbClr val="00B0B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8165092" y="-4673"/>
            <a:ext cx="4026908" cy="842294"/>
          </a:xfrm>
          <a:prstGeom prst="rect">
            <a:avLst/>
          </a:prstGeom>
          <a:solidFill>
            <a:srgbClr val="DC4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p:nvSpPr>
        <p:spPr>
          <a:xfrm>
            <a:off x="0" y="6013867"/>
            <a:ext cx="2615492" cy="842294"/>
          </a:xfrm>
          <a:prstGeom prst="rect">
            <a:avLst/>
          </a:prstGeom>
          <a:solidFill>
            <a:srgbClr val="FFB5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p:nvPr/>
        </p:nvSpPr>
        <p:spPr>
          <a:xfrm>
            <a:off x="2897339" y="6028559"/>
            <a:ext cx="9294661" cy="842294"/>
          </a:xfrm>
          <a:prstGeom prst="rect">
            <a:avLst/>
          </a:prstGeom>
          <a:solidFill>
            <a:srgbClr val="43B0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itle 1"/>
          <p:cNvSpPr txBox="1">
            <a:spLocks/>
          </p:cNvSpPr>
          <p:nvPr/>
        </p:nvSpPr>
        <p:spPr>
          <a:xfrm>
            <a:off x="285008" y="1194211"/>
            <a:ext cx="11566566" cy="1025528"/>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4000" b="1">
              <a:solidFill>
                <a:srgbClr val="00685E"/>
              </a:solidFill>
              <a:latin typeface="Franklin Gothic Heavy" charset="0"/>
              <a:ea typeface="Franklin Gothic Heavy" charset="0"/>
              <a:cs typeface="Franklin Gothic Heavy" charset="0"/>
            </a:endParaRPr>
          </a:p>
          <a:p>
            <a:endParaRPr lang="en-US" sz="4000" b="1">
              <a:solidFill>
                <a:srgbClr val="00685E"/>
              </a:solidFill>
              <a:latin typeface="Franklin Gothic Heavy" charset="0"/>
              <a:ea typeface="Franklin Gothic Heavy" charset="0"/>
              <a:cs typeface="Franklin Gothic Heavy" charset="0"/>
            </a:endParaRPr>
          </a:p>
        </p:txBody>
      </p:sp>
      <p:sp>
        <p:nvSpPr>
          <p:cNvPr id="26" name="Title 1">
            <a:extLst>
              <a:ext uri="{FF2B5EF4-FFF2-40B4-BE49-F238E27FC236}">
                <a16:creationId xmlns:a16="http://schemas.microsoft.com/office/drawing/2014/main" id="{BF96BFF7-F53B-4D69-8D0F-9E3EFA780D94}"/>
              </a:ext>
            </a:extLst>
          </p:cNvPr>
          <p:cNvSpPr>
            <a:spLocks noGrp="1"/>
          </p:cNvSpPr>
          <p:nvPr>
            <p:ph type="title"/>
          </p:nvPr>
        </p:nvSpPr>
        <p:spPr>
          <a:xfrm>
            <a:off x="2286186" y="900897"/>
            <a:ext cx="7007104" cy="682961"/>
          </a:xfrm>
        </p:spPr>
        <p:txBody>
          <a:bodyPr>
            <a:normAutofit fontScale="90000"/>
          </a:bodyPr>
          <a:lstStyle/>
          <a:p>
            <a:r>
              <a:rPr lang="en-US" sz="4000" b="1">
                <a:latin typeface="+mj-lt"/>
              </a:rPr>
              <a:t>Working at SCC</a:t>
            </a:r>
          </a:p>
        </p:txBody>
      </p:sp>
      <p:graphicFrame>
        <p:nvGraphicFramePr>
          <p:cNvPr id="27" name="Content Placeholder 3">
            <a:extLst>
              <a:ext uri="{FF2B5EF4-FFF2-40B4-BE49-F238E27FC236}">
                <a16:creationId xmlns:a16="http://schemas.microsoft.com/office/drawing/2014/main" id="{C6783E6E-521A-4FEB-BFA5-CDDC7058891E}"/>
              </a:ext>
            </a:extLst>
          </p:cNvPr>
          <p:cNvGraphicFramePr>
            <a:graphicFrameLocks noGrp="1"/>
          </p:cNvGraphicFramePr>
          <p:nvPr>
            <p:ph idx="1"/>
            <p:extLst>
              <p:ext uri="{D42A27DB-BD31-4B8C-83A1-F6EECF244321}">
                <p14:modId xmlns:p14="http://schemas.microsoft.com/office/powerpoint/2010/main" val="1805190951"/>
              </p:ext>
            </p:extLst>
          </p:nvPr>
        </p:nvGraphicFramePr>
        <p:xfrm>
          <a:off x="285008" y="1840484"/>
          <a:ext cx="11741340" cy="38233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233853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778F47-71FB-BFFD-CEB6-00A8BD5C262D}"/>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C8FAD2B7-9FEE-EB37-5B7B-A6EB7EEDB0EC}"/>
              </a:ext>
            </a:extLst>
          </p:cNvPr>
          <p:cNvSpPr/>
          <p:nvPr/>
        </p:nvSpPr>
        <p:spPr>
          <a:xfrm>
            <a:off x="1813369" y="347245"/>
            <a:ext cx="8553691" cy="6215602"/>
          </a:xfrm>
          <a:prstGeom prst="rect">
            <a:avLst/>
          </a:prstGeom>
          <a:noFill/>
          <a:ln w="254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itle 1">
            <a:extLst>
              <a:ext uri="{FF2B5EF4-FFF2-40B4-BE49-F238E27FC236}">
                <a16:creationId xmlns:a16="http://schemas.microsoft.com/office/drawing/2014/main" id="{4037E642-123C-742D-33B9-35FBD3D1027A}"/>
              </a:ext>
            </a:extLst>
          </p:cNvPr>
          <p:cNvSpPr txBox="1">
            <a:spLocks/>
          </p:cNvSpPr>
          <p:nvPr/>
        </p:nvSpPr>
        <p:spPr>
          <a:xfrm>
            <a:off x="1813368" y="2130044"/>
            <a:ext cx="8553691" cy="3782981"/>
          </a:xfrm>
          <a:prstGeom prst="rect">
            <a:avLst/>
          </a:prstGeom>
        </p:spPr>
        <p:txBody>
          <a:bodyPr vert="horz" lIns="91440" tIns="45720" rIns="91440" bIns="4572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4000"/>
          </a:p>
        </p:txBody>
      </p:sp>
      <p:sp>
        <p:nvSpPr>
          <p:cNvPr id="16" name="Rectangle 15">
            <a:extLst>
              <a:ext uri="{FF2B5EF4-FFF2-40B4-BE49-F238E27FC236}">
                <a16:creationId xmlns:a16="http://schemas.microsoft.com/office/drawing/2014/main" id="{4673A19C-6A5C-FEC4-087D-CDB112ED5510}"/>
              </a:ext>
            </a:extLst>
          </p:cNvPr>
          <p:cNvSpPr/>
          <p:nvPr/>
        </p:nvSpPr>
        <p:spPr>
          <a:xfrm>
            <a:off x="0" y="0"/>
            <a:ext cx="2612136" cy="842294"/>
          </a:xfrm>
          <a:prstGeom prst="rect">
            <a:avLst/>
          </a:prstGeom>
          <a:solidFill>
            <a:srgbClr val="0062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7277B98-7E0B-057B-3FD4-F63474EB82EF}"/>
              </a:ext>
            </a:extLst>
          </p:cNvPr>
          <p:cNvSpPr/>
          <p:nvPr/>
        </p:nvSpPr>
        <p:spPr>
          <a:xfrm>
            <a:off x="2898148" y="0"/>
            <a:ext cx="4980932" cy="842294"/>
          </a:xfrm>
          <a:prstGeom prst="rect">
            <a:avLst/>
          </a:prstGeom>
          <a:solidFill>
            <a:srgbClr val="00B0B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CFD09FD-F729-B1AE-B9E1-BE6EB0B3A2B3}"/>
              </a:ext>
            </a:extLst>
          </p:cNvPr>
          <p:cNvSpPr/>
          <p:nvPr/>
        </p:nvSpPr>
        <p:spPr>
          <a:xfrm>
            <a:off x="8165092" y="-4673"/>
            <a:ext cx="4026908" cy="842294"/>
          </a:xfrm>
          <a:prstGeom prst="rect">
            <a:avLst/>
          </a:prstGeom>
          <a:solidFill>
            <a:srgbClr val="DC4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1013027-8EFE-DE8F-F53F-B8F1276467E7}"/>
              </a:ext>
            </a:extLst>
          </p:cNvPr>
          <p:cNvSpPr/>
          <p:nvPr/>
        </p:nvSpPr>
        <p:spPr>
          <a:xfrm>
            <a:off x="0" y="6013867"/>
            <a:ext cx="2615492" cy="842294"/>
          </a:xfrm>
          <a:prstGeom prst="rect">
            <a:avLst/>
          </a:prstGeom>
          <a:solidFill>
            <a:srgbClr val="FFB5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62A8B72-B10C-4C5A-2B2F-4664BD72C0CE}"/>
              </a:ext>
            </a:extLst>
          </p:cNvPr>
          <p:cNvSpPr/>
          <p:nvPr/>
        </p:nvSpPr>
        <p:spPr>
          <a:xfrm>
            <a:off x="2897339" y="6028559"/>
            <a:ext cx="9294661" cy="842294"/>
          </a:xfrm>
          <a:prstGeom prst="rect">
            <a:avLst/>
          </a:prstGeom>
          <a:solidFill>
            <a:srgbClr val="43B0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itle 1">
            <a:extLst>
              <a:ext uri="{FF2B5EF4-FFF2-40B4-BE49-F238E27FC236}">
                <a16:creationId xmlns:a16="http://schemas.microsoft.com/office/drawing/2014/main" id="{68335614-A38F-5483-6BF5-D5581507CE37}"/>
              </a:ext>
            </a:extLst>
          </p:cNvPr>
          <p:cNvSpPr txBox="1">
            <a:spLocks/>
          </p:cNvSpPr>
          <p:nvPr/>
        </p:nvSpPr>
        <p:spPr>
          <a:xfrm>
            <a:off x="285008" y="1194211"/>
            <a:ext cx="11566566" cy="1025528"/>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4000" b="1">
              <a:solidFill>
                <a:srgbClr val="00685E"/>
              </a:solidFill>
              <a:latin typeface="Franklin Gothic Heavy" charset="0"/>
              <a:ea typeface="Franklin Gothic Heavy" charset="0"/>
              <a:cs typeface="Franklin Gothic Heavy" charset="0"/>
            </a:endParaRPr>
          </a:p>
          <a:p>
            <a:endParaRPr lang="en-US" sz="4000" b="1">
              <a:solidFill>
                <a:srgbClr val="00685E"/>
              </a:solidFill>
              <a:latin typeface="Franklin Gothic Heavy" charset="0"/>
              <a:ea typeface="Franklin Gothic Heavy" charset="0"/>
              <a:cs typeface="Franklin Gothic Heavy" charset="0"/>
            </a:endParaRPr>
          </a:p>
        </p:txBody>
      </p:sp>
      <p:sp>
        <p:nvSpPr>
          <p:cNvPr id="26" name="Title 1">
            <a:extLst>
              <a:ext uri="{FF2B5EF4-FFF2-40B4-BE49-F238E27FC236}">
                <a16:creationId xmlns:a16="http://schemas.microsoft.com/office/drawing/2014/main" id="{11A98F5E-5361-858A-0B95-BA6DE7E5114B}"/>
              </a:ext>
            </a:extLst>
          </p:cNvPr>
          <p:cNvSpPr>
            <a:spLocks noGrp="1"/>
          </p:cNvSpPr>
          <p:nvPr>
            <p:ph type="title"/>
          </p:nvPr>
        </p:nvSpPr>
        <p:spPr>
          <a:xfrm>
            <a:off x="2286186" y="900897"/>
            <a:ext cx="7007104" cy="682961"/>
          </a:xfrm>
        </p:spPr>
        <p:txBody>
          <a:bodyPr>
            <a:normAutofit fontScale="90000"/>
          </a:bodyPr>
          <a:lstStyle/>
          <a:p>
            <a:r>
              <a:rPr lang="en-US" sz="4000" b="1">
                <a:latin typeface="+mj-lt"/>
              </a:rPr>
              <a:t>Working at SCC</a:t>
            </a:r>
          </a:p>
        </p:txBody>
      </p:sp>
      <p:graphicFrame>
        <p:nvGraphicFramePr>
          <p:cNvPr id="27" name="Content Placeholder 3">
            <a:extLst>
              <a:ext uri="{FF2B5EF4-FFF2-40B4-BE49-F238E27FC236}">
                <a16:creationId xmlns:a16="http://schemas.microsoft.com/office/drawing/2014/main" id="{D9B05A52-62FE-6B11-F063-152F5A02299D}"/>
              </a:ext>
            </a:extLst>
          </p:cNvPr>
          <p:cNvGraphicFramePr>
            <a:graphicFrameLocks noGrp="1"/>
          </p:cNvGraphicFramePr>
          <p:nvPr>
            <p:ph idx="1"/>
            <p:extLst>
              <p:ext uri="{D42A27DB-BD31-4B8C-83A1-F6EECF244321}">
                <p14:modId xmlns:p14="http://schemas.microsoft.com/office/powerpoint/2010/main" val="2495742962"/>
              </p:ext>
            </p:extLst>
          </p:nvPr>
        </p:nvGraphicFramePr>
        <p:xfrm>
          <a:off x="97536" y="1840484"/>
          <a:ext cx="11928812" cy="40725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5454047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5C021E61-FF75-6F96-BABD-F7918A74DB7D}"/>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CE6924DF-F8AE-FC08-E399-CF67FCA4549A}"/>
              </a:ext>
            </a:extLst>
          </p:cNvPr>
          <p:cNvSpPr>
            <a:spLocks noGrp="1"/>
          </p:cNvSpPr>
          <p:nvPr>
            <p:ph type="ctrTitle"/>
          </p:nvPr>
        </p:nvSpPr>
        <p:spPr>
          <a:xfrm>
            <a:off x="914400" y="2693987"/>
            <a:ext cx="10363200" cy="1470025"/>
          </a:xfrm>
        </p:spPr>
        <p:txBody>
          <a:bodyPr/>
          <a:lstStyle/>
          <a:p>
            <a:r>
              <a:rPr lang="en-US" b="1" dirty="0">
                <a:solidFill>
                  <a:schemeClr val="bg1"/>
                </a:solidFill>
                <a:latin typeface="Calibri" panose="020F0502020204030204" pitchFamily="34" charset="0"/>
                <a:cs typeface="Calibri" panose="020F0502020204030204" pitchFamily="34" charset="0"/>
              </a:rPr>
              <a:t>Reporting Time &amp; Payroll Periods</a:t>
            </a:r>
          </a:p>
        </p:txBody>
      </p:sp>
      <p:sp>
        <p:nvSpPr>
          <p:cNvPr id="2" name="Slide Number Placeholder 1">
            <a:extLst>
              <a:ext uri="{FF2B5EF4-FFF2-40B4-BE49-F238E27FC236}">
                <a16:creationId xmlns:a16="http://schemas.microsoft.com/office/drawing/2014/main" id="{A6B2C08A-49AD-168C-9DA2-73FA3F029C56}"/>
              </a:ext>
            </a:extLst>
          </p:cNvPr>
          <p:cNvSpPr>
            <a:spLocks noGrp="1"/>
          </p:cNvSpPr>
          <p:nvPr>
            <p:ph type="sldNum" sz="quarter" idx="12"/>
          </p:nvPr>
        </p:nvSpPr>
        <p:spPr/>
        <p:txBody>
          <a:bodyPr/>
          <a:lstStyle/>
          <a:p>
            <a:fld id="{8553FD60-1C18-4495-8ABA-12E75D09983C}" type="slidenum">
              <a:rPr lang="en-US" smtClean="0"/>
              <a:pPr/>
              <a:t>13</a:t>
            </a:fld>
            <a:endParaRPr lang="en-US"/>
          </a:p>
        </p:txBody>
      </p:sp>
    </p:spTree>
    <p:extLst>
      <p:ext uri="{BB962C8B-B14F-4D97-AF65-F5344CB8AC3E}">
        <p14:creationId xmlns:p14="http://schemas.microsoft.com/office/powerpoint/2010/main" val="276588741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02AB22-2601-413E-8D20-17327B82319E}"/>
              </a:ext>
            </a:extLst>
          </p:cNvPr>
          <p:cNvSpPr>
            <a:spLocks noGrp="1"/>
          </p:cNvSpPr>
          <p:nvPr>
            <p:ph idx="1"/>
          </p:nvPr>
        </p:nvSpPr>
        <p:spPr>
          <a:xfrm>
            <a:off x="-50800" y="1881025"/>
            <a:ext cx="12192000" cy="2895696"/>
          </a:xfrm>
        </p:spPr>
        <p:txBody>
          <a:bodyPr vert="horz" lIns="91440" tIns="45720" rIns="91440" bIns="45720" rtlCol="0" anchor="t">
            <a:normAutofit/>
          </a:bodyPr>
          <a:lstStyle/>
          <a:p>
            <a:pPr marL="0" indent="0" algn="ctr">
              <a:buNone/>
            </a:pPr>
            <a:r>
              <a:rPr lang="en-US"/>
              <a:t>   </a:t>
            </a:r>
            <a:endParaRPr lang="en-US" sz="7500"/>
          </a:p>
        </p:txBody>
      </p:sp>
      <p:sp>
        <p:nvSpPr>
          <p:cNvPr id="2" name="Slide Number Placeholder 1"/>
          <p:cNvSpPr>
            <a:spLocks noGrp="1"/>
          </p:cNvSpPr>
          <p:nvPr>
            <p:ph type="sldNum" sz="quarter" idx="12"/>
          </p:nvPr>
        </p:nvSpPr>
        <p:spPr/>
        <p:txBody>
          <a:bodyPr/>
          <a:lstStyle/>
          <a:p>
            <a:fld id="{0CC652D5-DF1F-AA42-8800-59B6D4D80B2D}" type="slidenum">
              <a:rPr lang="en-US" smtClean="0"/>
              <a:pPr/>
              <a:t>14</a:t>
            </a:fld>
            <a:endParaRPr lang="en-US"/>
          </a:p>
        </p:txBody>
      </p:sp>
      <p:sp>
        <p:nvSpPr>
          <p:cNvPr id="7" name="Rectangle 6"/>
          <p:cNvSpPr/>
          <p:nvPr/>
        </p:nvSpPr>
        <p:spPr>
          <a:xfrm>
            <a:off x="136825" y="1525082"/>
            <a:ext cx="6489955" cy="5816977"/>
          </a:xfrm>
          <a:prstGeom prst="rect">
            <a:avLst/>
          </a:prstGeom>
        </p:spPr>
        <p:txBody>
          <a:bodyPr wrap="square" lIns="91440" tIns="45720" rIns="91440" bIns="45720" anchor="t">
            <a:spAutoFit/>
          </a:bodyPr>
          <a:lstStyle/>
          <a:p>
            <a:pPr>
              <a:buClr>
                <a:srgbClr val="009900"/>
              </a:buClr>
              <a:buFont typeface="Wingdings" panose="05000000000000000000" pitchFamily="2" charset="2"/>
              <a:buChar char="q"/>
            </a:pPr>
            <a:r>
              <a:rPr lang="en-US" sz="2800" dirty="0"/>
              <a:t> Classified, Temporary, Hourly, Volunteers &amp; Students – submit hours worked per day for each pay period</a:t>
            </a:r>
          </a:p>
          <a:p>
            <a:pPr>
              <a:buClr>
                <a:srgbClr val="009900"/>
              </a:buClr>
            </a:pPr>
            <a:endParaRPr lang="en-US" sz="1200" dirty="0">
              <a:cs typeface="Calibri"/>
            </a:endParaRPr>
          </a:p>
          <a:p>
            <a:pPr>
              <a:buClr>
                <a:srgbClr val="009900"/>
              </a:buClr>
              <a:buFont typeface="Wingdings" panose="05000000000000000000" pitchFamily="2" charset="2"/>
              <a:buChar char="q"/>
            </a:pPr>
            <a:r>
              <a:rPr lang="en-US" sz="2800" dirty="0"/>
              <a:t> Admin/Exempt &amp; Faculty – only report leave</a:t>
            </a:r>
          </a:p>
          <a:p>
            <a:pPr>
              <a:buClr>
                <a:srgbClr val="009900"/>
              </a:buClr>
            </a:pPr>
            <a:endParaRPr lang="en-US" sz="1200" dirty="0"/>
          </a:p>
          <a:p>
            <a:pPr>
              <a:buClr>
                <a:srgbClr val="009900"/>
              </a:buClr>
              <a:buFont typeface="Wingdings" panose="05000000000000000000" pitchFamily="2" charset="2"/>
              <a:buChar char="q"/>
            </a:pPr>
            <a:r>
              <a:rPr lang="en-US" sz="2800" dirty="0">
                <a:cs typeface="Calibri"/>
              </a:rPr>
              <a:t> Breaks and Lunch do NOT need to be reported in CTC Link </a:t>
            </a:r>
            <a:r>
              <a:rPr lang="en-US" sz="2000" dirty="0">
                <a:cs typeface="Calibri"/>
              </a:rPr>
              <a:t>(except for hourly employees) </a:t>
            </a:r>
            <a:r>
              <a:rPr lang="en-US" sz="2800" dirty="0">
                <a:cs typeface="Calibri"/>
              </a:rPr>
              <a:t>but are to be taken </a:t>
            </a:r>
          </a:p>
          <a:p>
            <a:pPr>
              <a:buClr>
                <a:srgbClr val="009900"/>
              </a:buClr>
              <a:buFont typeface="Wingdings" panose="05000000000000000000" pitchFamily="2" charset="2"/>
              <a:buChar char="q"/>
            </a:pPr>
            <a:endParaRPr lang="en-US" sz="1200" dirty="0">
              <a:cs typeface="Calibri"/>
            </a:endParaRPr>
          </a:p>
          <a:p>
            <a:pPr>
              <a:buClr>
                <a:srgbClr val="009900"/>
              </a:buClr>
              <a:buFont typeface="Wingdings" panose="05000000000000000000" pitchFamily="2" charset="2"/>
              <a:buChar char="q"/>
            </a:pPr>
            <a:r>
              <a:rPr lang="en-US" sz="2800" dirty="0">
                <a:cs typeface="Calibri"/>
              </a:rPr>
              <a:t> Directions on website Knowledge Base</a:t>
            </a:r>
          </a:p>
          <a:p>
            <a:pPr>
              <a:buClr>
                <a:srgbClr val="009900"/>
              </a:buClr>
            </a:pPr>
            <a:endParaRPr lang="en-US" sz="2800" u="sng" dirty="0">
              <a:ea typeface="Calibri"/>
              <a:cs typeface="Calibri"/>
            </a:endParaRPr>
          </a:p>
          <a:p>
            <a:pPr>
              <a:buClr>
                <a:srgbClr val="009900"/>
              </a:buClr>
              <a:buFont typeface="Wingdings" panose="05000000000000000000" pitchFamily="2" charset="2"/>
              <a:buChar char="q"/>
            </a:pPr>
            <a:endParaRPr lang="en-US" sz="2800" u="sng" dirty="0">
              <a:ea typeface="Calibri"/>
              <a:cs typeface="Calibri"/>
            </a:endParaRPr>
          </a:p>
          <a:p>
            <a:pPr lvl="0">
              <a:buClr>
                <a:srgbClr val="009900"/>
              </a:buClr>
            </a:pPr>
            <a:endParaRPr lang="en-US" sz="2800" u="sng" dirty="0">
              <a:solidFill>
                <a:prstClr val="black"/>
              </a:solidFill>
              <a:ea typeface="Calibri"/>
              <a:cs typeface="Calibri"/>
            </a:endParaRPr>
          </a:p>
        </p:txBody>
      </p:sp>
      <p:sp>
        <p:nvSpPr>
          <p:cNvPr id="9" name="TextBox 8"/>
          <p:cNvSpPr txBox="1"/>
          <p:nvPr/>
        </p:nvSpPr>
        <p:spPr>
          <a:xfrm>
            <a:off x="826654" y="817196"/>
            <a:ext cx="10437091" cy="707886"/>
          </a:xfrm>
          <a:prstGeom prst="rect">
            <a:avLst/>
          </a:prstGeom>
          <a:noFill/>
        </p:spPr>
        <p:txBody>
          <a:bodyPr wrap="square" lIns="91440" tIns="45720" rIns="91440" bIns="45720" rtlCol="0" anchor="t">
            <a:spAutoFit/>
          </a:bodyPr>
          <a:lstStyle/>
          <a:p>
            <a:pPr algn="ctr"/>
            <a:r>
              <a:rPr lang="en-US" sz="4000" b="1" dirty="0">
                <a:latin typeface="+mj-lt"/>
              </a:rPr>
              <a:t>Reporting Time &amp; Leave</a:t>
            </a:r>
          </a:p>
        </p:txBody>
      </p:sp>
      <p:pic>
        <p:nvPicPr>
          <p:cNvPr id="10" name="Picture 9">
            <a:extLst>
              <a:ext uri="{FF2B5EF4-FFF2-40B4-BE49-F238E27FC236}">
                <a16:creationId xmlns:a16="http://schemas.microsoft.com/office/drawing/2014/main" id="{67CF5D39-F281-497D-B289-B0A781B5B6B7}"/>
              </a:ext>
            </a:extLst>
          </p:cNvPr>
          <p:cNvPicPr>
            <a:picLocks noChangeAspect="1"/>
          </p:cNvPicPr>
          <p:nvPr/>
        </p:nvPicPr>
        <p:blipFill rotWithShape="1">
          <a:blip r:embed="rId4"/>
          <a:srcRect l="9363" t="23980" r="69751" b="35884"/>
          <a:stretch/>
        </p:blipFill>
        <p:spPr bwMode="auto">
          <a:xfrm>
            <a:off x="6626780" y="1881025"/>
            <a:ext cx="5428395" cy="3370500"/>
          </a:xfrm>
          <a:prstGeom prst="rect">
            <a:avLst/>
          </a:prstGeom>
          <a:ln>
            <a:noFill/>
          </a:ln>
          <a:extLst>
            <a:ext uri="{53640926-AAD7-44D8-BBD7-CCE9431645EC}">
              <a14:shadowObscured xmlns:a14="http://schemas.microsoft.com/office/drawing/2010/main"/>
            </a:ext>
          </a:extLst>
        </p:spPr>
      </p:pic>
      <p:sp>
        <p:nvSpPr>
          <p:cNvPr id="4" name="Oval 3">
            <a:extLst>
              <a:ext uri="{FF2B5EF4-FFF2-40B4-BE49-F238E27FC236}">
                <a16:creationId xmlns:a16="http://schemas.microsoft.com/office/drawing/2014/main" id="{B06D8924-F570-5F79-682A-42BBBE36A5D8}"/>
              </a:ext>
            </a:extLst>
          </p:cNvPr>
          <p:cNvSpPr/>
          <p:nvPr/>
        </p:nvSpPr>
        <p:spPr>
          <a:xfrm>
            <a:off x="8318670" y="2011246"/>
            <a:ext cx="1962664" cy="1555029"/>
          </a:xfrm>
          <a:prstGeom prst="ellipse">
            <a:avLst/>
          </a:prstGeom>
          <a:noFill/>
          <a:ln w="57150"/>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13396550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02AB22-2601-413E-8D20-17327B82319E}"/>
              </a:ext>
            </a:extLst>
          </p:cNvPr>
          <p:cNvSpPr>
            <a:spLocks noGrp="1"/>
          </p:cNvSpPr>
          <p:nvPr>
            <p:ph idx="1"/>
          </p:nvPr>
        </p:nvSpPr>
        <p:spPr>
          <a:xfrm>
            <a:off x="-50800" y="1881025"/>
            <a:ext cx="12192000" cy="2895696"/>
          </a:xfrm>
        </p:spPr>
        <p:txBody>
          <a:bodyPr vert="horz" lIns="91440" tIns="45720" rIns="91440" bIns="45720" rtlCol="0" anchor="t">
            <a:normAutofit/>
          </a:bodyPr>
          <a:lstStyle/>
          <a:p>
            <a:pPr marL="0" indent="0" algn="ctr">
              <a:buNone/>
            </a:pPr>
            <a:r>
              <a:rPr lang="en-US"/>
              <a:t>   </a:t>
            </a:r>
            <a:endParaRPr lang="en-US" sz="7500"/>
          </a:p>
        </p:txBody>
      </p:sp>
      <p:sp>
        <p:nvSpPr>
          <p:cNvPr id="2" name="Slide Number Placeholder 1"/>
          <p:cNvSpPr>
            <a:spLocks noGrp="1"/>
          </p:cNvSpPr>
          <p:nvPr>
            <p:ph type="sldNum" sz="quarter" idx="12"/>
          </p:nvPr>
        </p:nvSpPr>
        <p:spPr/>
        <p:txBody>
          <a:bodyPr/>
          <a:lstStyle/>
          <a:p>
            <a:fld id="{0CC652D5-DF1F-AA42-8800-59B6D4D80B2D}" type="slidenum">
              <a:rPr lang="en-US" smtClean="0"/>
              <a:pPr/>
              <a:t>15</a:t>
            </a:fld>
            <a:endParaRPr lang="en-US"/>
          </a:p>
        </p:txBody>
      </p:sp>
      <p:sp>
        <p:nvSpPr>
          <p:cNvPr id="7" name="Rectangle 6"/>
          <p:cNvSpPr/>
          <p:nvPr/>
        </p:nvSpPr>
        <p:spPr>
          <a:xfrm>
            <a:off x="3180823" y="2010597"/>
            <a:ext cx="8968386" cy="3662541"/>
          </a:xfrm>
          <a:prstGeom prst="rect">
            <a:avLst/>
          </a:prstGeom>
        </p:spPr>
        <p:txBody>
          <a:bodyPr wrap="square" lIns="91440" tIns="45720" rIns="91440" bIns="45720" anchor="t">
            <a:spAutoFit/>
          </a:bodyPr>
          <a:lstStyle/>
          <a:p>
            <a:pPr lvl="0">
              <a:buClr>
                <a:srgbClr val="009900"/>
              </a:buClr>
              <a:buFont typeface="Wingdings" panose="05000000000000000000" pitchFamily="2" charset="2"/>
              <a:buChar char="q"/>
            </a:pPr>
            <a:r>
              <a:rPr lang="en-US" sz="3200">
                <a:solidFill>
                  <a:prstClr val="black"/>
                </a:solidFill>
              </a:rPr>
              <a:t>  </a:t>
            </a:r>
            <a:r>
              <a:rPr lang="en-US" sz="3200" b="1">
                <a:solidFill>
                  <a:prstClr val="black"/>
                </a:solidFill>
              </a:rPr>
              <a:t>Pay period A:  </a:t>
            </a:r>
            <a:r>
              <a:rPr lang="en-US" sz="3200">
                <a:solidFill>
                  <a:prstClr val="black"/>
                </a:solidFill>
              </a:rPr>
              <a:t>1st - 15th of the month</a:t>
            </a:r>
          </a:p>
          <a:p>
            <a:pPr lvl="2" indent="-457200">
              <a:buClr>
                <a:srgbClr val="009900"/>
              </a:buClr>
              <a:buFont typeface="Wingdings" panose="05000000000000000000" pitchFamily="2" charset="2"/>
              <a:buChar char="q"/>
            </a:pPr>
            <a:r>
              <a:rPr lang="en-US" sz="2400">
                <a:solidFill>
                  <a:prstClr val="black"/>
                </a:solidFill>
              </a:rPr>
              <a:t>Timesheets due on the 15</a:t>
            </a:r>
            <a:r>
              <a:rPr lang="en-US" sz="2400" baseline="30000">
                <a:solidFill>
                  <a:prstClr val="black"/>
                </a:solidFill>
              </a:rPr>
              <a:t>th</a:t>
            </a:r>
            <a:r>
              <a:rPr lang="en-US" sz="2400">
                <a:solidFill>
                  <a:prstClr val="black"/>
                </a:solidFill>
              </a:rPr>
              <a:t> </a:t>
            </a:r>
          </a:p>
          <a:p>
            <a:pPr marL="457200" lvl="2">
              <a:buClr>
                <a:srgbClr val="009900"/>
              </a:buClr>
            </a:pPr>
            <a:r>
              <a:rPr lang="en-US" sz="2400">
                <a:solidFill>
                  <a:prstClr val="black"/>
                </a:solidFill>
              </a:rPr>
              <a:t>            (or the last working day of the pay period)</a:t>
            </a:r>
            <a:endParaRPr lang="en-US" sz="2400">
              <a:solidFill>
                <a:prstClr val="black"/>
              </a:solidFill>
              <a:cs typeface="Calibri"/>
            </a:endParaRPr>
          </a:p>
          <a:p>
            <a:pPr lvl="1">
              <a:buClr>
                <a:srgbClr val="009900"/>
              </a:buClr>
              <a:buFont typeface="Wingdings" panose="05000000000000000000" pitchFamily="2" charset="2"/>
              <a:buChar char="q"/>
            </a:pPr>
            <a:r>
              <a:rPr lang="en-US" sz="2400">
                <a:solidFill>
                  <a:prstClr val="black"/>
                </a:solidFill>
              </a:rPr>
              <a:t>   Paid on the 25</a:t>
            </a:r>
            <a:r>
              <a:rPr lang="en-US" sz="2400" baseline="30000">
                <a:solidFill>
                  <a:prstClr val="black"/>
                </a:solidFill>
              </a:rPr>
              <a:t>th</a:t>
            </a:r>
            <a:br>
              <a:rPr lang="en-US" sz="2400"/>
            </a:br>
            <a:br>
              <a:rPr lang="en-US" sz="2400"/>
            </a:br>
            <a:endParaRPr lang="en-US" sz="2400">
              <a:solidFill>
                <a:prstClr val="black"/>
              </a:solidFill>
            </a:endParaRPr>
          </a:p>
          <a:p>
            <a:pPr lvl="0">
              <a:buClr>
                <a:srgbClr val="009900"/>
              </a:buClr>
              <a:buFont typeface="Wingdings" panose="05000000000000000000" pitchFamily="2" charset="2"/>
              <a:buChar char="q"/>
            </a:pPr>
            <a:r>
              <a:rPr lang="en-US" sz="3200">
                <a:solidFill>
                  <a:prstClr val="black"/>
                </a:solidFill>
              </a:rPr>
              <a:t> </a:t>
            </a:r>
            <a:r>
              <a:rPr lang="en-US" sz="3200" b="1">
                <a:solidFill>
                  <a:prstClr val="black"/>
                </a:solidFill>
              </a:rPr>
              <a:t>Pay period B:  </a:t>
            </a:r>
            <a:r>
              <a:rPr lang="en-US" sz="3200">
                <a:solidFill>
                  <a:prstClr val="black"/>
                </a:solidFill>
              </a:rPr>
              <a:t>16th - end of the month</a:t>
            </a:r>
            <a:endParaRPr lang="en-US" sz="3200">
              <a:solidFill>
                <a:prstClr val="black"/>
              </a:solidFill>
              <a:ea typeface="Calibri"/>
              <a:cs typeface="Calibri"/>
            </a:endParaRPr>
          </a:p>
          <a:p>
            <a:pPr marL="914400" lvl="1" indent="-457200">
              <a:buClr>
                <a:srgbClr val="009900"/>
              </a:buClr>
              <a:buFont typeface="Wingdings" panose="05000000000000000000" pitchFamily="2" charset="2"/>
              <a:buChar char="q"/>
            </a:pPr>
            <a:r>
              <a:rPr lang="en-US" sz="2400">
                <a:solidFill>
                  <a:prstClr val="black"/>
                </a:solidFill>
              </a:rPr>
              <a:t> Time sheets due last working day of the month</a:t>
            </a:r>
            <a:endParaRPr lang="en-US" sz="2400">
              <a:solidFill>
                <a:prstClr val="black"/>
              </a:solidFill>
              <a:ea typeface="Calibri"/>
              <a:cs typeface="Calibri"/>
            </a:endParaRPr>
          </a:p>
          <a:p>
            <a:pPr marL="914400" lvl="1" indent="-457200">
              <a:buClr>
                <a:srgbClr val="009900"/>
              </a:buClr>
              <a:buFont typeface="Wingdings" panose="05000000000000000000" pitchFamily="2" charset="2"/>
              <a:buChar char="q"/>
            </a:pPr>
            <a:r>
              <a:rPr lang="en-US" sz="2400">
                <a:solidFill>
                  <a:prstClr val="black"/>
                </a:solidFill>
              </a:rPr>
              <a:t> Paid on the 10th</a:t>
            </a:r>
          </a:p>
        </p:txBody>
      </p:sp>
      <p:sp>
        <p:nvSpPr>
          <p:cNvPr id="9" name="TextBox 8"/>
          <p:cNvSpPr txBox="1"/>
          <p:nvPr/>
        </p:nvSpPr>
        <p:spPr>
          <a:xfrm>
            <a:off x="748144" y="1052945"/>
            <a:ext cx="10437091" cy="707886"/>
          </a:xfrm>
          <a:prstGeom prst="rect">
            <a:avLst/>
          </a:prstGeom>
          <a:noFill/>
        </p:spPr>
        <p:txBody>
          <a:bodyPr wrap="square" lIns="91440" tIns="45720" rIns="91440" bIns="45720" rtlCol="0" anchor="t">
            <a:spAutoFit/>
          </a:bodyPr>
          <a:lstStyle/>
          <a:p>
            <a:pPr algn="ctr"/>
            <a:r>
              <a:rPr lang="en-US" sz="4000" b="1">
                <a:latin typeface="+mj-lt"/>
              </a:rPr>
              <a:t>Pay Periods</a:t>
            </a:r>
          </a:p>
        </p:txBody>
      </p:sp>
      <p:pic>
        <p:nvPicPr>
          <p:cNvPr id="4" name="Picture 3" descr="Payday Clipart">
            <a:extLst>
              <a:ext uri="{FF2B5EF4-FFF2-40B4-BE49-F238E27FC236}">
                <a16:creationId xmlns:a16="http://schemas.microsoft.com/office/drawing/2014/main" id="{5F888795-EBD2-4244-3179-955ADBE75132}"/>
              </a:ext>
            </a:extLst>
          </p:cNvPr>
          <p:cNvPicPr>
            <a:picLocks noChangeAspect="1"/>
          </p:cNvPicPr>
          <p:nvPr/>
        </p:nvPicPr>
        <p:blipFill>
          <a:blip r:embed="rId4"/>
          <a:srcRect l="10281" t="974" r="7251" b="5952"/>
          <a:stretch/>
        </p:blipFill>
        <p:spPr>
          <a:xfrm>
            <a:off x="417040" y="1879257"/>
            <a:ext cx="2376880" cy="2656055"/>
          </a:xfrm>
          <a:prstGeom prst="rect">
            <a:avLst/>
          </a:prstGeom>
        </p:spPr>
      </p:pic>
    </p:spTree>
    <p:extLst>
      <p:ext uri="{BB962C8B-B14F-4D97-AF65-F5344CB8AC3E}">
        <p14:creationId xmlns:p14="http://schemas.microsoft.com/office/powerpoint/2010/main" val="262400317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02AB22-2601-413E-8D20-17327B82319E}"/>
              </a:ext>
            </a:extLst>
          </p:cNvPr>
          <p:cNvSpPr>
            <a:spLocks noGrp="1"/>
          </p:cNvSpPr>
          <p:nvPr>
            <p:ph idx="1"/>
          </p:nvPr>
        </p:nvSpPr>
        <p:spPr>
          <a:xfrm>
            <a:off x="-50800" y="1881025"/>
            <a:ext cx="12192000" cy="2895696"/>
          </a:xfrm>
        </p:spPr>
        <p:txBody>
          <a:bodyPr vert="horz" lIns="91440" tIns="45720" rIns="91440" bIns="45720" rtlCol="0" anchor="t">
            <a:normAutofit/>
          </a:bodyPr>
          <a:lstStyle/>
          <a:p>
            <a:pPr marL="0" indent="0" algn="ctr">
              <a:buNone/>
            </a:pPr>
            <a:r>
              <a:rPr lang="en-US"/>
              <a:t>   </a:t>
            </a:r>
            <a:endParaRPr lang="en-US" sz="7500"/>
          </a:p>
        </p:txBody>
      </p:sp>
      <p:sp>
        <p:nvSpPr>
          <p:cNvPr id="2" name="Slide Number Placeholder 1"/>
          <p:cNvSpPr>
            <a:spLocks noGrp="1"/>
          </p:cNvSpPr>
          <p:nvPr>
            <p:ph type="sldNum" sz="quarter" idx="12"/>
          </p:nvPr>
        </p:nvSpPr>
        <p:spPr/>
        <p:txBody>
          <a:bodyPr/>
          <a:lstStyle/>
          <a:p>
            <a:fld id="{0CC652D5-DF1F-AA42-8800-59B6D4D80B2D}" type="slidenum">
              <a:rPr lang="en-US" smtClean="0"/>
              <a:pPr/>
              <a:t>16</a:t>
            </a:fld>
            <a:endParaRPr lang="en-US"/>
          </a:p>
        </p:txBody>
      </p:sp>
      <p:sp>
        <p:nvSpPr>
          <p:cNvPr id="7" name="Rectangle 6"/>
          <p:cNvSpPr/>
          <p:nvPr/>
        </p:nvSpPr>
        <p:spPr>
          <a:xfrm>
            <a:off x="114230" y="828288"/>
            <a:ext cx="12026970" cy="5201424"/>
          </a:xfrm>
          <a:prstGeom prst="rect">
            <a:avLst/>
          </a:prstGeom>
        </p:spPr>
        <p:txBody>
          <a:bodyPr wrap="square" lIns="91440" tIns="45720" rIns="91440" bIns="45720" anchor="t">
            <a:spAutoFit/>
          </a:bodyPr>
          <a:lstStyle/>
          <a:p>
            <a:pPr>
              <a:buClr>
                <a:srgbClr val="009900"/>
              </a:buClr>
              <a:buFont typeface="Wingdings" panose="05000000000000000000" pitchFamily="2" charset="2"/>
              <a:buChar char="q"/>
            </a:pPr>
            <a:r>
              <a:rPr lang="en-US" sz="2800" dirty="0"/>
              <a:t>  Classified – Full-time</a:t>
            </a:r>
            <a:endParaRPr lang="en-US" dirty="0"/>
          </a:p>
          <a:p>
            <a:pPr lvl="2" indent="-457200">
              <a:buClr>
                <a:srgbClr val="009900"/>
              </a:buClr>
              <a:buFont typeface="Wingdings" panose="05000000000000000000" pitchFamily="2" charset="2"/>
              <a:buChar char="q"/>
            </a:pPr>
            <a:r>
              <a:rPr lang="en-US" sz="2000" dirty="0"/>
              <a:t>8 hours of sick leave/</a:t>
            </a:r>
            <a:r>
              <a:rPr lang="en-US" sz="2000" dirty="0" err="1"/>
              <a:t>mo</a:t>
            </a:r>
            <a:endParaRPr lang="en-US" sz="2000" dirty="0">
              <a:cs typeface="Calibri"/>
            </a:endParaRPr>
          </a:p>
          <a:p>
            <a:pPr lvl="1">
              <a:buClr>
                <a:srgbClr val="009900"/>
              </a:buClr>
              <a:buFont typeface="Wingdings" panose="05000000000000000000" pitchFamily="2" charset="2"/>
              <a:buChar char="q"/>
            </a:pPr>
            <a:r>
              <a:rPr lang="en-US" sz="2000" dirty="0"/>
              <a:t>   Vacation starts at 11hrs 20min/month for 1st -6th yr of employment</a:t>
            </a:r>
            <a:endParaRPr lang="en-US" sz="2000" dirty="0">
              <a:cs typeface="Calibri"/>
            </a:endParaRPr>
          </a:p>
          <a:p>
            <a:pPr lvl="1">
              <a:buClr>
                <a:srgbClr val="009900"/>
              </a:buClr>
              <a:buFont typeface="Wingdings" panose="05000000000000000000" pitchFamily="2" charset="2"/>
              <a:buChar char="q"/>
            </a:pPr>
            <a:r>
              <a:rPr lang="en-US" sz="2200" dirty="0"/>
              <a:t>  1 Personal Holiday/calendar year, after 4 </a:t>
            </a:r>
            <a:r>
              <a:rPr lang="en-US" sz="2200" dirty="0" err="1"/>
              <a:t>mo</a:t>
            </a:r>
            <a:r>
              <a:rPr lang="en-US" sz="2200" dirty="0"/>
              <a:t> </a:t>
            </a:r>
            <a:r>
              <a:rPr lang="en-US" sz="1200" dirty="0"/>
              <a:t>(use or lose by Dec 31st)</a:t>
            </a:r>
            <a:endParaRPr lang="en-US" sz="1200" dirty="0">
              <a:cs typeface="Calibri"/>
            </a:endParaRPr>
          </a:p>
          <a:p>
            <a:pPr lvl="1">
              <a:buClr>
                <a:srgbClr val="009900"/>
              </a:buClr>
              <a:buFont typeface="Wingdings" panose="05000000000000000000" pitchFamily="2" charset="2"/>
              <a:buChar char="q"/>
            </a:pPr>
            <a:r>
              <a:rPr lang="en-US" sz="2000" dirty="0">
                <a:cs typeface="Calibri"/>
              </a:rPr>
              <a:t>   </a:t>
            </a:r>
            <a:r>
              <a:rPr lang="en-US" sz="2200" dirty="0">
                <a:cs typeface="Calibri"/>
              </a:rPr>
              <a:t>3 Personal Leave days/fiscal year, after 4 </a:t>
            </a:r>
            <a:r>
              <a:rPr lang="en-US" sz="2200" dirty="0" err="1">
                <a:cs typeface="Calibri"/>
              </a:rPr>
              <a:t>mo</a:t>
            </a:r>
            <a:r>
              <a:rPr lang="en-US" sz="2200" dirty="0">
                <a:cs typeface="Calibri"/>
              </a:rPr>
              <a:t> </a:t>
            </a:r>
            <a:r>
              <a:rPr lang="en-US" sz="1200" dirty="0">
                <a:cs typeface="Calibri"/>
              </a:rPr>
              <a:t>(use or lose annually 7/1-6/30)</a:t>
            </a:r>
            <a:endParaRPr lang="en-US" sz="1200" dirty="0">
              <a:solidFill>
                <a:prstClr val="black"/>
              </a:solidFill>
              <a:cs typeface="Calibri"/>
            </a:endParaRPr>
          </a:p>
          <a:p>
            <a:pPr lvl="1">
              <a:buClr>
                <a:srgbClr val="009900"/>
              </a:buClr>
              <a:buFont typeface="Wingdings" panose="05000000000000000000" pitchFamily="2" charset="2"/>
              <a:buChar char="q"/>
            </a:pPr>
            <a:endParaRPr lang="en-US" sz="1400" dirty="0">
              <a:cs typeface="Calibri"/>
            </a:endParaRPr>
          </a:p>
          <a:p>
            <a:pPr>
              <a:buClr>
                <a:srgbClr val="009900"/>
              </a:buClr>
              <a:buFont typeface="Wingdings" panose="05000000000000000000" pitchFamily="2" charset="2"/>
              <a:buChar char="q"/>
            </a:pPr>
            <a:r>
              <a:rPr lang="en-US" sz="2800" dirty="0"/>
              <a:t> Admin/Exempt – Full-time</a:t>
            </a:r>
            <a:endParaRPr lang="en-US" sz="2800" dirty="0">
              <a:cs typeface="Calibri"/>
            </a:endParaRPr>
          </a:p>
          <a:p>
            <a:pPr lvl="2" indent="-457200">
              <a:buClr>
                <a:srgbClr val="009900"/>
              </a:buClr>
              <a:buFont typeface="Wingdings" panose="05000000000000000000" pitchFamily="2" charset="2"/>
              <a:buChar char="q"/>
            </a:pPr>
            <a:r>
              <a:rPr lang="en-US" sz="2200" dirty="0"/>
              <a:t>8 hours of sick leave/</a:t>
            </a:r>
            <a:r>
              <a:rPr lang="en-US" sz="2200" dirty="0" err="1"/>
              <a:t>mo</a:t>
            </a:r>
            <a:endParaRPr lang="en-US" sz="2200" dirty="0">
              <a:cs typeface="Calibri"/>
            </a:endParaRPr>
          </a:p>
          <a:p>
            <a:pPr marL="914400" lvl="1" indent="-457200">
              <a:buClr>
                <a:srgbClr val="009900"/>
              </a:buClr>
              <a:buFont typeface="Wingdings" panose="05000000000000000000" pitchFamily="2" charset="2"/>
              <a:buChar char="q"/>
            </a:pPr>
            <a:r>
              <a:rPr lang="en-US" sz="2200" dirty="0"/>
              <a:t>16 hours of vacation/</a:t>
            </a:r>
            <a:r>
              <a:rPr lang="en-US" sz="2200" dirty="0" err="1"/>
              <a:t>mo</a:t>
            </a:r>
            <a:endParaRPr lang="en-US" sz="2200" dirty="0">
              <a:cs typeface="Calibri"/>
            </a:endParaRPr>
          </a:p>
          <a:p>
            <a:pPr marL="914400" lvl="1" indent="-457200">
              <a:buClr>
                <a:srgbClr val="009900"/>
              </a:buClr>
              <a:buFont typeface="Wingdings" panose="05000000000000000000" pitchFamily="2" charset="2"/>
              <a:buChar char="q"/>
            </a:pPr>
            <a:r>
              <a:rPr lang="en-US" sz="2200" dirty="0"/>
              <a:t>1 Personal Holiday/calendar year, after 4 months </a:t>
            </a:r>
            <a:r>
              <a:rPr lang="en-US" sz="1200" dirty="0"/>
              <a:t>(use or lose by Dec 31st)</a:t>
            </a:r>
            <a:br>
              <a:rPr lang="en-US" sz="2800" dirty="0"/>
            </a:br>
            <a:endParaRPr lang="en-US" dirty="0">
              <a:cs typeface="Calibri"/>
            </a:endParaRPr>
          </a:p>
          <a:p>
            <a:pPr>
              <a:buClr>
                <a:srgbClr val="009900"/>
              </a:buClr>
              <a:buFont typeface="Wingdings" panose="05000000000000000000" pitchFamily="2" charset="2"/>
              <a:buChar char="q"/>
            </a:pPr>
            <a:r>
              <a:rPr lang="en-US" sz="2800" dirty="0"/>
              <a:t> Full-Time Faculty</a:t>
            </a:r>
            <a:endParaRPr lang="en-US" sz="2800" dirty="0">
              <a:ea typeface="Calibri"/>
              <a:cs typeface="Calibri"/>
            </a:endParaRPr>
          </a:p>
          <a:p>
            <a:pPr lvl="1">
              <a:buClr>
                <a:srgbClr val="009900"/>
              </a:buClr>
              <a:buFont typeface="Wingdings" panose="05000000000000000000" pitchFamily="2" charset="2"/>
              <a:buChar char="q"/>
            </a:pPr>
            <a:r>
              <a:rPr lang="en-US" sz="2200" dirty="0">
                <a:ea typeface="Calibri"/>
                <a:cs typeface="Calibri"/>
              </a:rPr>
              <a:t> 12 days of personal leave granted at first day of academic year contract during 1 year of employment. </a:t>
            </a:r>
          </a:p>
          <a:p>
            <a:pPr lvl="1">
              <a:buClr>
                <a:srgbClr val="009900"/>
              </a:buClr>
              <a:buFont typeface="Wingdings" panose="05000000000000000000" pitchFamily="2" charset="2"/>
              <a:buChar char="q"/>
            </a:pPr>
            <a:r>
              <a:rPr lang="en-US" sz="2200" dirty="0">
                <a:ea typeface="Calibri"/>
                <a:cs typeface="Calibri"/>
              </a:rPr>
              <a:t> 2</a:t>
            </a:r>
            <a:r>
              <a:rPr lang="en-US" sz="2200" baseline="30000" dirty="0">
                <a:ea typeface="Calibri"/>
                <a:cs typeface="Calibri"/>
              </a:rPr>
              <a:t>nd</a:t>
            </a:r>
            <a:r>
              <a:rPr lang="en-US" sz="2200" dirty="0">
                <a:ea typeface="Calibri"/>
                <a:cs typeface="Calibri"/>
              </a:rPr>
              <a:t> year forward, accumulates 4 days per quarter at start of each quarter worked. </a:t>
            </a:r>
            <a:endParaRPr lang="en-US" sz="2200" dirty="0"/>
          </a:p>
        </p:txBody>
      </p:sp>
      <p:sp>
        <p:nvSpPr>
          <p:cNvPr id="9" name="TextBox 8"/>
          <p:cNvSpPr txBox="1"/>
          <p:nvPr/>
        </p:nvSpPr>
        <p:spPr>
          <a:xfrm>
            <a:off x="7562159" y="846500"/>
            <a:ext cx="5746865" cy="707886"/>
          </a:xfrm>
          <a:prstGeom prst="rect">
            <a:avLst/>
          </a:prstGeom>
          <a:noFill/>
        </p:spPr>
        <p:txBody>
          <a:bodyPr wrap="square" lIns="91440" tIns="45720" rIns="91440" bIns="45720" rtlCol="0" anchor="t">
            <a:spAutoFit/>
          </a:bodyPr>
          <a:lstStyle/>
          <a:p>
            <a:pPr algn="ctr"/>
            <a:r>
              <a:rPr lang="en-US" sz="4000" b="1" dirty="0">
                <a:latin typeface="+mj-lt"/>
              </a:rPr>
              <a:t>Leave Details</a:t>
            </a:r>
          </a:p>
        </p:txBody>
      </p:sp>
      <p:pic>
        <p:nvPicPr>
          <p:cNvPr id="4" name="Picture 3" descr="Vacation Vector Art, Icons, and Graphics for Free Download">
            <a:extLst>
              <a:ext uri="{FF2B5EF4-FFF2-40B4-BE49-F238E27FC236}">
                <a16:creationId xmlns:a16="http://schemas.microsoft.com/office/drawing/2014/main" id="{7D4B7AB3-FB3A-F476-BB1D-7CF79AD73F12}"/>
              </a:ext>
            </a:extLst>
          </p:cNvPr>
          <p:cNvPicPr>
            <a:picLocks noChangeAspect="1"/>
          </p:cNvPicPr>
          <p:nvPr/>
        </p:nvPicPr>
        <p:blipFill>
          <a:blip r:embed="rId4"/>
          <a:stretch>
            <a:fillRect/>
          </a:stretch>
        </p:blipFill>
        <p:spPr>
          <a:xfrm>
            <a:off x="8594652" y="1881024"/>
            <a:ext cx="3212540" cy="2753605"/>
          </a:xfrm>
          <a:prstGeom prst="rect">
            <a:avLst/>
          </a:prstGeom>
        </p:spPr>
      </p:pic>
    </p:spTree>
    <p:extLst>
      <p:ext uri="{BB962C8B-B14F-4D97-AF65-F5344CB8AC3E}">
        <p14:creationId xmlns:p14="http://schemas.microsoft.com/office/powerpoint/2010/main" val="269823784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015838-63F9-E60B-E9A5-A6D6CC896225}"/>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CD4EE6C-92EF-E200-789C-E864553627FE}"/>
              </a:ext>
            </a:extLst>
          </p:cNvPr>
          <p:cNvSpPr/>
          <p:nvPr/>
        </p:nvSpPr>
        <p:spPr>
          <a:xfrm>
            <a:off x="1813369" y="347245"/>
            <a:ext cx="8553691" cy="6215602"/>
          </a:xfrm>
          <a:prstGeom prst="rect">
            <a:avLst/>
          </a:prstGeom>
          <a:noFill/>
          <a:ln w="254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itle 1">
            <a:extLst>
              <a:ext uri="{FF2B5EF4-FFF2-40B4-BE49-F238E27FC236}">
                <a16:creationId xmlns:a16="http://schemas.microsoft.com/office/drawing/2014/main" id="{03D4C416-30A5-1B56-33D3-B28847B4A477}"/>
              </a:ext>
            </a:extLst>
          </p:cNvPr>
          <p:cNvSpPr txBox="1">
            <a:spLocks/>
          </p:cNvSpPr>
          <p:nvPr/>
        </p:nvSpPr>
        <p:spPr>
          <a:xfrm>
            <a:off x="1813368" y="2130044"/>
            <a:ext cx="8553691" cy="3782981"/>
          </a:xfrm>
          <a:prstGeom prst="rect">
            <a:avLst/>
          </a:prstGeom>
        </p:spPr>
        <p:txBody>
          <a:bodyPr vert="horz" lIns="91440" tIns="45720" rIns="91440" bIns="4572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4000"/>
          </a:p>
        </p:txBody>
      </p:sp>
      <p:sp>
        <p:nvSpPr>
          <p:cNvPr id="16" name="Rectangle 15">
            <a:extLst>
              <a:ext uri="{FF2B5EF4-FFF2-40B4-BE49-F238E27FC236}">
                <a16:creationId xmlns:a16="http://schemas.microsoft.com/office/drawing/2014/main" id="{34A2A574-50BC-B043-DF29-A17744D408BB}"/>
              </a:ext>
            </a:extLst>
          </p:cNvPr>
          <p:cNvSpPr/>
          <p:nvPr/>
        </p:nvSpPr>
        <p:spPr>
          <a:xfrm>
            <a:off x="0" y="0"/>
            <a:ext cx="2612136" cy="842294"/>
          </a:xfrm>
          <a:prstGeom prst="rect">
            <a:avLst/>
          </a:prstGeom>
          <a:solidFill>
            <a:srgbClr val="0062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B99AE63-828B-DD9F-750F-83943ED7D912}"/>
              </a:ext>
            </a:extLst>
          </p:cNvPr>
          <p:cNvSpPr/>
          <p:nvPr/>
        </p:nvSpPr>
        <p:spPr>
          <a:xfrm>
            <a:off x="2898148" y="0"/>
            <a:ext cx="4980932" cy="842294"/>
          </a:xfrm>
          <a:prstGeom prst="rect">
            <a:avLst/>
          </a:prstGeom>
          <a:solidFill>
            <a:srgbClr val="00B0B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3594545-4697-5FBF-3A50-79496D5246C1}"/>
              </a:ext>
            </a:extLst>
          </p:cNvPr>
          <p:cNvSpPr/>
          <p:nvPr/>
        </p:nvSpPr>
        <p:spPr>
          <a:xfrm>
            <a:off x="8165092" y="-4673"/>
            <a:ext cx="4026908" cy="842294"/>
          </a:xfrm>
          <a:prstGeom prst="rect">
            <a:avLst/>
          </a:prstGeom>
          <a:solidFill>
            <a:srgbClr val="DC4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94241A0-0C9B-705A-237C-3FA58D3208F5}"/>
              </a:ext>
            </a:extLst>
          </p:cNvPr>
          <p:cNvSpPr/>
          <p:nvPr/>
        </p:nvSpPr>
        <p:spPr>
          <a:xfrm>
            <a:off x="0" y="6013867"/>
            <a:ext cx="2615492" cy="842294"/>
          </a:xfrm>
          <a:prstGeom prst="rect">
            <a:avLst/>
          </a:prstGeom>
          <a:solidFill>
            <a:srgbClr val="FFB5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1B9C9BF-C0EF-BED9-AD4D-E6700BDD8911}"/>
              </a:ext>
            </a:extLst>
          </p:cNvPr>
          <p:cNvSpPr/>
          <p:nvPr/>
        </p:nvSpPr>
        <p:spPr>
          <a:xfrm>
            <a:off x="2897339" y="6028559"/>
            <a:ext cx="9294661" cy="842294"/>
          </a:xfrm>
          <a:prstGeom prst="rect">
            <a:avLst/>
          </a:prstGeom>
          <a:solidFill>
            <a:srgbClr val="43B0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itle 1">
            <a:extLst>
              <a:ext uri="{FF2B5EF4-FFF2-40B4-BE49-F238E27FC236}">
                <a16:creationId xmlns:a16="http://schemas.microsoft.com/office/drawing/2014/main" id="{36534E42-739E-C092-F342-23D3A9B98362}"/>
              </a:ext>
            </a:extLst>
          </p:cNvPr>
          <p:cNvSpPr txBox="1">
            <a:spLocks/>
          </p:cNvSpPr>
          <p:nvPr/>
        </p:nvSpPr>
        <p:spPr>
          <a:xfrm>
            <a:off x="285008" y="1194211"/>
            <a:ext cx="11566566" cy="1025528"/>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4000" b="1">
              <a:solidFill>
                <a:srgbClr val="00685E"/>
              </a:solidFill>
              <a:latin typeface="Franklin Gothic Heavy" charset="0"/>
              <a:ea typeface="Franklin Gothic Heavy" charset="0"/>
              <a:cs typeface="Franklin Gothic Heavy" charset="0"/>
            </a:endParaRPr>
          </a:p>
          <a:p>
            <a:endParaRPr lang="en-US" sz="4000" b="1">
              <a:solidFill>
                <a:srgbClr val="00685E"/>
              </a:solidFill>
              <a:latin typeface="Franklin Gothic Heavy" charset="0"/>
              <a:ea typeface="Franklin Gothic Heavy" charset="0"/>
              <a:cs typeface="Franklin Gothic Heavy" charset="0"/>
            </a:endParaRPr>
          </a:p>
        </p:txBody>
      </p:sp>
      <p:sp>
        <p:nvSpPr>
          <p:cNvPr id="26" name="Title 1">
            <a:extLst>
              <a:ext uri="{FF2B5EF4-FFF2-40B4-BE49-F238E27FC236}">
                <a16:creationId xmlns:a16="http://schemas.microsoft.com/office/drawing/2014/main" id="{0CF5A439-9B77-FB1F-EDA1-004890A68FB2}"/>
              </a:ext>
            </a:extLst>
          </p:cNvPr>
          <p:cNvSpPr>
            <a:spLocks noGrp="1"/>
          </p:cNvSpPr>
          <p:nvPr>
            <p:ph type="title"/>
          </p:nvPr>
        </p:nvSpPr>
        <p:spPr>
          <a:xfrm>
            <a:off x="-2345564" y="112003"/>
            <a:ext cx="7007104" cy="682961"/>
          </a:xfrm>
        </p:spPr>
        <p:txBody>
          <a:bodyPr>
            <a:noAutofit/>
          </a:bodyPr>
          <a:lstStyle/>
          <a:p>
            <a:r>
              <a:rPr lang="en-US" sz="4000" b="1">
                <a:solidFill>
                  <a:schemeClr val="bg1"/>
                </a:solidFill>
                <a:latin typeface="+mj-lt"/>
              </a:rPr>
              <a:t>Holidays</a:t>
            </a:r>
          </a:p>
        </p:txBody>
      </p:sp>
      <p:sp>
        <p:nvSpPr>
          <p:cNvPr id="3" name="TextBox 2">
            <a:extLst>
              <a:ext uri="{FF2B5EF4-FFF2-40B4-BE49-F238E27FC236}">
                <a16:creationId xmlns:a16="http://schemas.microsoft.com/office/drawing/2014/main" id="{B4911432-73AE-81F8-6E47-D4F3D8FBDA15}"/>
              </a:ext>
            </a:extLst>
          </p:cNvPr>
          <p:cNvSpPr txBox="1"/>
          <p:nvPr/>
        </p:nvSpPr>
        <p:spPr>
          <a:xfrm>
            <a:off x="1256101" y="906967"/>
            <a:ext cx="10650891" cy="5032147"/>
          </a:xfrm>
          <a:prstGeom prst="rect">
            <a:avLst/>
          </a:prstGeom>
          <a:noFill/>
        </p:spPr>
        <p:txBody>
          <a:bodyPr wrap="square" rtlCol="0">
            <a:spAutoFit/>
          </a:bodyPr>
          <a:lstStyle/>
          <a:p>
            <a:pPr marL="285750" indent="-285750">
              <a:spcAft>
                <a:spcPts val="300"/>
              </a:spcAft>
              <a:buFont typeface="Arial" panose="020B0604020202020204" pitchFamily="34" charset="0"/>
              <a:buChar char="•"/>
            </a:pPr>
            <a:r>
              <a:rPr lang="en-US" sz="2450" b="1" dirty="0">
                <a:solidFill>
                  <a:srgbClr val="00685E"/>
                </a:solidFill>
              </a:rPr>
              <a:t>New Year’s Day </a:t>
            </a:r>
            <a:r>
              <a:rPr lang="en-US" sz="2450" dirty="0">
                <a:solidFill>
                  <a:srgbClr val="00685E"/>
                </a:solidFill>
              </a:rPr>
              <a:t>- January 1</a:t>
            </a:r>
            <a:r>
              <a:rPr lang="en-US" sz="2450" baseline="30000" dirty="0">
                <a:solidFill>
                  <a:srgbClr val="00685E"/>
                </a:solidFill>
              </a:rPr>
              <a:t>st</a:t>
            </a:r>
            <a:endParaRPr lang="en-US" sz="2450" dirty="0">
              <a:solidFill>
                <a:srgbClr val="00685E"/>
              </a:solidFill>
            </a:endParaRPr>
          </a:p>
          <a:p>
            <a:pPr marL="285750" indent="-285750">
              <a:spcAft>
                <a:spcPts val="300"/>
              </a:spcAft>
              <a:buFont typeface="Arial" panose="020B0604020202020204" pitchFamily="34" charset="0"/>
              <a:buChar char="•"/>
            </a:pPr>
            <a:r>
              <a:rPr lang="en-US" sz="2450" b="1" dirty="0"/>
              <a:t>Martin Luther King Jr. Day </a:t>
            </a:r>
            <a:r>
              <a:rPr lang="en-US" sz="2450" dirty="0"/>
              <a:t>- 3</a:t>
            </a:r>
            <a:r>
              <a:rPr lang="en-US" sz="2450" baseline="30000" dirty="0"/>
              <a:t>rd</a:t>
            </a:r>
            <a:r>
              <a:rPr lang="en-US" sz="2450" dirty="0"/>
              <a:t> Monday in Jan </a:t>
            </a:r>
          </a:p>
          <a:p>
            <a:pPr marL="285750" indent="-285750">
              <a:spcAft>
                <a:spcPts val="300"/>
              </a:spcAft>
              <a:buFont typeface="Arial" panose="020B0604020202020204" pitchFamily="34" charset="0"/>
              <a:buChar char="•"/>
            </a:pPr>
            <a:r>
              <a:rPr lang="en-US" sz="2450" b="1" dirty="0">
                <a:solidFill>
                  <a:srgbClr val="00685E"/>
                </a:solidFill>
              </a:rPr>
              <a:t>President’s Day </a:t>
            </a:r>
            <a:r>
              <a:rPr lang="en-US" sz="2450" dirty="0">
                <a:solidFill>
                  <a:srgbClr val="00685E"/>
                </a:solidFill>
              </a:rPr>
              <a:t>- 3</a:t>
            </a:r>
            <a:r>
              <a:rPr lang="en-US" sz="2450" baseline="30000" dirty="0">
                <a:solidFill>
                  <a:srgbClr val="00685E"/>
                </a:solidFill>
              </a:rPr>
              <a:t>rd</a:t>
            </a:r>
            <a:r>
              <a:rPr lang="en-US" sz="2450" dirty="0">
                <a:solidFill>
                  <a:srgbClr val="00685E"/>
                </a:solidFill>
              </a:rPr>
              <a:t> Monday in Feb </a:t>
            </a:r>
          </a:p>
          <a:p>
            <a:pPr marL="285750" indent="-285750">
              <a:spcAft>
                <a:spcPts val="300"/>
              </a:spcAft>
              <a:buFont typeface="Arial" panose="020B0604020202020204" pitchFamily="34" charset="0"/>
              <a:buChar char="•"/>
            </a:pPr>
            <a:r>
              <a:rPr lang="en-US" sz="2450" b="1" dirty="0"/>
              <a:t>Memorial Day </a:t>
            </a:r>
            <a:r>
              <a:rPr lang="en-US" sz="2450" dirty="0"/>
              <a:t>- Last Monday in May </a:t>
            </a:r>
          </a:p>
          <a:p>
            <a:pPr marL="285750" indent="-285750">
              <a:spcAft>
                <a:spcPts val="300"/>
              </a:spcAft>
              <a:buFont typeface="Arial" panose="020B0604020202020204" pitchFamily="34" charset="0"/>
              <a:buChar char="•"/>
            </a:pPr>
            <a:r>
              <a:rPr lang="en-US" sz="2450" b="1" dirty="0">
                <a:solidFill>
                  <a:srgbClr val="00685E"/>
                </a:solidFill>
              </a:rPr>
              <a:t>Juneteenth</a:t>
            </a:r>
            <a:r>
              <a:rPr lang="en-US" sz="2450" dirty="0">
                <a:solidFill>
                  <a:srgbClr val="00685E"/>
                </a:solidFill>
              </a:rPr>
              <a:t> - June 19</a:t>
            </a:r>
            <a:r>
              <a:rPr lang="en-US" sz="2450" baseline="30000" dirty="0">
                <a:solidFill>
                  <a:srgbClr val="00685E"/>
                </a:solidFill>
              </a:rPr>
              <a:t>th</a:t>
            </a:r>
            <a:endParaRPr lang="en-US" sz="2450" dirty="0">
              <a:solidFill>
                <a:srgbClr val="00685E"/>
              </a:solidFill>
            </a:endParaRPr>
          </a:p>
          <a:p>
            <a:pPr marL="285750" indent="-285750">
              <a:spcAft>
                <a:spcPts val="300"/>
              </a:spcAft>
              <a:buFont typeface="Arial" panose="020B0604020202020204" pitchFamily="34" charset="0"/>
              <a:buChar char="•"/>
            </a:pPr>
            <a:r>
              <a:rPr lang="en-US" sz="2450" b="1" dirty="0"/>
              <a:t>Independence Day </a:t>
            </a:r>
            <a:r>
              <a:rPr lang="en-US" sz="2450" dirty="0"/>
              <a:t>- July 4</a:t>
            </a:r>
            <a:r>
              <a:rPr lang="en-US" sz="2450" baseline="30000" dirty="0"/>
              <a:t>th</a:t>
            </a:r>
            <a:r>
              <a:rPr lang="en-US" sz="2450" dirty="0"/>
              <a:t> </a:t>
            </a:r>
          </a:p>
          <a:p>
            <a:pPr marL="285750" indent="-285750">
              <a:spcAft>
                <a:spcPts val="300"/>
              </a:spcAft>
              <a:buFont typeface="Arial" panose="020B0604020202020204" pitchFamily="34" charset="0"/>
              <a:buChar char="•"/>
            </a:pPr>
            <a:r>
              <a:rPr lang="en-US" sz="2450" b="1" dirty="0">
                <a:solidFill>
                  <a:srgbClr val="00685E"/>
                </a:solidFill>
              </a:rPr>
              <a:t>Labor Day </a:t>
            </a:r>
            <a:r>
              <a:rPr lang="en-US" sz="2450" dirty="0">
                <a:solidFill>
                  <a:srgbClr val="00685E"/>
                </a:solidFill>
              </a:rPr>
              <a:t>- 1</a:t>
            </a:r>
            <a:r>
              <a:rPr lang="en-US" sz="2450" baseline="30000" dirty="0">
                <a:solidFill>
                  <a:srgbClr val="00685E"/>
                </a:solidFill>
              </a:rPr>
              <a:t>st</a:t>
            </a:r>
            <a:r>
              <a:rPr lang="en-US" sz="2450" dirty="0">
                <a:solidFill>
                  <a:srgbClr val="00685E"/>
                </a:solidFill>
              </a:rPr>
              <a:t> Monday in Sept </a:t>
            </a:r>
          </a:p>
          <a:p>
            <a:pPr marL="285750" indent="-285750">
              <a:spcAft>
                <a:spcPts val="300"/>
              </a:spcAft>
              <a:buFont typeface="Arial" panose="020B0604020202020204" pitchFamily="34" charset="0"/>
              <a:buChar char="•"/>
            </a:pPr>
            <a:r>
              <a:rPr lang="en-US" sz="2450" b="1" dirty="0"/>
              <a:t>Veterans Day -  </a:t>
            </a:r>
            <a:r>
              <a:rPr lang="en-US" sz="2450" dirty="0"/>
              <a:t>November 11</a:t>
            </a:r>
            <a:r>
              <a:rPr lang="en-US" sz="2450" baseline="30000" dirty="0"/>
              <a:t>th</a:t>
            </a:r>
            <a:r>
              <a:rPr lang="en-US" sz="2450" dirty="0"/>
              <a:t> </a:t>
            </a:r>
          </a:p>
          <a:p>
            <a:pPr marL="285750" indent="-285750">
              <a:spcAft>
                <a:spcPts val="300"/>
              </a:spcAft>
              <a:buFont typeface="Arial" panose="020B0604020202020204" pitchFamily="34" charset="0"/>
              <a:buChar char="•"/>
            </a:pPr>
            <a:r>
              <a:rPr lang="en-US" sz="2450" b="1" dirty="0">
                <a:solidFill>
                  <a:srgbClr val="00685E"/>
                </a:solidFill>
              </a:rPr>
              <a:t>Thanksgiving Day </a:t>
            </a:r>
            <a:r>
              <a:rPr lang="en-US" sz="2450" dirty="0">
                <a:solidFill>
                  <a:srgbClr val="00685E"/>
                </a:solidFill>
              </a:rPr>
              <a:t>- 4</a:t>
            </a:r>
            <a:r>
              <a:rPr lang="en-US" sz="2450" baseline="30000" dirty="0">
                <a:solidFill>
                  <a:srgbClr val="00685E"/>
                </a:solidFill>
              </a:rPr>
              <a:t>th</a:t>
            </a:r>
            <a:r>
              <a:rPr lang="en-US" sz="2450" dirty="0">
                <a:solidFill>
                  <a:srgbClr val="00685E"/>
                </a:solidFill>
              </a:rPr>
              <a:t> Thursday in Nov </a:t>
            </a:r>
          </a:p>
          <a:p>
            <a:pPr marL="285750" indent="-285750">
              <a:spcAft>
                <a:spcPts val="300"/>
              </a:spcAft>
              <a:buFont typeface="Arial" panose="020B0604020202020204" pitchFamily="34" charset="0"/>
              <a:buChar char="•"/>
            </a:pPr>
            <a:r>
              <a:rPr lang="en-US" sz="2450" b="1" dirty="0"/>
              <a:t>Native American Heritage Day </a:t>
            </a:r>
            <a:r>
              <a:rPr lang="en-US" sz="2450" dirty="0"/>
              <a:t>- Fri after Thanksgiving</a:t>
            </a:r>
          </a:p>
          <a:p>
            <a:pPr marL="285750" indent="-285750">
              <a:spcAft>
                <a:spcPts val="300"/>
              </a:spcAft>
              <a:buFont typeface="Arial" panose="020B0604020202020204" pitchFamily="34" charset="0"/>
              <a:buChar char="•"/>
            </a:pPr>
            <a:r>
              <a:rPr lang="en-US" sz="2450" b="1" dirty="0">
                <a:solidFill>
                  <a:srgbClr val="00685E"/>
                </a:solidFill>
              </a:rPr>
              <a:t>Christmas Day </a:t>
            </a:r>
            <a:r>
              <a:rPr lang="en-US" sz="2450" dirty="0">
                <a:solidFill>
                  <a:srgbClr val="00685E"/>
                </a:solidFill>
              </a:rPr>
              <a:t>- December 25</a:t>
            </a:r>
            <a:r>
              <a:rPr lang="en-US" sz="2450" baseline="30000" dirty="0">
                <a:solidFill>
                  <a:srgbClr val="00685E"/>
                </a:solidFill>
              </a:rPr>
              <a:t>th</a:t>
            </a:r>
            <a:endParaRPr lang="en-US" sz="2450" dirty="0">
              <a:solidFill>
                <a:srgbClr val="00685E"/>
              </a:solidFill>
            </a:endParaRPr>
          </a:p>
          <a:p>
            <a:pPr marL="285750" indent="-285750">
              <a:spcAft>
                <a:spcPts val="300"/>
              </a:spcAft>
              <a:buFont typeface="Arial" panose="020B0604020202020204" pitchFamily="34" charset="0"/>
              <a:buChar char="•"/>
            </a:pPr>
            <a:r>
              <a:rPr lang="en-US" sz="2400" dirty="0">
                <a:solidFill>
                  <a:srgbClr val="DC4405"/>
                </a:solidFill>
              </a:rPr>
              <a:t>*Generally, the College will also be closed for 4 additional days around Christmas</a:t>
            </a:r>
          </a:p>
        </p:txBody>
      </p:sp>
    </p:spTree>
    <p:extLst>
      <p:ext uri="{BB962C8B-B14F-4D97-AF65-F5344CB8AC3E}">
        <p14:creationId xmlns:p14="http://schemas.microsoft.com/office/powerpoint/2010/main" val="157289788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2DB59E-B9F0-68C6-EC7D-2D526A98E80E}"/>
            </a:ext>
          </a:extLst>
        </p:cNvPr>
        <p:cNvGrpSpPr/>
        <p:nvPr/>
      </p:nvGrpSpPr>
      <p:grpSpPr>
        <a:xfrm>
          <a:off x="0" y="0"/>
          <a:ext cx="0" cy="0"/>
          <a:chOff x="0" y="0"/>
          <a:chExt cx="0" cy="0"/>
        </a:xfrm>
      </p:grpSpPr>
      <p:pic>
        <p:nvPicPr>
          <p:cNvPr id="4" name="Picture 3" descr="SCCWhitelogoTransp copy.png">
            <a:extLst>
              <a:ext uri="{FF2B5EF4-FFF2-40B4-BE49-F238E27FC236}">
                <a16:creationId xmlns:a16="http://schemas.microsoft.com/office/drawing/2014/main" id="{BB9438A7-C94B-1550-1FCB-F7C732748C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84885" y="4723896"/>
            <a:ext cx="1810657" cy="1073596"/>
          </a:xfrm>
          <a:prstGeom prst="rect">
            <a:avLst/>
          </a:prstGeom>
        </p:spPr>
      </p:pic>
      <p:sp>
        <p:nvSpPr>
          <p:cNvPr id="5" name="Rectangle 4">
            <a:extLst>
              <a:ext uri="{FF2B5EF4-FFF2-40B4-BE49-F238E27FC236}">
                <a16:creationId xmlns:a16="http://schemas.microsoft.com/office/drawing/2014/main" id="{E91BDCE6-722E-D5C0-82E2-6A4C9F51CF9C}"/>
              </a:ext>
            </a:extLst>
          </p:cNvPr>
          <p:cNvSpPr/>
          <p:nvPr/>
        </p:nvSpPr>
        <p:spPr>
          <a:xfrm>
            <a:off x="1813369" y="347245"/>
            <a:ext cx="8553691" cy="6215602"/>
          </a:xfrm>
          <a:prstGeom prst="rect">
            <a:avLst/>
          </a:prstGeom>
          <a:noFill/>
          <a:ln w="254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8AEAB75-A376-BB9B-5ECC-A2654CD7F6C6}"/>
              </a:ext>
            </a:extLst>
          </p:cNvPr>
          <p:cNvSpPr/>
          <p:nvPr/>
        </p:nvSpPr>
        <p:spPr>
          <a:xfrm>
            <a:off x="0" y="0"/>
            <a:ext cx="2612136" cy="842294"/>
          </a:xfrm>
          <a:prstGeom prst="rect">
            <a:avLst/>
          </a:prstGeom>
          <a:solidFill>
            <a:srgbClr val="0062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FF0AFE1-EEB0-199F-1385-9D216D801765}"/>
              </a:ext>
            </a:extLst>
          </p:cNvPr>
          <p:cNvSpPr/>
          <p:nvPr/>
        </p:nvSpPr>
        <p:spPr>
          <a:xfrm>
            <a:off x="2898148" y="0"/>
            <a:ext cx="4980932" cy="842294"/>
          </a:xfrm>
          <a:prstGeom prst="rect">
            <a:avLst/>
          </a:prstGeom>
          <a:solidFill>
            <a:srgbClr val="00B0B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2826613-49ED-31E4-E888-A2B059031F3C}"/>
              </a:ext>
            </a:extLst>
          </p:cNvPr>
          <p:cNvSpPr/>
          <p:nvPr/>
        </p:nvSpPr>
        <p:spPr>
          <a:xfrm>
            <a:off x="8165092" y="-4673"/>
            <a:ext cx="4026908" cy="842294"/>
          </a:xfrm>
          <a:prstGeom prst="rect">
            <a:avLst/>
          </a:prstGeom>
          <a:solidFill>
            <a:srgbClr val="DC4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F71A1BA-C54A-5EB4-B422-B900A0291C49}"/>
              </a:ext>
            </a:extLst>
          </p:cNvPr>
          <p:cNvSpPr/>
          <p:nvPr/>
        </p:nvSpPr>
        <p:spPr>
          <a:xfrm>
            <a:off x="0" y="6013867"/>
            <a:ext cx="2615492" cy="842294"/>
          </a:xfrm>
          <a:prstGeom prst="rect">
            <a:avLst/>
          </a:prstGeom>
          <a:solidFill>
            <a:srgbClr val="FFB5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E5CBF30-243F-5F4B-D877-9CB2EE440914}"/>
              </a:ext>
            </a:extLst>
          </p:cNvPr>
          <p:cNvSpPr/>
          <p:nvPr/>
        </p:nvSpPr>
        <p:spPr>
          <a:xfrm>
            <a:off x="2897339" y="6028559"/>
            <a:ext cx="9294661" cy="842294"/>
          </a:xfrm>
          <a:prstGeom prst="rect">
            <a:avLst/>
          </a:prstGeom>
          <a:solidFill>
            <a:srgbClr val="43B0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itle 1">
            <a:extLst>
              <a:ext uri="{FF2B5EF4-FFF2-40B4-BE49-F238E27FC236}">
                <a16:creationId xmlns:a16="http://schemas.microsoft.com/office/drawing/2014/main" id="{2F3F8D2C-CD9F-B8BD-7325-16A9D1F36CDC}"/>
              </a:ext>
            </a:extLst>
          </p:cNvPr>
          <p:cNvSpPr txBox="1">
            <a:spLocks/>
          </p:cNvSpPr>
          <p:nvPr/>
        </p:nvSpPr>
        <p:spPr>
          <a:xfrm>
            <a:off x="306930" y="781845"/>
            <a:ext cx="11566566" cy="120898"/>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4000" b="1">
              <a:solidFill>
                <a:srgbClr val="00685E"/>
              </a:solidFill>
              <a:latin typeface="Franklin Gothic Heavy" charset="0"/>
              <a:ea typeface="Franklin Gothic Heavy" charset="0"/>
              <a:cs typeface="Franklin Gothic Heavy" charset="0"/>
            </a:endParaRPr>
          </a:p>
          <a:p>
            <a:r>
              <a:rPr lang="en-US" sz="4000" b="1" dirty="0">
                <a:solidFill>
                  <a:srgbClr val="00685E"/>
                </a:solidFill>
                <a:latin typeface="Franklin Gothic Heavy" charset="0"/>
                <a:ea typeface="Franklin Gothic Heavy" charset="0"/>
                <a:cs typeface="Franklin Gothic Heavy" charset="0"/>
              </a:rPr>
              <a:t>Campus Benefits</a:t>
            </a:r>
            <a:endParaRPr lang="en-US" sz="4000" b="1">
              <a:solidFill>
                <a:srgbClr val="00685E"/>
              </a:solidFill>
              <a:latin typeface="Franklin Gothic Heavy" charset="0"/>
              <a:ea typeface="Franklin Gothic Heavy" charset="0"/>
              <a:cs typeface="Franklin Gothic Heavy" charset="0"/>
            </a:endParaRPr>
          </a:p>
        </p:txBody>
      </p:sp>
      <p:sp>
        <p:nvSpPr>
          <p:cNvPr id="2" name="TextBox 1">
            <a:extLst>
              <a:ext uri="{FF2B5EF4-FFF2-40B4-BE49-F238E27FC236}">
                <a16:creationId xmlns:a16="http://schemas.microsoft.com/office/drawing/2014/main" id="{F1BCB26C-A3F4-78FC-DEC2-6E9AB79E6DE7}"/>
              </a:ext>
            </a:extLst>
          </p:cNvPr>
          <p:cNvSpPr txBox="1"/>
          <p:nvPr/>
        </p:nvSpPr>
        <p:spPr>
          <a:xfrm>
            <a:off x="1351228" y="1337343"/>
            <a:ext cx="9477970" cy="4924425"/>
          </a:xfrm>
          <a:prstGeom prst="rect">
            <a:avLst/>
          </a:prstGeom>
          <a:noFill/>
        </p:spPr>
        <p:txBody>
          <a:bodyPr wrap="square" rtlCol="0">
            <a:spAutoFit/>
          </a:bodyPr>
          <a:lstStyle/>
          <a:p>
            <a:pPr marL="285750" indent="-285750">
              <a:spcAft>
                <a:spcPts val="600"/>
              </a:spcAft>
              <a:buFont typeface="Wingdings" panose="05000000000000000000" pitchFamily="2" charset="2"/>
              <a:buChar char="q"/>
            </a:pPr>
            <a:r>
              <a:rPr lang="en-US" sz="2400" dirty="0"/>
              <a:t>Conference Rooms &amp; Computer Labs</a:t>
            </a:r>
          </a:p>
          <a:p>
            <a:pPr marL="285750" indent="-285750">
              <a:spcAft>
                <a:spcPts val="600"/>
              </a:spcAft>
              <a:buFont typeface="Wingdings" panose="05000000000000000000" pitchFamily="2" charset="2"/>
              <a:buChar char="q"/>
            </a:pPr>
            <a:r>
              <a:rPr lang="en-US" sz="2400" dirty="0" err="1"/>
              <a:t>Aveta</a:t>
            </a:r>
            <a:r>
              <a:rPr lang="en-US" sz="2400" dirty="0"/>
              <a:t> Food to Go – Pagoda Union Building 9000 (PUB)</a:t>
            </a:r>
          </a:p>
          <a:p>
            <a:pPr marL="285750" indent="-285750">
              <a:spcAft>
                <a:spcPts val="600"/>
              </a:spcAft>
              <a:buFont typeface="Wingdings" panose="05000000000000000000" pitchFamily="2" charset="2"/>
              <a:buChar char="q"/>
            </a:pPr>
            <a:r>
              <a:rPr lang="en-US" sz="2400" dirty="0"/>
              <a:t>Library Access </a:t>
            </a:r>
            <a:r>
              <a:rPr lang="en-US" sz="2400" dirty="0">
                <a:sym typeface="Wingdings" panose="05000000000000000000" pitchFamily="2" charset="2"/>
              </a:rPr>
              <a:t>- </a:t>
            </a:r>
            <a:r>
              <a:rPr lang="en-US" sz="2400" dirty="0"/>
              <a:t>Ray W. Howard Library &amp; Technology Center</a:t>
            </a:r>
          </a:p>
          <a:p>
            <a:pPr marL="285750" indent="-285750">
              <a:spcAft>
                <a:spcPts val="600"/>
              </a:spcAft>
              <a:buFont typeface="Wingdings" panose="05000000000000000000" pitchFamily="2" charset="2"/>
              <a:buChar char="q"/>
            </a:pPr>
            <a:r>
              <a:rPr lang="en-US" sz="2400" dirty="0"/>
              <a:t>Parent Child Center (PCC) – on-site daycare with special employee rates</a:t>
            </a:r>
          </a:p>
          <a:p>
            <a:pPr marL="285750" indent="-285750">
              <a:spcAft>
                <a:spcPts val="600"/>
              </a:spcAft>
              <a:buFont typeface="Wingdings" panose="05000000000000000000" pitchFamily="2" charset="2"/>
              <a:buChar char="q"/>
            </a:pPr>
            <a:r>
              <a:rPr lang="en-US" sz="2400" dirty="0"/>
              <a:t>Fitness Center and Gym – Hours on website</a:t>
            </a:r>
          </a:p>
          <a:p>
            <a:pPr marL="285750" indent="-285750">
              <a:spcAft>
                <a:spcPts val="600"/>
              </a:spcAft>
              <a:buFont typeface="Wingdings" panose="05000000000000000000" pitchFamily="2" charset="2"/>
              <a:buChar char="q"/>
            </a:pPr>
            <a:r>
              <a:rPr lang="en-US" sz="2400" dirty="0"/>
              <a:t>Free Rideshare Shuttle</a:t>
            </a:r>
          </a:p>
          <a:p>
            <a:pPr marL="285750" indent="-285750">
              <a:spcAft>
                <a:spcPts val="600"/>
              </a:spcAft>
              <a:buFont typeface="Wingdings" panose="05000000000000000000" pitchFamily="2" charset="2"/>
              <a:buChar char="q"/>
            </a:pPr>
            <a:r>
              <a:rPr lang="en-US" sz="2400" dirty="0"/>
              <a:t>Access to College Community events and workshops</a:t>
            </a:r>
          </a:p>
          <a:p>
            <a:pPr marL="285750" indent="-285750">
              <a:spcAft>
                <a:spcPts val="600"/>
              </a:spcAft>
              <a:buFont typeface="Wingdings" panose="05000000000000000000" pitchFamily="2" charset="2"/>
              <a:buChar char="q"/>
            </a:pPr>
            <a:r>
              <a:rPr lang="en-US" sz="2400" dirty="0"/>
              <a:t>Mailing Services - PUB</a:t>
            </a:r>
          </a:p>
          <a:p>
            <a:pPr marL="285750" indent="-285750">
              <a:spcAft>
                <a:spcPts val="600"/>
              </a:spcAft>
              <a:buFont typeface="Wingdings" panose="05000000000000000000" pitchFamily="2" charset="2"/>
              <a:buChar char="q"/>
            </a:pPr>
            <a:r>
              <a:rPr lang="en-US" sz="2400" dirty="0"/>
              <a:t>Food Trucks</a:t>
            </a:r>
          </a:p>
          <a:p>
            <a:pPr marL="285750" indent="-285750">
              <a:spcAft>
                <a:spcPts val="600"/>
              </a:spcAft>
              <a:buFont typeface="Wingdings" panose="05000000000000000000" pitchFamily="2" charset="2"/>
              <a:buChar char="q"/>
            </a:pPr>
            <a:r>
              <a:rPr lang="en-US" sz="2400" dirty="0"/>
              <a:t>2 Annual Employee/Faculty training events</a:t>
            </a:r>
          </a:p>
          <a:p>
            <a:pPr marL="285750" indent="-285750">
              <a:spcAft>
                <a:spcPts val="600"/>
              </a:spcAft>
              <a:buFont typeface="Wingdings" panose="05000000000000000000" pitchFamily="2" charset="2"/>
              <a:buChar char="q"/>
            </a:pPr>
            <a:endParaRPr lang="en-US" sz="2400" dirty="0"/>
          </a:p>
        </p:txBody>
      </p:sp>
    </p:spTree>
    <p:extLst>
      <p:ext uri="{BB962C8B-B14F-4D97-AF65-F5344CB8AC3E}">
        <p14:creationId xmlns:p14="http://schemas.microsoft.com/office/powerpoint/2010/main" val="27674488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CWhitelogoTransp copy.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84885" y="4723896"/>
            <a:ext cx="1810657" cy="1073596"/>
          </a:xfrm>
          <a:prstGeom prst="rect">
            <a:avLst/>
          </a:prstGeom>
        </p:spPr>
      </p:pic>
      <p:sp>
        <p:nvSpPr>
          <p:cNvPr id="5" name="Rectangle 4"/>
          <p:cNvSpPr/>
          <p:nvPr/>
        </p:nvSpPr>
        <p:spPr>
          <a:xfrm>
            <a:off x="1813369" y="347245"/>
            <a:ext cx="8553691" cy="6215602"/>
          </a:xfrm>
          <a:prstGeom prst="rect">
            <a:avLst/>
          </a:prstGeom>
          <a:noFill/>
          <a:ln w="254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itle 1"/>
          <p:cNvSpPr txBox="1">
            <a:spLocks/>
          </p:cNvSpPr>
          <p:nvPr/>
        </p:nvSpPr>
        <p:spPr>
          <a:xfrm>
            <a:off x="1813368" y="2130044"/>
            <a:ext cx="8553691" cy="3782981"/>
          </a:xfrm>
          <a:prstGeom prst="rect">
            <a:avLst/>
          </a:prstGeom>
        </p:spPr>
        <p:txBody>
          <a:bodyPr vert="horz" lIns="91440" tIns="45720" rIns="91440" bIns="4572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4000"/>
          </a:p>
        </p:txBody>
      </p:sp>
      <p:sp>
        <p:nvSpPr>
          <p:cNvPr id="16" name="Rectangle 15"/>
          <p:cNvSpPr/>
          <p:nvPr/>
        </p:nvSpPr>
        <p:spPr>
          <a:xfrm>
            <a:off x="0" y="0"/>
            <a:ext cx="2612136" cy="842294"/>
          </a:xfrm>
          <a:prstGeom prst="rect">
            <a:avLst/>
          </a:prstGeom>
          <a:solidFill>
            <a:srgbClr val="0062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2898148" y="0"/>
            <a:ext cx="4980932" cy="842294"/>
          </a:xfrm>
          <a:prstGeom prst="rect">
            <a:avLst/>
          </a:prstGeom>
          <a:solidFill>
            <a:srgbClr val="00B0B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8165092" y="-4673"/>
            <a:ext cx="4026908" cy="842294"/>
          </a:xfrm>
          <a:prstGeom prst="rect">
            <a:avLst/>
          </a:prstGeom>
          <a:solidFill>
            <a:srgbClr val="DC4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p:nvSpPr>
        <p:spPr>
          <a:xfrm>
            <a:off x="0" y="6013867"/>
            <a:ext cx="2615492" cy="842294"/>
          </a:xfrm>
          <a:prstGeom prst="rect">
            <a:avLst/>
          </a:prstGeom>
          <a:solidFill>
            <a:srgbClr val="FFB5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p:nvPr/>
        </p:nvSpPr>
        <p:spPr>
          <a:xfrm>
            <a:off x="2897339" y="6028559"/>
            <a:ext cx="9294661" cy="842294"/>
          </a:xfrm>
          <a:prstGeom prst="rect">
            <a:avLst/>
          </a:prstGeom>
          <a:solidFill>
            <a:srgbClr val="43B0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itle 1"/>
          <p:cNvSpPr txBox="1">
            <a:spLocks/>
          </p:cNvSpPr>
          <p:nvPr/>
        </p:nvSpPr>
        <p:spPr>
          <a:xfrm>
            <a:off x="285008" y="1194211"/>
            <a:ext cx="11566566" cy="1025528"/>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4000" b="1">
              <a:solidFill>
                <a:srgbClr val="00685E"/>
              </a:solidFill>
              <a:latin typeface="Franklin Gothic Heavy" charset="0"/>
              <a:ea typeface="Franklin Gothic Heavy" charset="0"/>
              <a:cs typeface="Franklin Gothic Heavy" charset="0"/>
            </a:endParaRPr>
          </a:p>
          <a:p>
            <a:endParaRPr lang="en-US" sz="4000" b="1">
              <a:solidFill>
                <a:srgbClr val="00685E"/>
              </a:solidFill>
              <a:latin typeface="Franklin Gothic Heavy" charset="0"/>
              <a:ea typeface="Franklin Gothic Heavy" charset="0"/>
              <a:cs typeface="Franklin Gothic Heavy" charset="0"/>
            </a:endParaRPr>
          </a:p>
        </p:txBody>
      </p:sp>
      <p:sp>
        <p:nvSpPr>
          <p:cNvPr id="3" name="Title 2">
            <a:extLst>
              <a:ext uri="{FF2B5EF4-FFF2-40B4-BE49-F238E27FC236}">
                <a16:creationId xmlns:a16="http://schemas.microsoft.com/office/drawing/2014/main" id="{E925A997-8BFA-4D3B-95AF-F1010B4428FE}"/>
              </a:ext>
            </a:extLst>
          </p:cNvPr>
          <p:cNvSpPr>
            <a:spLocks noGrp="1"/>
          </p:cNvSpPr>
          <p:nvPr>
            <p:ph type="title"/>
          </p:nvPr>
        </p:nvSpPr>
        <p:spPr>
          <a:xfrm>
            <a:off x="456708" y="698640"/>
            <a:ext cx="10972800" cy="1143000"/>
          </a:xfrm>
        </p:spPr>
        <p:txBody>
          <a:bodyPr/>
          <a:lstStyle/>
          <a:p>
            <a:r>
              <a:rPr lang="en-US" b="1">
                <a:latin typeface="Calibri" panose="020F0502020204030204" pitchFamily="34" charset="0"/>
                <a:cs typeface="Calibri" panose="020F0502020204030204" pitchFamily="34" charset="0"/>
              </a:rPr>
              <a:t>Parking – Permits Required</a:t>
            </a:r>
          </a:p>
        </p:txBody>
      </p:sp>
      <p:pic>
        <p:nvPicPr>
          <p:cNvPr id="25" name="Content Placeholder 3">
            <a:extLst>
              <a:ext uri="{FF2B5EF4-FFF2-40B4-BE49-F238E27FC236}">
                <a16:creationId xmlns:a16="http://schemas.microsoft.com/office/drawing/2014/main" id="{C84C99A9-6BB5-4106-B67D-2A0E53111C46}"/>
              </a:ext>
            </a:extLst>
          </p:cNvPr>
          <p:cNvPicPr>
            <a:picLocks noGrp="1" noChangeAspect="1"/>
          </p:cNvPicPr>
          <p:nvPr>
            <p:ph sz="quarter" idx="4"/>
          </p:nvPr>
        </p:nvPicPr>
        <p:blipFill rotWithShape="1">
          <a:blip r:embed="rId4"/>
          <a:srcRect t="12860" b="10050"/>
          <a:stretch/>
        </p:blipFill>
        <p:spPr>
          <a:xfrm>
            <a:off x="4178262" y="2809395"/>
            <a:ext cx="3529692" cy="2107598"/>
          </a:xfrm>
          <a:prstGeom prst="rect">
            <a:avLst/>
          </a:prstGeom>
        </p:spPr>
      </p:pic>
      <p:sp>
        <p:nvSpPr>
          <p:cNvPr id="31" name="Text Placeholder 30">
            <a:extLst>
              <a:ext uri="{FF2B5EF4-FFF2-40B4-BE49-F238E27FC236}">
                <a16:creationId xmlns:a16="http://schemas.microsoft.com/office/drawing/2014/main" id="{AD2B21A0-7002-4706-A091-759866AD5022}"/>
              </a:ext>
            </a:extLst>
          </p:cNvPr>
          <p:cNvSpPr>
            <a:spLocks noGrp="1"/>
          </p:cNvSpPr>
          <p:nvPr>
            <p:ph type="body" idx="1"/>
          </p:nvPr>
        </p:nvSpPr>
        <p:spPr>
          <a:xfrm>
            <a:off x="771952" y="1589355"/>
            <a:ext cx="10657556" cy="4419839"/>
          </a:xfrm>
        </p:spPr>
        <p:txBody>
          <a:bodyPr>
            <a:noAutofit/>
          </a:bodyPr>
          <a:lstStyle/>
          <a:p>
            <a:pPr algn="ctr">
              <a:spcBef>
                <a:spcPts val="0"/>
              </a:spcBef>
            </a:pPr>
            <a:r>
              <a:rPr lang="en-US" sz="2400" b="0" dirty="0">
                <a:latin typeface="+mn-lt"/>
              </a:rPr>
              <a:t>Bring your Employee ID number, license plate number, and photo ID to the </a:t>
            </a:r>
          </a:p>
          <a:p>
            <a:pPr algn="ctr">
              <a:spcBef>
                <a:spcPts val="0"/>
              </a:spcBef>
            </a:pPr>
            <a:r>
              <a:rPr lang="en-US" sz="2400" b="0" dirty="0">
                <a:latin typeface="+mn-lt"/>
              </a:rPr>
              <a:t>Safety &amp; Security Office </a:t>
            </a:r>
          </a:p>
          <a:p>
            <a:pPr algn="ctr">
              <a:spcBef>
                <a:spcPts val="0"/>
              </a:spcBef>
            </a:pPr>
            <a:r>
              <a:rPr lang="en-US" sz="2000" b="0" dirty="0">
                <a:latin typeface="+mn-lt"/>
              </a:rPr>
              <a:t>(bottom floor of 5000 Foss Building)</a:t>
            </a:r>
          </a:p>
          <a:p>
            <a:pPr algn="ctr">
              <a:spcBef>
                <a:spcPts val="0"/>
              </a:spcBef>
            </a:pPr>
            <a:endParaRPr lang="en-US" sz="2400" b="0" dirty="0">
              <a:latin typeface="+mn-lt"/>
            </a:endParaRPr>
          </a:p>
          <a:p>
            <a:pPr algn="ctr">
              <a:spcBef>
                <a:spcPts val="0"/>
              </a:spcBef>
            </a:pPr>
            <a:endParaRPr lang="en-US" sz="2400" b="0" dirty="0">
              <a:latin typeface="+mn-lt"/>
            </a:endParaRPr>
          </a:p>
          <a:p>
            <a:pPr algn="ctr">
              <a:spcBef>
                <a:spcPts val="0"/>
              </a:spcBef>
            </a:pPr>
            <a:endParaRPr lang="en-US" sz="2400" b="0" dirty="0">
              <a:latin typeface="+mn-lt"/>
            </a:endParaRPr>
          </a:p>
          <a:p>
            <a:pPr algn="ctr">
              <a:spcBef>
                <a:spcPts val="0"/>
              </a:spcBef>
            </a:pPr>
            <a:endParaRPr lang="en-US" sz="2400" b="0" dirty="0">
              <a:latin typeface="+mn-lt"/>
            </a:endParaRPr>
          </a:p>
          <a:p>
            <a:pPr algn="ctr">
              <a:spcBef>
                <a:spcPts val="0"/>
              </a:spcBef>
            </a:pPr>
            <a:endParaRPr lang="en-US" sz="2400" b="0" dirty="0">
              <a:latin typeface="+mn-lt"/>
            </a:endParaRPr>
          </a:p>
          <a:p>
            <a:pPr algn="ctr">
              <a:spcBef>
                <a:spcPts val="0"/>
              </a:spcBef>
            </a:pPr>
            <a:endParaRPr lang="en-US" sz="2400" b="0" dirty="0">
              <a:latin typeface="+mn-lt"/>
            </a:endParaRPr>
          </a:p>
          <a:p>
            <a:pPr algn="ctr">
              <a:spcBef>
                <a:spcPts val="0"/>
              </a:spcBef>
            </a:pPr>
            <a:endParaRPr lang="en-US" sz="2400" b="0" dirty="0">
              <a:latin typeface="+mn-lt"/>
            </a:endParaRPr>
          </a:p>
          <a:p>
            <a:pPr algn="ctr">
              <a:spcBef>
                <a:spcPts val="0"/>
              </a:spcBef>
            </a:pPr>
            <a:r>
              <a:rPr lang="en-US" sz="2400" b="0" dirty="0">
                <a:latin typeface="+mn-lt"/>
              </a:rPr>
              <a:t>Classified &amp; Faculty – Union bargained free passes</a:t>
            </a:r>
          </a:p>
          <a:p>
            <a:pPr algn="ctr">
              <a:spcBef>
                <a:spcPts val="0"/>
              </a:spcBef>
            </a:pPr>
            <a:r>
              <a:rPr lang="en-US" sz="2400" b="0" dirty="0">
                <a:latin typeface="+mn-lt"/>
              </a:rPr>
              <a:t>Administrative - $30/</a:t>
            </a:r>
            <a:r>
              <a:rPr lang="en-US" sz="2400" b="0" dirty="0" err="1">
                <a:latin typeface="+mn-lt"/>
              </a:rPr>
              <a:t>mo</a:t>
            </a:r>
            <a:r>
              <a:rPr lang="en-US" sz="2400" b="0" dirty="0">
                <a:latin typeface="+mn-lt"/>
              </a:rPr>
              <a:t> for those working 50%+ for more than 6mo</a:t>
            </a:r>
          </a:p>
        </p:txBody>
      </p:sp>
    </p:spTree>
    <p:extLst>
      <p:ext uri="{BB962C8B-B14F-4D97-AF65-F5344CB8AC3E}">
        <p14:creationId xmlns:p14="http://schemas.microsoft.com/office/powerpoint/2010/main" val="175580259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55344C81-AFAB-836C-FEE2-520AE6D93EC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1CA3D2D-78A2-F846-396E-F7C54A5F0012}"/>
              </a:ext>
            </a:extLst>
          </p:cNvPr>
          <p:cNvSpPr>
            <a:spLocks noGrp="1"/>
          </p:cNvSpPr>
          <p:nvPr>
            <p:ph type="title"/>
          </p:nvPr>
        </p:nvSpPr>
        <p:spPr>
          <a:xfrm>
            <a:off x="508000" y="584941"/>
            <a:ext cx="10972800" cy="1143000"/>
          </a:xfrm>
        </p:spPr>
        <p:txBody>
          <a:bodyPr>
            <a:normAutofit/>
          </a:bodyPr>
          <a:lstStyle/>
          <a:p>
            <a:r>
              <a:rPr lang="en-US" sz="4800" b="1">
                <a:latin typeface="+mn-lt"/>
              </a:rPr>
              <a:t>Agenda</a:t>
            </a:r>
          </a:p>
        </p:txBody>
      </p:sp>
      <p:sp>
        <p:nvSpPr>
          <p:cNvPr id="3" name="Content Placeholder 2">
            <a:extLst>
              <a:ext uri="{FF2B5EF4-FFF2-40B4-BE49-F238E27FC236}">
                <a16:creationId xmlns:a16="http://schemas.microsoft.com/office/drawing/2014/main" id="{DFC42505-1B2C-B483-A7A3-6469F23E7E94}"/>
              </a:ext>
            </a:extLst>
          </p:cNvPr>
          <p:cNvSpPr>
            <a:spLocks noGrp="1"/>
          </p:cNvSpPr>
          <p:nvPr>
            <p:ph sz="half" idx="1"/>
          </p:nvPr>
        </p:nvSpPr>
        <p:spPr/>
        <p:txBody>
          <a:bodyPr vert="horz" lIns="91440" tIns="45720" rIns="91440" bIns="45720" rtlCol="0" anchor="t">
            <a:normAutofit fontScale="92500" lnSpcReduction="20000"/>
          </a:bodyPr>
          <a:lstStyle/>
          <a:p>
            <a:pPr marL="0" indent="0" algn="ctr">
              <a:buNone/>
            </a:pPr>
            <a:endParaRPr lang="en-US"/>
          </a:p>
          <a:p>
            <a:pPr marL="0" indent="0" algn="ctr">
              <a:buNone/>
            </a:pPr>
            <a:endParaRPr lang="en-US"/>
          </a:p>
          <a:p>
            <a:pPr marL="0" indent="0" algn="ctr">
              <a:buNone/>
            </a:pPr>
            <a:endParaRPr lang="en-US"/>
          </a:p>
          <a:p>
            <a:pPr marL="0" indent="0" algn="ctr">
              <a:buNone/>
            </a:pPr>
            <a:endParaRPr lang="en-US"/>
          </a:p>
          <a:p>
            <a:pPr marL="0" indent="0" algn="ctr">
              <a:buNone/>
            </a:pPr>
            <a:endParaRPr lang="en-US"/>
          </a:p>
          <a:p>
            <a:pPr marL="0" indent="0" algn="ctr">
              <a:buNone/>
            </a:pPr>
            <a:endParaRPr lang="en-US"/>
          </a:p>
          <a:p>
            <a:pPr marL="0" indent="0" algn="ctr">
              <a:buNone/>
            </a:pPr>
            <a:endParaRPr lang="en-US"/>
          </a:p>
          <a:p>
            <a:pPr marL="0" indent="0" algn="ctr">
              <a:buNone/>
            </a:pPr>
            <a:r>
              <a:rPr lang="en-US"/>
              <a:t>   </a:t>
            </a:r>
            <a:endParaRPr lang="en-US" sz="7500"/>
          </a:p>
        </p:txBody>
      </p:sp>
      <p:sp>
        <p:nvSpPr>
          <p:cNvPr id="2" name="Slide Number Placeholder 1">
            <a:extLst>
              <a:ext uri="{FF2B5EF4-FFF2-40B4-BE49-F238E27FC236}">
                <a16:creationId xmlns:a16="http://schemas.microsoft.com/office/drawing/2014/main" id="{318A0342-B284-C502-8350-2AA8CC483509}"/>
              </a:ext>
            </a:extLst>
          </p:cNvPr>
          <p:cNvSpPr>
            <a:spLocks noGrp="1"/>
          </p:cNvSpPr>
          <p:nvPr>
            <p:ph type="sldNum" sz="quarter" idx="12"/>
          </p:nvPr>
        </p:nvSpPr>
        <p:spPr/>
        <p:txBody>
          <a:bodyPr/>
          <a:lstStyle/>
          <a:p>
            <a:fld id="{0CC652D5-DF1F-AA42-8800-59B6D4D80B2D}" type="slidenum">
              <a:rPr lang="en-US" smtClean="0"/>
              <a:pPr/>
              <a:t>2</a:t>
            </a:fld>
            <a:endParaRPr lang="en-US"/>
          </a:p>
        </p:txBody>
      </p:sp>
      <p:sp>
        <p:nvSpPr>
          <p:cNvPr id="5" name="TextBox 4">
            <a:extLst>
              <a:ext uri="{FF2B5EF4-FFF2-40B4-BE49-F238E27FC236}">
                <a16:creationId xmlns:a16="http://schemas.microsoft.com/office/drawing/2014/main" id="{07653086-FF4A-80C2-0DB6-3AED9CD47707}"/>
              </a:ext>
            </a:extLst>
          </p:cNvPr>
          <p:cNvSpPr txBox="1"/>
          <p:nvPr/>
        </p:nvSpPr>
        <p:spPr>
          <a:xfrm>
            <a:off x="1280236" y="1971292"/>
            <a:ext cx="9428328" cy="3570208"/>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US" sz="2800" dirty="0"/>
              <a:t>Introductions</a:t>
            </a:r>
          </a:p>
          <a:p>
            <a:pPr marL="285750" indent="-285750">
              <a:spcAft>
                <a:spcPts val="600"/>
              </a:spcAft>
              <a:buFont typeface="Arial" panose="020B0604020202020204" pitchFamily="34" charset="0"/>
              <a:buChar char="•"/>
            </a:pPr>
            <a:r>
              <a:rPr lang="en-US" sz="2800" dirty="0"/>
              <a:t>Shoreline College – Who we are and what do we stand for</a:t>
            </a:r>
          </a:p>
          <a:p>
            <a:pPr marL="285750" indent="-285750">
              <a:spcAft>
                <a:spcPts val="600"/>
              </a:spcAft>
              <a:buFont typeface="Arial" panose="020B0604020202020204" pitchFamily="34" charset="0"/>
              <a:buChar char="•"/>
            </a:pPr>
            <a:r>
              <a:rPr lang="en-US" sz="2800" dirty="0"/>
              <a:t>General Timekeeping, Payroll, Holidays, etc.</a:t>
            </a:r>
          </a:p>
          <a:p>
            <a:pPr marL="285750" indent="-285750">
              <a:spcAft>
                <a:spcPts val="600"/>
              </a:spcAft>
              <a:buFont typeface="Arial" panose="020B0604020202020204" pitchFamily="34" charset="0"/>
              <a:buChar char="•"/>
            </a:pPr>
            <a:r>
              <a:rPr lang="en-US" sz="2800" dirty="0"/>
              <a:t>Required Trainings &amp; Professional Development</a:t>
            </a:r>
          </a:p>
          <a:p>
            <a:pPr marL="285750" indent="-285750">
              <a:spcAft>
                <a:spcPts val="600"/>
              </a:spcAft>
              <a:buFont typeface="Arial" panose="020B0604020202020204" pitchFamily="34" charset="0"/>
              <a:buChar char="•"/>
            </a:pPr>
            <a:r>
              <a:rPr lang="en-US" sz="2800" dirty="0"/>
              <a:t>Emergency Information</a:t>
            </a:r>
          </a:p>
          <a:p>
            <a:pPr marL="285750" indent="-285750">
              <a:spcAft>
                <a:spcPts val="600"/>
              </a:spcAft>
              <a:buFont typeface="Arial" panose="020B0604020202020204" pitchFamily="34" charset="0"/>
              <a:buChar char="•"/>
            </a:pPr>
            <a:r>
              <a:rPr lang="en-US" sz="2800" dirty="0"/>
              <a:t>Campus Tour</a:t>
            </a:r>
          </a:p>
          <a:p>
            <a:pPr marL="285750" indent="-285750">
              <a:spcAft>
                <a:spcPts val="600"/>
              </a:spcAft>
              <a:buFont typeface="Arial" panose="020B0604020202020204" pitchFamily="34" charset="0"/>
              <a:buChar char="•"/>
            </a:pPr>
            <a:r>
              <a:rPr lang="en-US" sz="2800" dirty="0"/>
              <a:t>Benefits Coordinator Presentation</a:t>
            </a:r>
          </a:p>
        </p:txBody>
      </p:sp>
    </p:spTree>
    <p:extLst>
      <p:ext uri="{BB962C8B-B14F-4D97-AF65-F5344CB8AC3E}">
        <p14:creationId xmlns:p14="http://schemas.microsoft.com/office/powerpoint/2010/main" val="281110474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813369" y="347245"/>
            <a:ext cx="8553691" cy="6215602"/>
          </a:xfrm>
          <a:prstGeom prst="rect">
            <a:avLst/>
          </a:prstGeom>
          <a:noFill/>
          <a:ln w="254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Rectangle 15"/>
          <p:cNvSpPr/>
          <p:nvPr/>
        </p:nvSpPr>
        <p:spPr>
          <a:xfrm>
            <a:off x="0" y="0"/>
            <a:ext cx="2612136" cy="842294"/>
          </a:xfrm>
          <a:prstGeom prst="rect">
            <a:avLst/>
          </a:prstGeom>
          <a:solidFill>
            <a:srgbClr val="0062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Rectangle 9"/>
          <p:cNvSpPr/>
          <p:nvPr/>
        </p:nvSpPr>
        <p:spPr>
          <a:xfrm>
            <a:off x="2898148" y="0"/>
            <a:ext cx="4980932" cy="842294"/>
          </a:xfrm>
          <a:prstGeom prst="rect">
            <a:avLst/>
          </a:prstGeom>
          <a:solidFill>
            <a:srgbClr val="00B0B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Rectangle 10"/>
          <p:cNvSpPr/>
          <p:nvPr/>
        </p:nvSpPr>
        <p:spPr>
          <a:xfrm>
            <a:off x="8165092" y="-4673"/>
            <a:ext cx="4026908" cy="842294"/>
          </a:xfrm>
          <a:prstGeom prst="rect">
            <a:avLst/>
          </a:prstGeom>
          <a:solidFill>
            <a:srgbClr val="DC4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Rectangle 11"/>
          <p:cNvSpPr/>
          <p:nvPr/>
        </p:nvSpPr>
        <p:spPr>
          <a:xfrm>
            <a:off x="0" y="6013867"/>
            <a:ext cx="2615492" cy="842294"/>
          </a:xfrm>
          <a:prstGeom prst="rect">
            <a:avLst/>
          </a:prstGeom>
          <a:solidFill>
            <a:srgbClr val="FFB5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p:cNvSpPr/>
          <p:nvPr/>
        </p:nvSpPr>
        <p:spPr>
          <a:xfrm>
            <a:off x="2897339" y="6028559"/>
            <a:ext cx="9294661" cy="842294"/>
          </a:xfrm>
          <a:prstGeom prst="rect">
            <a:avLst/>
          </a:prstGeom>
          <a:solidFill>
            <a:srgbClr val="43B0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Title 1"/>
          <p:cNvSpPr txBox="1">
            <a:spLocks/>
          </p:cNvSpPr>
          <p:nvPr/>
        </p:nvSpPr>
        <p:spPr>
          <a:xfrm>
            <a:off x="319781" y="1066687"/>
            <a:ext cx="11877039" cy="4717671"/>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defRPr/>
            </a:pPr>
            <a:r>
              <a:rPr lang="en-US" sz="4800" b="1" dirty="0">
                <a:solidFill>
                  <a:srgbClr val="00685E"/>
                </a:solidFill>
                <a:ea typeface="Franklin Gothic Heavy" charset="0"/>
                <a:cs typeface="Franklin Gothic Heavy" charset="0"/>
              </a:rPr>
              <a:t>Title IX </a:t>
            </a:r>
          </a:p>
          <a:p>
            <a:pPr algn="l">
              <a:defRPr/>
            </a:pPr>
            <a:r>
              <a:rPr lang="en-US" sz="2400" dirty="0">
                <a:ea typeface="+mj-lt"/>
                <a:cs typeface="+mj-lt"/>
              </a:rPr>
              <a:t>Title IX is a federal law that prohibits all forms of gender discrimination (including sexual harassment, sexual violence and domestic violence) in educational organizations that receive federal funding. </a:t>
            </a:r>
            <a:r>
              <a:rPr lang="en-US" sz="2400" dirty="0">
                <a:solidFill>
                  <a:srgbClr val="000000"/>
                </a:solidFill>
                <a:ea typeface="+mj-lt"/>
                <a:cs typeface="+mj-lt"/>
              </a:rPr>
              <a:t>Title IX applies to both students and employees. All employees have two important responsibilities related to Title IX:</a:t>
            </a:r>
            <a:endParaRPr lang="en-US" dirty="0"/>
          </a:p>
          <a:p>
            <a:pPr algn="l">
              <a:defRPr/>
            </a:pPr>
            <a:endParaRPr lang="en-US" sz="2400" dirty="0">
              <a:solidFill>
                <a:prstClr val="black"/>
              </a:solidFill>
              <a:latin typeface="+mn-lt"/>
              <a:ea typeface="+mn-ea"/>
              <a:cs typeface="+mn-cs"/>
            </a:endParaRPr>
          </a:p>
          <a:p>
            <a:pPr marL="342900" indent="-342900" algn="l">
              <a:buFont typeface="Wingdings"/>
              <a:buChar char="q"/>
              <a:defRPr/>
            </a:pPr>
            <a:r>
              <a:rPr lang="en-US" sz="2400" dirty="0">
                <a:solidFill>
                  <a:prstClr val="black"/>
                </a:solidFill>
                <a:latin typeface="+mn-lt"/>
                <a:ea typeface="+mn-ea"/>
                <a:cs typeface="+mn-cs"/>
              </a:rPr>
              <a:t>Complete annual Title IX training.</a:t>
            </a:r>
          </a:p>
          <a:p>
            <a:pPr marL="342900" indent="-342900" algn="l">
              <a:buFont typeface="Wingdings"/>
              <a:buChar char="q"/>
              <a:defRPr/>
            </a:pPr>
            <a:r>
              <a:rPr lang="en-US" sz="2400" b="1" dirty="0">
                <a:solidFill>
                  <a:prstClr val="black"/>
                </a:solidFill>
                <a:latin typeface="+mn-lt"/>
                <a:ea typeface="+mn-ea"/>
                <a:cs typeface="+mn-cs"/>
              </a:rPr>
              <a:t>Report instances of gender discrimination </a:t>
            </a:r>
            <a:r>
              <a:rPr lang="en-US" sz="2400" dirty="0">
                <a:solidFill>
                  <a:prstClr val="black"/>
                </a:solidFill>
                <a:latin typeface="+mn-lt"/>
                <a:ea typeface="+mn-ea"/>
                <a:cs typeface="+mn-cs"/>
              </a:rPr>
              <a:t>or suspected gender discrimination involving students or other employees to the</a:t>
            </a:r>
            <a:r>
              <a:rPr lang="en-US" sz="2400" dirty="0">
                <a:solidFill>
                  <a:prstClr val="black"/>
                </a:solidFill>
              </a:rPr>
              <a:t> </a:t>
            </a:r>
            <a:r>
              <a:rPr lang="en-US" sz="2400" dirty="0">
                <a:solidFill>
                  <a:prstClr val="black"/>
                </a:solidFill>
                <a:latin typeface="+mn-lt"/>
                <a:ea typeface="+mn-ea"/>
                <a:cs typeface="+mn-cs"/>
              </a:rPr>
              <a:t>Title IX/EEO Coordinator- Liam O’Connor (</a:t>
            </a:r>
            <a:r>
              <a:rPr lang="en-US" sz="2400" dirty="0">
                <a:solidFill>
                  <a:srgbClr val="0070C0"/>
                </a:solidFill>
                <a:latin typeface="+mn-lt"/>
                <a:ea typeface="+mn-ea"/>
                <a:cs typeface="+mn-cs"/>
                <a:hlinkClick r:id="rId3">
                  <a:extLst>
                    <a:ext uri="{A12FA001-AC4F-418D-AE19-62706E023703}">
                      <ahyp:hlinkClr xmlns:ahyp="http://schemas.microsoft.com/office/drawing/2018/hyperlinkcolor" val="tx"/>
                    </a:ext>
                  </a:extLst>
                </a:hlinkClick>
              </a:rPr>
              <a:t>titleIXcoordinator@shoreline.edu</a:t>
            </a:r>
            <a:r>
              <a:rPr lang="en-US" sz="2400" dirty="0">
                <a:solidFill>
                  <a:prstClr val="black"/>
                </a:solidFill>
                <a:latin typeface="+mn-lt"/>
                <a:ea typeface="+mn-ea"/>
                <a:cs typeface="+mn-cs"/>
              </a:rPr>
              <a:t>)</a:t>
            </a:r>
            <a:endParaRPr lang="en-US" sz="2400" dirty="0">
              <a:solidFill>
                <a:prstClr val="black"/>
              </a:solidFill>
              <a:latin typeface="+mn-lt"/>
              <a:ea typeface="Calibri"/>
              <a:cs typeface="Calibri"/>
            </a:endParaRPr>
          </a:p>
          <a:p>
            <a:pPr marL="342900" indent="-342900" algn="l">
              <a:spcBef>
                <a:spcPct val="0"/>
              </a:spcBef>
              <a:buFont typeface="Wingdings"/>
              <a:buChar char="q"/>
              <a:defRPr/>
            </a:pPr>
            <a:endParaRPr lang="en-US" sz="2400" dirty="0">
              <a:solidFill>
                <a:prstClr val="black"/>
              </a:solidFill>
              <a:latin typeface="+mn-lt"/>
              <a:ea typeface="Calibri"/>
              <a:cs typeface="Calibri"/>
            </a:endParaRPr>
          </a:p>
          <a:p>
            <a:pPr algn="l">
              <a:defRPr/>
            </a:pPr>
            <a:r>
              <a:rPr lang="en-US" sz="2400" dirty="0">
                <a:ea typeface="Calibri"/>
                <a:cs typeface="Calibri"/>
              </a:rPr>
              <a:t>For more information on Title IX visit </a:t>
            </a:r>
            <a:r>
              <a:rPr lang="en-US" sz="2400" b="1" dirty="0">
                <a:ea typeface="Calibri"/>
                <a:cs typeface="Calibri"/>
                <a:hlinkClick r:id="rId4"/>
              </a:rPr>
              <a:t>https://www.shoreline.edu/title-ix/</a:t>
            </a:r>
            <a:endParaRPr lang="en-US" sz="2400" b="1" dirty="0">
              <a:ea typeface="Calibri"/>
              <a:cs typeface="Calibri"/>
            </a:endParaRPr>
          </a:p>
          <a:p>
            <a:pPr algn="l">
              <a:defRPr/>
            </a:pPr>
            <a:endParaRPr lang="en-US" sz="3200" dirty="0">
              <a:ea typeface="Calibri"/>
              <a:cs typeface="Calibri"/>
            </a:endParaRPr>
          </a:p>
        </p:txBody>
      </p:sp>
    </p:spTree>
    <p:extLst>
      <p:ext uri="{BB962C8B-B14F-4D97-AF65-F5344CB8AC3E}">
        <p14:creationId xmlns:p14="http://schemas.microsoft.com/office/powerpoint/2010/main" val="293375415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813369" y="347245"/>
            <a:ext cx="8553691" cy="6215602"/>
          </a:xfrm>
          <a:prstGeom prst="rect">
            <a:avLst/>
          </a:prstGeom>
          <a:noFill/>
          <a:ln w="254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itle 1"/>
          <p:cNvSpPr txBox="1">
            <a:spLocks/>
          </p:cNvSpPr>
          <p:nvPr/>
        </p:nvSpPr>
        <p:spPr>
          <a:xfrm>
            <a:off x="1813368" y="2130044"/>
            <a:ext cx="8553691" cy="3782981"/>
          </a:xfrm>
          <a:prstGeom prst="rect">
            <a:avLst/>
          </a:prstGeom>
        </p:spPr>
        <p:txBody>
          <a:bodyPr vert="horz" lIns="91440" tIns="45720" rIns="91440" bIns="4572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4000"/>
          </a:p>
        </p:txBody>
      </p:sp>
      <p:sp>
        <p:nvSpPr>
          <p:cNvPr id="16" name="Rectangle 15"/>
          <p:cNvSpPr/>
          <p:nvPr/>
        </p:nvSpPr>
        <p:spPr>
          <a:xfrm>
            <a:off x="0" y="0"/>
            <a:ext cx="2612136" cy="842294"/>
          </a:xfrm>
          <a:prstGeom prst="rect">
            <a:avLst/>
          </a:prstGeom>
          <a:solidFill>
            <a:srgbClr val="0062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2898148" y="0"/>
            <a:ext cx="4980932" cy="842294"/>
          </a:xfrm>
          <a:prstGeom prst="rect">
            <a:avLst/>
          </a:prstGeom>
          <a:solidFill>
            <a:srgbClr val="00B0B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8165092" y="-4673"/>
            <a:ext cx="4026908" cy="842294"/>
          </a:xfrm>
          <a:prstGeom prst="rect">
            <a:avLst/>
          </a:prstGeom>
          <a:solidFill>
            <a:srgbClr val="DC4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p:nvSpPr>
        <p:spPr>
          <a:xfrm>
            <a:off x="0" y="6013867"/>
            <a:ext cx="2615492" cy="842294"/>
          </a:xfrm>
          <a:prstGeom prst="rect">
            <a:avLst/>
          </a:prstGeom>
          <a:solidFill>
            <a:srgbClr val="FFB5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p:nvPr/>
        </p:nvSpPr>
        <p:spPr>
          <a:xfrm>
            <a:off x="2897339" y="6028559"/>
            <a:ext cx="9294661" cy="842294"/>
          </a:xfrm>
          <a:prstGeom prst="rect">
            <a:avLst/>
          </a:prstGeom>
          <a:solidFill>
            <a:srgbClr val="43B0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8C822C9A-5381-45E2-A567-FF675E1BDFA8}"/>
              </a:ext>
            </a:extLst>
          </p:cNvPr>
          <p:cNvSpPr>
            <a:spLocks noGrp="1"/>
          </p:cNvSpPr>
          <p:nvPr>
            <p:ph type="title"/>
          </p:nvPr>
        </p:nvSpPr>
        <p:spPr>
          <a:xfrm>
            <a:off x="609600" y="615213"/>
            <a:ext cx="10972800" cy="1143000"/>
          </a:xfrm>
        </p:spPr>
        <p:txBody>
          <a:bodyPr/>
          <a:lstStyle/>
          <a:p>
            <a:r>
              <a:rPr lang="en-US" b="1">
                <a:latin typeface="+mj-lt"/>
              </a:rPr>
              <a:t>Required Annual Trainings</a:t>
            </a:r>
          </a:p>
        </p:txBody>
      </p:sp>
      <p:sp>
        <p:nvSpPr>
          <p:cNvPr id="8" name="TextBox 7">
            <a:extLst>
              <a:ext uri="{FF2B5EF4-FFF2-40B4-BE49-F238E27FC236}">
                <a16:creationId xmlns:a16="http://schemas.microsoft.com/office/drawing/2014/main" id="{886A0F38-61EC-60A3-ED33-310A8304B766}"/>
              </a:ext>
            </a:extLst>
          </p:cNvPr>
          <p:cNvSpPr txBox="1"/>
          <p:nvPr/>
        </p:nvSpPr>
        <p:spPr>
          <a:xfrm>
            <a:off x="167714" y="5180371"/>
            <a:ext cx="11844997" cy="461665"/>
          </a:xfrm>
          <a:prstGeom prst="rect">
            <a:avLst/>
          </a:prstGeom>
          <a:noFill/>
        </p:spPr>
        <p:txBody>
          <a:bodyPr wrap="square" rtlCol="0">
            <a:spAutoFit/>
          </a:bodyPr>
          <a:lstStyle/>
          <a:p>
            <a:pPr algn="ctr"/>
            <a:r>
              <a:rPr lang="en-US" sz="2400" dirty="0"/>
              <a:t>Look for an activation email from Vector - use your Shoreline credentials</a:t>
            </a:r>
          </a:p>
        </p:txBody>
      </p:sp>
      <p:pic>
        <p:nvPicPr>
          <p:cNvPr id="15" name="Picture 14">
            <a:extLst>
              <a:ext uri="{FF2B5EF4-FFF2-40B4-BE49-F238E27FC236}">
                <a16:creationId xmlns:a16="http://schemas.microsoft.com/office/drawing/2014/main" id="{9C40DFBE-A41F-BA1D-225B-717B8D00A84F}"/>
              </a:ext>
            </a:extLst>
          </p:cNvPr>
          <p:cNvPicPr>
            <a:picLocks noChangeAspect="1"/>
          </p:cNvPicPr>
          <p:nvPr/>
        </p:nvPicPr>
        <p:blipFill>
          <a:blip r:embed="rId3"/>
          <a:stretch>
            <a:fillRect/>
          </a:stretch>
        </p:blipFill>
        <p:spPr>
          <a:xfrm>
            <a:off x="3851877" y="1958344"/>
            <a:ext cx="4476669" cy="1243519"/>
          </a:xfrm>
          <a:prstGeom prst="rect">
            <a:avLst/>
          </a:prstGeom>
          <a:ln>
            <a:solidFill>
              <a:schemeClr val="accent1"/>
            </a:solidFill>
          </a:ln>
        </p:spPr>
      </p:pic>
      <p:sp>
        <p:nvSpPr>
          <p:cNvPr id="2" name="TextBox 1">
            <a:extLst>
              <a:ext uri="{FF2B5EF4-FFF2-40B4-BE49-F238E27FC236}">
                <a16:creationId xmlns:a16="http://schemas.microsoft.com/office/drawing/2014/main" id="{C2B3EC8C-BDB4-C17E-EEAF-C691B1C36553}"/>
              </a:ext>
            </a:extLst>
          </p:cNvPr>
          <p:cNvSpPr txBox="1"/>
          <p:nvPr/>
        </p:nvSpPr>
        <p:spPr>
          <a:xfrm>
            <a:off x="1813368" y="3317397"/>
            <a:ext cx="9013262" cy="1569660"/>
          </a:xfrm>
          <a:prstGeom prst="rect">
            <a:avLst/>
          </a:prstGeom>
          <a:noFill/>
          <a:ln>
            <a:noFill/>
          </a:ln>
        </p:spPr>
        <p:txBody>
          <a:bodyPr wrap="square" rtlCol="0">
            <a:spAutoFit/>
          </a:bodyPr>
          <a:lstStyle/>
          <a:p>
            <a:pPr marL="285750" indent="-285750">
              <a:buFont typeface="Arial" panose="020B0604020202020204" pitchFamily="34" charset="0"/>
              <a:buChar char="•"/>
            </a:pPr>
            <a:r>
              <a:rPr lang="en-US" sz="2400" dirty="0"/>
              <a:t>Family Educational Rights and Privacy Act (FERPA)</a:t>
            </a:r>
          </a:p>
          <a:p>
            <a:pPr marL="285750" indent="-285750">
              <a:buFont typeface="Arial" panose="020B0604020202020204" pitchFamily="34" charset="0"/>
              <a:buChar char="•"/>
            </a:pPr>
            <a:r>
              <a:rPr lang="en-US" sz="2400" dirty="0"/>
              <a:t>Cybersecurity Awareness for Employees of Educational Institutions</a:t>
            </a:r>
          </a:p>
          <a:p>
            <a:pPr marL="285750" indent="-285750">
              <a:buFont typeface="Arial" panose="020B0604020202020204" pitchFamily="34" charset="0"/>
              <a:buChar char="•"/>
            </a:pPr>
            <a:r>
              <a:rPr lang="en-US" sz="2400" dirty="0"/>
              <a:t>Building Supportive Communities: Clery Act &amp; Title IX</a:t>
            </a:r>
          </a:p>
          <a:p>
            <a:pPr marL="285750" indent="-285750">
              <a:buFont typeface="Arial" panose="020B0604020202020204" pitchFamily="34" charset="0"/>
              <a:buChar char="•"/>
            </a:pPr>
            <a:r>
              <a:rPr lang="en-US" sz="2400" dirty="0"/>
              <a:t>Hazing Awareness and Prevention</a:t>
            </a:r>
          </a:p>
        </p:txBody>
      </p:sp>
    </p:spTree>
    <p:extLst>
      <p:ext uri="{BB962C8B-B14F-4D97-AF65-F5344CB8AC3E}">
        <p14:creationId xmlns:p14="http://schemas.microsoft.com/office/powerpoint/2010/main" val="215557871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CWhitelogoTransp copy.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84885" y="4723896"/>
            <a:ext cx="1810657" cy="1073596"/>
          </a:xfrm>
          <a:prstGeom prst="rect">
            <a:avLst/>
          </a:prstGeom>
        </p:spPr>
      </p:pic>
      <p:sp>
        <p:nvSpPr>
          <p:cNvPr id="5" name="Rectangle 4"/>
          <p:cNvSpPr/>
          <p:nvPr/>
        </p:nvSpPr>
        <p:spPr>
          <a:xfrm>
            <a:off x="1813369" y="347245"/>
            <a:ext cx="8553691" cy="6215602"/>
          </a:xfrm>
          <a:prstGeom prst="rect">
            <a:avLst/>
          </a:prstGeom>
          <a:noFill/>
          <a:ln w="254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itle 1"/>
          <p:cNvSpPr txBox="1">
            <a:spLocks/>
          </p:cNvSpPr>
          <p:nvPr/>
        </p:nvSpPr>
        <p:spPr>
          <a:xfrm>
            <a:off x="1813368" y="2130044"/>
            <a:ext cx="8553691" cy="3782981"/>
          </a:xfrm>
          <a:prstGeom prst="rect">
            <a:avLst/>
          </a:prstGeom>
        </p:spPr>
        <p:txBody>
          <a:bodyPr vert="horz" lIns="91440" tIns="45720" rIns="91440" bIns="4572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4000"/>
          </a:p>
        </p:txBody>
      </p:sp>
      <p:sp>
        <p:nvSpPr>
          <p:cNvPr id="16" name="Rectangle 15"/>
          <p:cNvSpPr/>
          <p:nvPr/>
        </p:nvSpPr>
        <p:spPr>
          <a:xfrm>
            <a:off x="0" y="0"/>
            <a:ext cx="2612136" cy="842294"/>
          </a:xfrm>
          <a:prstGeom prst="rect">
            <a:avLst/>
          </a:prstGeom>
          <a:solidFill>
            <a:srgbClr val="0062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2898148" y="0"/>
            <a:ext cx="4980932" cy="842294"/>
          </a:xfrm>
          <a:prstGeom prst="rect">
            <a:avLst/>
          </a:prstGeom>
          <a:solidFill>
            <a:srgbClr val="00B0B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8165092" y="-4673"/>
            <a:ext cx="4026908" cy="842294"/>
          </a:xfrm>
          <a:prstGeom prst="rect">
            <a:avLst/>
          </a:prstGeom>
          <a:solidFill>
            <a:srgbClr val="DC4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p:nvSpPr>
        <p:spPr>
          <a:xfrm>
            <a:off x="0" y="6013867"/>
            <a:ext cx="2615492" cy="842294"/>
          </a:xfrm>
          <a:prstGeom prst="rect">
            <a:avLst/>
          </a:prstGeom>
          <a:solidFill>
            <a:srgbClr val="FFB5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p:nvPr/>
        </p:nvSpPr>
        <p:spPr>
          <a:xfrm>
            <a:off x="2897339" y="6028559"/>
            <a:ext cx="9294661" cy="842294"/>
          </a:xfrm>
          <a:prstGeom prst="rect">
            <a:avLst/>
          </a:prstGeom>
          <a:solidFill>
            <a:srgbClr val="43B0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itle 1"/>
          <p:cNvSpPr txBox="1">
            <a:spLocks/>
          </p:cNvSpPr>
          <p:nvPr/>
        </p:nvSpPr>
        <p:spPr>
          <a:xfrm>
            <a:off x="285008" y="1194211"/>
            <a:ext cx="11566566" cy="1025528"/>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4000" b="1">
              <a:solidFill>
                <a:srgbClr val="00685E"/>
              </a:solidFill>
              <a:latin typeface="Franklin Gothic Heavy" charset="0"/>
              <a:ea typeface="Franklin Gothic Heavy" charset="0"/>
              <a:cs typeface="Franklin Gothic Heavy" charset="0"/>
            </a:endParaRPr>
          </a:p>
          <a:p>
            <a:endParaRPr lang="en-US" sz="4000" b="1">
              <a:solidFill>
                <a:srgbClr val="00685E"/>
              </a:solidFill>
              <a:latin typeface="Franklin Gothic Heavy" charset="0"/>
              <a:ea typeface="Franklin Gothic Heavy" charset="0"/>
              <a:cs typeface="Franklin Gothic Heavy" charset="0"/>
            </a:endParaRPr>
          </a:p>
        </p:txBody>
      </p:sp>
      <p:sp>
        <p:nvSpPr>
          <p:cNvPr id="3" name="Title 2">
            <a:extLst>
              <a:ext uri="{FF2B5EF4-FFF2-40B4-BE49-F238E27FC236}">
                <a16:creationId xmlns:a16="http://schemas.microsoft.com/office/drawing/2014/main" id="{E925A997-8BFA-4D3B-95AF-F1010B4428FE}"/>
              </a:ext>
            </a:extLst>
          </p:cNvPr>
          <p:cNvSpPr>
            <a:spLocks noGrp="1"/>
          </p:cNvSpPr>
          <p:nvPr>
            <p:ph type="title"/>
          </p:nvPr>
        </p:nvSpPr>
        <p:spPr>
          <a:xfrm>
            <a:off x="609600" y="1071647"/>
            <a:ext cx="10972800" cy="1143000"/>
          </a:xfrm>
        </p:spPr>
        <p:txBody>
          <a:bodyPr/>
          <a:lstStyle/>
          <a:p>
            <a:r>
              <a:rPr lang="en-US" b="1">
                <a:latin typeface="+mj-lt"/>
              </a:rPr>
              <a:t>Education &amp; Training</a:t>
            </a:r>
          </a:p>
        </p:txBody>
      </p:sp>
      <p:graphicFrame>
        <p:nvGraphicFramePr>
          <p:cNvPr id="20" name="Content Placeholder 5">
            <a:extLst>
              <a:ext uri="{FF2B5EF4-FFF2-40B4-BE49-F238E27FC236}">
                <a16:creationId xmlns:a16="http://schemas.microsoft.com/office/drawing/2014/main" id="{73D27E6E-6B23-401D-9DBC-8200F610E947}"/>
              </a:ext>
            </a:extLst>
          </p:cNvPr>
          <p:cNvGraphicFramePr>
            <a:graphicFrameLocks noGrp="1"/>
          </p:cNvGraphicFramePr>
          <p:nvPr>
            <p:ph idx="1"/>
            <p:extLst>
              <p:ext uri="{D42A27DB-BD31-4B8C-83A1-F6EECF244321}">
                <p14:modId xmlns:p14="http://schemas.microsoft.com/office/powerpoint/2010/main" val="2164362400"/>
              </p:ext>
            </p:extLst>
          </p:nvPr>
        </p:nvGraphicFramePr>
        <p:xfrm>
          <a:off x="285008" y="933461"/>
          <a:ext cx="11559745" cy="43528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7" name="Picture 16">
            <a:extLst>
              <a:ext uri="{FF2B5EF4-FFF2-40B4-BE49-F238E27FC236}">
                <a16:creationId xmlns:a16="http://schemas.microsoft.com/office/drawing/2014/main" id="{5DA10FBE-12B1-B1A6-1028-932FC535D82F}"/>
              </a:ext>
            </a:extLst>
          </p:cNvPr>
          <p:cNvPicPr>
            <a:picLocks noChangeAspect="1"/>
          </p:cNvPicPr>
          <p:nvPr/>
        </p:nvPicPr>
        <p:blipFill>
          <a:blip r:embed="rId8"/>
          <a:stretch>
            <a:fillRect/>
          </a:stretch>
        </p:blipFill>
        <p:spPr>
          <a:xfrm>
            <a:off x="5561652" y="3940390"/>
            <a:ext cx="864125" cy="829713"/>
          </a:xfrm>
          <a:prstGeom prst="rect">
            <a:avLst/>
          </a:prstGeom>
          <a:ln>
            <a:solidFill>
              <a:srgbClr val="DC4405"/>
            </a:solidFill>
          </a:ln>
        </p:spPr>
      </p:pic>
      <p:sp>
        <p:nvSpPr>
          <p:cNvPr id="18" name="TextBox 17">
            <a:extLst>
              <a:ext uri="{FF2B5EF4-FFF2-40B4-BE49-F238E27FC236}">
                <a16:creationId xmlns:a16="http://schemas.microsoft.com/office/drawing/2014/main" id="{FB3FBC50-3A10-7A36-0754-D55C9D34DF2B}"/>
              </a:ext>
            </a:extLst>
          </p:cNvPr>
          <p:cNvSpPr txBox="1"/>
          <p:nvPr/>
        </p:nvSpPr>
        <p:spPr>
          <a:xfrm>
            <a:off x="5655437" y="4885637"/>
            <a:ext cx="1340106" cy="523220"/>
          </a:xfrm>
          <a:prstGeom prst="rect">
            <a:avLst/>
          </a:prstGeom>
          <a:noFill/>
        </p:spPr>
        <p:txBody>
          <a:bodyPr wrap="square">
            <a:spAutoFit/>
          </a:bodyPr>
          <a:lstStyle/>
          <a:p>
            <a:pPr lvl="0">
              <a:lnSpc>
                <a:spcPct val="100000"/>
              </a:lnSpc>
            </a:pPr>
            <a:r>
              <a:rPr lang="en-US" sz="1400"/>
              <a:t>Canvas </a:t>
            </a:r>
          </a:p>
          <a:p>
            <a:pPr lvl="0">
              <a:lnSpc>
                <a:spcPct val="100000"/>
              </a:lnSpc>
            </a:pPr>
            <a:endParaRPr lang="en-US" sz="1400"/>
          </a:p>
        </p:txBody>
      </p:sp>
    </p:spTree>
    <p:extLst>
      <p:ext uri="{BB962C8B-B14F-4D97-AF65-F5344CB8AC3E}">
        <p14:creationId xmlns:p14="http://schemas.microsoft.com/office/powerpoint/2010/main" val="362015893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1EDE9A3-F04A-4CFF-945E-6523C305B6D7}"/>
              </a:ext>
            </a:extLst>
          </p:cNvPr>
          <p:cNvSpPr>
            <a:spLocks noGrp="1"/>
          </p:cNvSpPr>
          <p:nvPr>
            <p:ph type="ctrTitle"/>
          </p:nvPr>
        </p:nvSpPr>
        <p:spPr>
          <a:xfrm>
            <a:off x="-2733" y="1043625"/>
            <a:ext cx="12126986" cy="1132114"/>
          </a:xfrm>
        </p:spPr>
        <p:txBody>
          <a:bodyPr>
            <a:normAutofit/>
          </a:bodyPr>
          <a:lstStyle/>
          <a:p>
            <a:r>
              <a:rPr lang="en-US" sz="4000" dirty="0">
                <a:solidFill>
                  <a:schemeClr val="bg1"/>
                </a:solidFill>
                <a:latin typeface="+mj-lt"/>
              </a:rPr>
              <a:t>shorelineccwa.sharepoint.com/sites/Intranet</a:t>
            </a:r>
          </a:p>
        </p:txBody>
      </p:sp>
      <p:sp>
        <p:nvSpPr>
          <p:cNvPr id="2" name="Slide Number Placeholder 1"/>
          <p:cNvSpPr>
            <a:spLocks noGrp="1"/>
          </p:cNvSpPr>
          <p:nvPr>
            <p:ph type="sldNum" sz="quarter" idx="12"/>
          </p:nvPr>
        </p:nvSpPr>
        <p:spPr/>
        <p:txBody>
          <a:bodyPr/>
          <a:lstStyle/>
          <a:p>
            <a:fld id="{8553FD60-1C18-4495-8ABA-12E75D09983C}" type="slidenum">
              <a:rPr lang="en-US" dirty="0" smtClean="0"/>
              <a:pPr/>
              <a:t>23</a:t>
            </a:fld>
            <a:endParaRPr lang="en-US"/>
          </a:p>
        </p:txBody>
      </p:sp>
      <p:pic>
        <p:nvPicPr>
          <p:cNvPr id="6" name="Picture 5">
            <a:extLst>
              <a:ext uri="{FF2B5EF4-FFF2-40B4-BE49-F238E27FC236}">
                <a16:creationId xmlns:a16="http://schemas.microsoft.com/office/drawing/2014/main" id="{6D0CA17A-D765-1121-FB65-FC9781357329}"/>
              </a:ext>
            </a:extLst>
          </p:cNvPr>
          <p:cNvPicPr>
            <a:picLocks noChangeAspect="1"/>
          </p:cNvPicPr>
          <p:nvPr/>
        </p:nvPicPr>
        <p:blipFill>
          <a:blip r:embed="rId4"/>
          <a:stretch>
            <a:fillRect/>
          </a:stretch>
        </p:blipFill>
        <p:spPr>
          <a:xfrm>
            <a:off x="1893572" y="2271622"/>
            <a:ext cx="8334375" cy="3055030"/>
          </a:xfrm>
          <a:prstGeom prst="rect">
            <a:avLst/>
          </a:prstGeom>
        </p:spPr>
      </p:pic>
    </p:spTree>
    <p:extLst>
      <p:ext uri="{BB962C8B-B14F-4D97-AF65-F5344CB8AC3E}">
        <p14:creationId xmlns:p14="http://schemas.microsoft.com/office/powerpoint/2010/main" val="380661205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1EDE9A3-F04A-4CFF-945E-6523C305B6D7}"/>
              </a:ext>
            </a:extLst>
          </p:cNvPr>
          <p:cNvSpPr>
            <a:spLocks noGrp="1"/>
          </p:cNvSpPr>
          <p:nvPr>
            <p:ph type="ctrTitle"/>
          </p:nvPr>
        </p:nvSpPr>
        <p:spPr>
          <a:xfrm>
            <a:off x="881743" y="551544"/>
            <a:ext cx="10613571" cy="1132114"/>
          </a:xfrm>
        </p:spPr>
        <p:txBody>
          <a:bodyPr>
            <a:normAutofit fontScale="90000"/>
          </a:bodyPr>
          <a:lstStyle/>
          <a:p>
            <a:br>
              <a:rPr lang="en-US" b="1">
                <a:solidFill>
                  <a:schemeClr val="bg1"/>
                </a:solidFill>
                <a:latin typeface="+mj-lt"/>
              </a:rPr>
            </a:br>
            <a:endParaRPr lang="en-US" sz="4000">
              <a:solidFill>
                <a:schemeClr val="bg1"/>
              </a:solidFill>
              <a:latin typeface="+mj-lt"/>
            </a:endParaRPr>
          </a:p>
        </p:txBody>
      </p:sp>
      <p:sp>
        <p:nvSpPr>
          <p:cNvPr id="2" name="Slide Number Placeholder 1"/>
          <p:cNvSpPr>
            <a:spLocks noGrp="1"/>
          </p:cNvSpPr>
          <p:nvPr>
            <p:ph type="sldNum" sz="quarter" idx="12"/>
          </p:nvPr>
        </p:nvSpPr>
        <p:spPr/>
        <p:txBody>
          <a:bodyPr/>
          <a:lstStyle/>
          <a:p>
            <a:fld id="{8553FD60-1C18-4495-8ABA-12E75D09983C}" type="slidenum">
              <a:rPr lang="en-US" smtClean="0"/>
              <a:pPr/>
              <a:t>24</a:t>
            </a:fld>
            <a:endParaRPr lang="en-US"/>
          </a:p>
        </p:txBody>
      </p:sp>
      <p:sp>
        <p:nvSpPr>
          <p:cNvPr id="4" name="TextBox 3">
            <a:extLst>
              <a:ext uri="{FF2B5EF4-FFF2-40B4-BE49-F238E27FC236}">
                <a16:creationId xmlns:a16="http://schemas.microsoft.com/office/drawing/2014/main" id="{0336C37F-886C-7CD4-68DF-C43415CA1BCF}"/>
              </a:ext>
            </a:extLst>
          </p:cNvPr>
          <p:cNvSpPr txBox="1"/>
          <p:nvPr/>
        </p:nvSpPr>
        <p:spPr>
          <a:xfrm>
            <a:off x="256039" y="1044705"/>
            <a:ext cx="11054218" cy="113877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b="1" u="sng">
                <a:solidFill>
                  <a:schemeClr val="bg1"/>
                </a:solidFill>
                <a:cs typeface="Calibri"/>
              </a:rPr>
              <a:t>Knowledge Base</a:t>
            </a:r>
          </a:p>
          <a:p>
            <a:r>
              <a:rPr lang="en-US" sz="3200" b="1">
                <a:solidFill>
                  <a:schemeClr val="bg1"/>
                </a:solidFill>
                <a:cs typeface="Calibri"/>
              </a:rPr>
              <a:t>Shoreline.edu -&gt; </a:t>
            </a:r>
            <a:r>
              <a:rPr lang="en-US" sz="3200" b="1" dirty="0">
                <a:solidFill>
                  <a:schemeClr val="bg1"/>
                </a:solidFill>
                <a:cs typeface="Calibri"/>
              </a:rPr>
              <a:t>Student Support -&gt; Support Center</a:t>
            </a:r>
            <a:endParaRPr lang="en-US" sz="3200" b="1">
              <a:solidFill>
                <a:schemeClr val="bg1"/>
              </a:solidFill>
              <a:cs typeface="Calibri"/>
            </a:endParaRPr>
          </a:p>
        </p:txBody>
      </p:sp>
      <p:pic>
        <p:nvPicPr>
          <p:cNvPr id="6" name="Picture 5" descr="A screenshot of a computer&#10;&#10;Description automatically generated">
            <a:extLst>
              <a:ext uri="{FF2B5EF4-FFF2-40B4-BE49-F238E27FC236}">
                <a16:creationId xmlns:a16="http://schemas.microsoft.com/office/drawing/2014/main" id="{4743BE64-A597-96EE-C0F1-7C2ED174689D}"/>
              </a:ext>
            </a:extLst>
          </p:cNvPr>
          <p:cNvPicPr>
            <a:picLocks noChangeAspect="1"/>
          </p:cNvPicPr>
          <p:nvPr/>
        </p:nvPicPr>
        <p:blipFill>
          <a:blip r:embed="rId4"/>
          <a:stretch>
            <a:fillRect/>
          </a:stretch>
        </p:blipFill>
        <p:spPr>
          <a:xfrm>
            <a:off x="110646" y="2574421"/>
            <a:ext cx="5394543" cy="2669487"/>
          </a:xfrm>
          <a:prstGeom prst="rect">
            <a:avLst/>
          </a:prstGeom>
        </p:spPr>
      </p:pic>
      <p:sp>
        <p:nvSpPr>
          <p:cNvPr id="7" name="Oval 6">
            <a:extLst>
              <a:ext uri="{FF2B5EF4-FFF2-40B4-BE49-F238E27FC236}">
                <a16:creationId xmlns:a16="http://schemas.microsoft.com/office/drawing/2014/main" id="{DA7F70C8-149E-9600-F23D-0056886363E8}"/>
              </a:ext>
            </a:extLst>
          </p:cNvPr>
          <p:cNvSpPr/>
          <p:nvPr/>
        </p:nvSpPr>
        <p:spPr>
          <a:xfrm>
            <a:off x="2371596" y="4067827"/>
            <a:ext cx="2887248" cy="914400"/>
          </a:xfrm>
          <a:prstGeom prst="ellipse">
            <a:avLst/>
          </a:prstGeom>
          <a:noFill/>
          <a:ln w="5715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Arrow: Right 8">
            <a:extLst>
              <a:ext uri="{FF2B5EF4-FFF2-40B4-BE49-F238E27FC236}">
                <a16:creationId xmlns:a16="http://schemas.microsoft.com/office/drawing/2014/main" id="{78273A05-79D1-B1C9-811C-01662AD4B4F3}"/>
              </a:ext>
            </a:extLst>
          </p:cNvPr>
          <p:cNvSpPr/>
          <p:nvPr/>
        </p:nvSpPr>
        <p:spPr>
          <a:xfrm>
            <a:off x="5697479" y="3778408"/>
            <a:ext cx="978408" cy="484632"/>
          </a:xfrm>
          <a:prstGeom prst="rightArrow">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 name="Picture 9" descr="A screenshot of a web page&#10;&#10;Description automatically generated">
            <a:extLst>
              <a:ext uri="{FF2B5EF4-FFF2-40B4-BE49-F238E27FC236}">
                <a16:creationId xmlns:a16="http://schemas.microsoft.com/office/drawing/2014/main" id="{A610DF8D-C9AE-4249-306C-20539C5CCE78}"/>
              </a:ext>
            </a:extLst>
          </p:cNvPr>
          <p:cNvPicPr>
            <a:picLocks noChangeAspect="1"/>
          </p:cNvPicPr>
          <p:nvPr/>
        </p:nvPicPr>
        <p:blipFill>
          <a:blip r:embed="rId5"/>
          <a:stretch>
            <a:fillRect/>
          </a:stretch>
        </p:blipFill>
        <p:spPr>
          <a:xfrm>
            <a:off x="6987745" y="2183478"/>
            <a:ext cx="4300291" cy="3479738"/>
          </a:xfrm>
          <a:prstGeom prst="rect">
            <a:avLst/>
          </a:prstGeom>
        </p:spPr>
      </p:pic>
    </p:spTree>
    <p:extLst>
      <p:ext uri="{BB962C8B-B14F-4D97-AF65-F5344CB8AC3E}">
        <p14:creationId xmlns:p14="http://schemas.microsoft.com/office/powerpoint/2010/main" val="341106031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Rectangle 4"/>
          <p:cNvSpPr/>
          <p:nvPr/>
        </p:nvSpPr>
        <p:spPr>
          <a:xfrm>
            <a:off x="1813369" y="347245"/>
            <a:ext cx="8553691" cy="6215602"/>
          </a:xfrm>
          <a:prstGeom prst="rect">
            <a:avLst/>
          </a:prstGeom>
          <a:noFill/>
          <a:ln w="254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p:nvSpPr>
        <p:spPr>
          <a:xfrm>
            <a:off x="0" y="0"/>
            <a:ext cx="2612136" cy="842294"/>
          </a:xfrm>
          <a:prstGeom prst="rect">
            <a:avLst/>
          </a:prstGeom>
          <a:solidFill>
            <a:srgbClr val="0062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2898148" y="0"/>
            <a:ext cx="4980932" cy="842294"/>
          </a:xfrm>
          <a:prstGeom prst="rect">
            <a:avLst/>
          </a:prstGeom>
          <a:solidFill>
            <a:srgbClr val="00B0B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8165092" y="-4673"/>
            <a:ext cx="4026908" cy="842294"/>
          </a:xfrm>
          <a:prstGeom prst="rect">
            <a:avLst/>
          </a:prstGeom>
          <a:solidFill>
            <a:srgbClr val="DC4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p:nvSpPr>
        <p:spPr>
          <a:xfrm>
            <a:off x="0" y="6013867"/>
            <a:ext cx="2615492" cy="842294"/>
          </a:xfrm>
          <a:prstGeom prst="rect">
            <a:avLst/>
          </a:prstGeom>
          <a:solidFill>
            <a:srgbClr val="FFB5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p:nvPr/>
        </p:nvSpPr>
        <p:spPr>
          <a:xfrm>
            <a:off x="2897339" y="6028559"/>
            <a:ext cx="9294661" cy="842294"/>
          </a:xfrm>
          <a:prstGeom prst="rect">
            <a:avLst/>
          </a:prstGeom>
          <a:solidFill>
            <a:srgbClr val="43B0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itle 1"/>
          <p:cNvSpPr txBox="1">
            <a:spLocks/>
          </p:cNvSpPr>
          <p:nvPr/>
        </p:nvSpPr>
        <p:spPr>
          <a:xfrm>
            <a:off x="285008" y="1194211"/>
            <a:ext cx="11566566" cy="1025528"/>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4000" b="1">
              <a:solidFill>
                <a:srgbClr val="00685E"/>
              </a:solidFill>
              <a:latin typeface="Franklin Gothic Heavy" charset="0"/>
              <a:ea typeface="Franklin Gothic Heavy" charset="0"/>
              <a:cs typeface="Franklin Gothic Heavy" charset="0"/>
            </a:endParaRPr>
          </a:p>
          <a:p>
            <a:endParaRPr lang="en-US" sz="4000" b="1">
              <a:solidFill>
                <a:srgbClr val="00685E"/>
              </a:solidFill>
              <a:latin typeface="Franklin Gothic Heavy" charset="0"/>
              <a:ea typeface="Franklin Gothic Heavy" charset="0"/>
              <a:cs typeface="Franklin Gothic Heavy" charset="0"/>
            </a:endParaRPr>
          </a:p>
        </p:txBody>
      </p:sp>
      <p:sp>
        <p:nvSpPr>
          <p:cNvPr id="3" name="Title 2">
            <a:extLst>
              <a:ext uri="{FF2B5EF4-FFF2-40B4-BE49-F238E27FC236}">
                <a16:creationId xmlns:a16="http://schemas.microsoft.com/office/drawing/2014/main" id="{E925A997-8BFA-4D3B-95AF-F1010B4428FE}"/>
              </a:ext>
            </a:extLst>
          </p:cNvPr>
          <p:cNvSpPr>
            <a:spLocks noGrp="1"/>
          </p:cNvSpPr>
          <p:nvPr>
            <p:ph type="title"/>
          </p:nvPr>
        </p:nvSpPr>
        <p:spPr>
          <a:xfrm>
            <a:off x="0" y="670480"/>
            <a:ext cx="10972800" cy="1143000"/>
          </a:xfrm>
        </p:spPr>
        <p:txBody>
          <a:bodyPr/>
          <a:lstStyle/>
          <a:p>
            <a:r>
              <a:rPr lang="en-US" b="1" dirty="0">
                <a:latin typeface="Calibri" panose="020F0502020204030204" pitchFamily="34" charset="0"/>
                <a:cs typeface="Calibri" panose="020F0502020204030204" pitchFamily="34" charset="0"/>
              </a:rPr>
              <a:t>Emergency</a:t>
            </a:r>
          </a:p>
        </p:txBody>
      </p:sp>
      <p:sp>
        <p:nvSpPr>
          <p:cNvPr id="27" name="Content Placeholder 26">
            <a:extLst>
              <a:ext uri="{FF2B5EF4-FFF2-40B4-BE49-F238E27FC236}">
                <a16:creationId xmlns:a16="http://schemas.microsoft.com/office/drawing/2014/main" id="{58AC53D7-3A81-4206-866C-DC6A6F5316D4}"/>
              </a:ext>
            </a:extLst>
          </p:cNvPr>
          <p:cNvSpPr>
            <a:spLocks noGrp="1"/>
          </p:cNvSpPr>
          <p:nvPr>
            <p:ph idx="1"/>
          </p:nvPr>
        </p:nvSpPr>
        <p:spPr>
          <a:xfrm>
            <a:off x="581891" y="1664461"/>
            <a:ext cx="10972800" cy="4033616"/>
          </a:xfrm>
        </p:spPr>
        <p:txBody>
          <a:bodyPr vert="horz" lIns="91440" tIns="45720" rIns="91440" bIns="45720" rtlCol="0" anchor="t">
            <a:normAutofit fontScale="92500" lnSpcReduction="10000"/>
          </a:bodyPr>
          <a:lstStyle/>
          <a:p>
            <a:pPr>
              <a:buClr>
                <a:srgbClr val="009900"/>
              </a:buClr>
              <a:buFont typeface="Wingdings" panose="05000000000000000000" pitchFamily="2" charset="2"/>
              <a:buChar char="q"/>
            </a:pPr>
            <a:r>
              <a:rPr lang="en-US" sz="3200" dirty="0">
                <a:solidFill>
                  <a:prstClr val="black"/>
                </a:solidFill>
                <a:latin typeface="+mn-lt"/>
              </a:rPr>
              <a:t>  A Campus Safety officer is on duty 24 hours a day, 7 days a week</a:t>
            </a:r>
          </a:p>
          <a:p>
            <a:pPr lvl="1">
              <a:buClr>
                <a:srgbClr val="009900"/>
              </a:buClr>
              <a:buFont typeface="Wingdings" panose="05000000000000000000" pitchFamily="2" charset="2"/>
              <a:buChar char="q"/>
            </a:pPr>
            <a:r>
              <a:rPr lang="en-US" sz="2800" dirty="0">
                <a:solidFill>
                  <a:prstClr val="black"/>
                </a:solidFill>
                <a:latin typeface="+mn-lt"/>
              </a:rPr>
              <a:t>  Call (206) 235-5860 </a:t>
            </a:r>
            <a:r>
              <a:rPr lang="en-US" sz="2800" dirty="0">
                <a:solidFill>
                  <a:srgbClr val="FF0000"/>
                </a:solidFill>
                <a:latin typeface="+mn-lt"/>
              </a:rPr>
              <a:t>PLEASE PUT THIS INTO YOUR PHONE NOW</a:t>
            </a:r>
            <a:endParaRPr lang="en-US" sz="2800" dirty="0">
              <a:solidFill>
                <a:srgbClr val="FF0000"/>
              </a:solidFill>
              <a:latin typeface="+mn-lt"/>
              <a:cs typeface="Calibri"/>
            </a:endParaRPr>
          </a:p>
          <a:p>
            <a:pPr lvl="1">
              <a:buClr>
                <a:srgbClr val="009900"/>
              </a:buClr>
              <a:buFont typeface="Wingdings" panose="05000000000000000000" pitchFamily="2" charset="2"/>
              <a:buChar char="q"/>
            </a:pPr>
            <a:r>
              <a:rPr lang="en-US" sz="2800" dirty="0">
                <a:solidFill>
                  <a:prstClr val="black"/>
                </a:solidFill>
                <a:latin typeface="+mn-lt"/>
              </a:rPr>
              <a:t>  Non-Emergency </a:t>
            </a:r>
            <a:r>
              <a:rPr lang="en-US" sz="2800" dirty="0">
                <a:solidFill>
                  <a:prstClr val="black"/>
                </a:solidFill>
                <a:latin typeface="+mn-lt"/>
                <a:hlinkClick r:id="rId4"/>
              </a:rPr>
              <a:t>campus.safety@shoreline.edu</a:t>
            </a:r>
            <a:r>
              <a:rPr lang="en-US" sz="2800" dirty="0">
                <a:solidFill>
                  <a:prstClr val="black"/>
                </a:solidFill>
                <a:latin typeface="+mn-lt"/>
              </a:rPr>
              <a:t> </a:t>
            </a:r>
          </a:p>
          <a:p>
            <a:pPr lvl="1">
              <a:buClr>
                <a:srgbClr val="009900"/>
              </a:buClr>
              <a:buFont typeface="Wingdings" panose="05000000000000000000" pitchFamily="2" charset="2"/>
              <a:buChar char="q"/>
            </a:pPr>
            <a:r>
              <a:rPr lang="en-US" sz="2800" dirty="0">
                <a:solidFill>
                  <a:prstClr val="black"/>
                </a:solidFill>
                <a:latin typeface="+mn-lt"/>
              </a:rPr>
              <a:t>  Review important information in the Campus Safety section of the Shoreline website</a:t>
            </a:r>
            <a:br>
              <a:rPr lang="en-US" sz="2800" dirty="0">
                <a:solidFill>
                  <a:prstClr val="black"/>
                </a:solidFill>
                <a:latin typeface="+mn-lt"/>
              </a:rPr>
            </a:br>
            <a:endParaRPr lang="en-US" sz="2800" dirty="0">
              <a:solidFill>
                <a:prstClr val="black"/>
              </a:solidFill>
              <a:latin typeface="+mn-lt"/>
            </a:endParaRPr>
          </a:p>
          <a:p>
            <a:pPr lvl="0">
              <a:buClr>
                <a:srgbClr val="009900"/>
              </a:buClr>
              <a:buFont typeface="Wingdings" panose="05000000000000000000" pitchFamily="2" charset="2"/>
              <a:buChar char="q"/>
            </a:pPr>
            <a:r>
              <a:rPr lang="en-US" sz="3200" dirty="0">
                <a:solidFill>
                  <a:prstClr val="black"/>
                </a:solidFill>
                <a:latin typeface="+mn-lt"/>
              </a:rPr>
              <a:t>  Emergency Alert - RAVE</a:t>
            </a:r>
          </a:p>
          <a:p>
            <a:pPr lvl="1">
              <a:buClr>
                <a:srgbClr val="009900"/>
              </a:buClr>
              <a:buFont typeface="Wingdings" panose="05000000000000000000" pitchFamily="2" charset="2"/>
              <a:buChar char="q"/>
            </a:pPr>
            <a:r>
              <a:rPr lang="en-US" dirty="0">
                <a:latin typeface="+mn-lt"/>
              </a:rPr>
              <a:t>  </a:t>
            </a:r>
            <a:r>
              <a:rPr lang="en-US" sz="2800" dirty="0">
                <a:latin typeface="Franklin Gothic Book"/>
              </a:rPr>
              <a:t>https://www.getrave.com/login/shoreline</a:t>
            </a:r>
          </a:p>
          <a:p>
            <a:pPr lvl="1">
              <a:buClr>
                <a:srgbClr val="009900"/>
              </a:buClr>
              <a:buFont typeface="Wingdings" panose="05000000000000000000" pitchFamily="2" charset="2"/>
              <a:buChar char="q"/>
            </a:pPr>
            <a:r>
              <a:rPr lang="en-US" sz="2800" dirty="0">
                <a:latin typeface="Franklin Gothic Book"/>
                <a:cs typeface="Calibri"/>
              </a:rPr>
              <a:t>   </a:t>
            </a:r>
            <a:r>
              <a:rPr lang="en-US" sz="2800" dirty="0">
                <a:solidFill>
                  <a:srgbClr val="FF0000"/>
                </a:solidFill>
                <a:latin typeface="Franklin Gothic Book"/>
                <a:cs typeface="Calibri"/>
              </a:rPr>
              <a:t>Log in and update settings</a:t>
            </a:r>
            <a:endParaRPr lang="en-US" sz="2800" dirty="0">
              <a:solidFill>
                <a:srgbClr val="FF0000"/>
              </a:solidFill>
              <a:latin typeface="+mn-lt"/>
              <a:cs typeface="Calibri"/>
            </a:endParaRPr>
          </a:p>
        </p:txBody>
      </p:sp>
    </p:spTree>
    <p:extLst>
      <p:ext uri="{BB962C8B-B14F-4D97-AF65-F5344CB8AC3E}">
        <p14:creationId xmlns:p14="http://schemas.microsoft.com/office/powerpoint/2010/main" val="208376917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57E3F8D-823C-4421-A92E-3170DF012887}"/>
              </a:ext>
            </a:extLst>
          </p:cNvPr>
          <p:cNvSpPr>
            <a:spLocks noGrp="1"/>
          </p:cNvSpPr>
          <p:nvPr>
            <p:ph type="title"/>
          </p:nvPr>
        </p:nvSpPr>
        <p:spPr>
          <a:xfrm>
            <a:off x="312822" y="676476"/>
            <a:ext cx="10972800" cy="1143000"/>
          </a:xfrm>
        </p:spPr>
        <p:txBody>
          <a:bodyPr>
            <a:normAutofit/>
          </a:bodyPr>
          <a:lstStyle/>
          <a:p>
            <a:r>
              <a:rPr lang="en-US" b="1" dirty="0">
                <a:latin typeface="+mj-lt"/>
              </a:rPr>
              <a:t>Getting Started</a:t>
            </a:r>
          </a:p>
        </p:txBody>
      </p:sp>
      <p:sp>
        <p:nvSpPr>
          <p:cNvPr id="2" name="Slide Number Placeholder 1"/>
          <p:cNvSpPr>
            <a:spLocks noGrp="1"/>
          </p:cNvSpPr>
          <p:nvPr>
            <p:ph type="sldNum" sz="quarter" idx="12"/>
          </p:nvPr>
        </p:nvSpPr>
        <p:spPr/>
        <p:txBody>
          <a:bodyPr/>
          <a:lstStyle/>
          <a:p>
            <a:fld id="{0CC652D5-DF1F-AA42-8800-59B6D4D80B2D}" type="slidenum">
              <a:rPr lang="en-US" smtClean="0"/>
              <a:pPr/>
              <a:t>26</a:t>
            </a:fld>
            <a:endParaRPr lang="en-US"/>
          </a:p>
        </p:txBody>
      </p:sp>
      <p:sp>
        <p:nvSpPr>
          <p:cNvPr id="7" name="Rectangle 6"/>
          <p:cNvSpPr/>
          <p:nvPr/>
        </p:nvSpPr>
        <p:spPr>
          <a:xfrm>
            <a:off x="124326" y="1763970"/>
            <a:ext cx="5674896" cy="2862322"/>
          </a:xfrm>
          <a:prstGeom prst="rect">
            <a:avLst/>
          </a:prstGeom>
        </p:spPr>
        <p:txBody>
          <a:bodyPr wrap="square" lIns="91440" tIns="45720" rIns="91440" bIns="45720" anchor="t">
            <a:spAutoFit/>
          </a:bodyPr>
          <a:lstStyle/>
          <a:p>
            <a:pPr lvl="0">
              <a:buClr>
                <a:srgbClr val="009900"/>
              </a:buClr>
            </a:pPr>
            <a:r>
              <a:rPr lang="en-US" sz="3000" b="1" dirty="0">
                <a:solidFill>
                  <a:prstClr val="black"/>
                </a:solidFill>
              </a:rPr>
              <a:t>   </a:t>
            </a:r>
            <a:r>
              <a:rPr lang="en-US" sz="3000" b="1">
                <a:solidFill>
                  <a:prstClr val="black"/>
                </a:solidFill>
              </a:rPr>
              <a:t>Your Supervisor</a:t>
            </a:r>
          </a:p>
          <a:p>
            <a:pPr lvl="2">
              <a:buClr>
                <a:srgbClr val="009900"/>
              </a:buClr>
              <a:buFont typeface="Wingdings" panose="05000000000000000000" pitchFamily="2" charset="2"/>
              <a:buChar char="q"/>
            </a:pPr>
            <a:r>
              <a:rPr lang="en-US" sz="3000">
                <a:solidFill>
                  <a:prstClr val="black"/>
                </a:solidFill>
              </a:rPr>
              <a:t> Computers &amp; Access</a:t>
            </a:r>
          </a:p>
          <a:p>
            <a:pPr lvl="2">
              <a:buClr>
                <a:srgbClr val="009900"/>
              </a:buClr>
              <a:buFont typeface="Wingdings" panose="05000000000000000000" pitchFamily="2" charset="2"/>
              <a:buChar char="q"/>
            </a:pPr>
            <a:r>
              <a:rPr lang="en-US" sz="3000">
                <a:solidFill>
                  <a:prstClr val="black"/>
                </a:solidFill>
              </a:rPr>
              <a:t> Business cards</a:t>
            </a:r>
            <a:endParaRPr lang="en-US" sz="3000">
              <a:solidFill>
                <a:prstClr val="black"/>
              </a:solidFill>
              <a:ea typeface="Calibri"/>
              <a:cs typeface="Calibri"/>
            </a:endParaRPr>
          </a:p>
          <a:p>
            <a:pPr lvl="2">
              <a:buClr>
                <a:srgbClr val="009900"/>
              </a:buClr>
              <a:buFont typeface="Wingdings" panose="05000000000000000000" pitchFamily="2" charset="2"/>
              <a:buChar char="q"/>
            </a:pPr>
            <a:r>
              <a:rPr lang="en-US" sz="3000">
                <a:solidFill>
                  <a:prstClr val="black"/>
                </a:solidFill>
              </a:rPr>
              <a:t> Name Tag  </a:t>
            </a:r>
            <a:endParaRPr lang="en-US" sz="3000">
              <a:solidFill>
                <a:prstClr val="black"/>
              </a:solidFill>
              <a:ea typeface="Calibri"/>
              <a:cs typeface="Calibri"/>
            </a:endParaRPr>
          </a:p>
          <a:p>
            <a:pPr lvl="2">
              <a:buClr>
                <a:srgbClr val="009900"/>
              </a:buClr>
              <a:buFont typeface="Wingdings" panose="05000000000000000000" pitchFamily="2" charset="2"/>
              <a:buChar char="q"/>
            </a:pPr>
            <a:r>
              <a:rPr lang="en-US" sz="3000">
                <a:solidFill>
                  <a:prstClr val="black"/>
                </a:solidFill>
              </a:rPr>
              <a:t> Parking Pass</a:t>
            </a:r>
            <a:endParaRPr lang="en-US" sz="3000">
              <a:solidFill>
                <a:prstClr val="black"/>
              </a:solidFill>
              <a:ea typeface="Calibri"/>
              <a:cs typeface="Calibri"/>
            </a:endParaRPr>
          </a:p>
          <a:p>
            <a:pPr lvl="2">
              <a:buClr>
                <a:srgbClr val="009900"/>
              </a:buClr>
              <a:buFont typeface="Wingdings" panose="05000000000000000000" pitchFamily="2" charset="2"/>
              <a:buChar char="q"/>
            </a:pPr>
            <a:r>
              <a:rPr lang="en-US" sz="3000">
                <a:solidFill>
                  <a:prstClr val="black"/>
                </a:solidFill>
              </a:rPr>
              <a:t> Office/Building Keys</a:t>
            </a:r>
            <a:endParaRPr lang="en-US" sz="2800">
              <a:solidFill>
                <a:prstClr val="black"/>
              </a:solidFill>
            </a:endParaRPr>
          </a:p>
        </p:txBody>
      </p:sp>
      <p:sp>
        <p:nvSpPr>
          <p:cNvPr id="8" name="Rectangle 7">
            <a:extLst>
              <a:ext uri="{FF2B5EF4-FFF2-40B4-BE49-F238E27FC236}">
                <a16:creationId xmlns:a16="http://schemas.microsoft.com/office/drawing/2014/main" id="{19F73BEA-8B93-4B7F-9DCA-E02290591623}"/>
              </a:ext>
            </a:extLst>
          </p:cNvPr>
          <p:cNvSpPr/>
          <p:nvPr/>
        </p:nvSpPr>
        <p:spPr>
          <a:xfrm>
            <a:off x="495702" y="4651663"/>
            <a:ext cx="10364556" cy="984885"/>
          </a:xfrm>
          <a:prstGeom prst="rect">
            <a:avLst/>
          </a:prstGeom>
        </p:spPr>
        <p:txBody>
          <a:bodyPr wrap="square" lIns="91440" tIns="45720" rIns="91440" bIns="45720" anchor="t">
            <a:spAutoFit/>
          </a:bodyPr>
          <a:lstStyle/>
          <a:p>
            <a:pPr lvl="0">
              <a:buClr>
                <a:srgbClr val="009900"/>
              </a:buClr>
            </a:pPr>
            <a:r>
              <a:rPr lang="en-US" sz="2900" b="1" dirty="0"/>
              <a:t>Technology Support Services (TSS)</a:t>
            </a:r>
          </a:p>
          <a:p>
            <a:pPr lvl="2">
              <a:buClr>
                <a:srgbClr val="009900"/>
              </a:buClr>
              <a:buFont typeface="Wingdings" panose="05000000000000000000" pitchFamily="2" charset="2"/>
              <a:buChar char="q"/>
            </a:pPr>
            <a:r>
              <a:rPr lang="en-US" sz="2800" dirty="0">
                <a:solidFill>
                  <a:prstClr val="black"/>
                </a:solidFill>
                <a:ea typeface="Calibri"/>
                <a:cs typeface="Calibri"/>
              </a:rPr>
              <a:t> Put in a ticket in the Services Request on our website</a:t>
            </a:r>
            <a:endParaRPr lang="en-US" sz="2800" dirty="0">
              <a:solidFill>
                <a:prstClr val="black"/>
              </a:solidFill>
            </a:endParaRPr>
          </a:p>
        </p:txBody>
      </p:sp>
      <p:sp>
        <p:nvSpPr>
          <p:cNvPr id="9" name="Rectangle 8">
            <a:extLst>
              <a:ext uri="{FF2B5EF4-FFF2-40B4-BE49-F238E27FC236}">
                <a16:creationId xmlns:a16="http://schemas.microsoft.com/office/drawing/2014/main" id="{912037A5-45AA-4578-BEA8-EEDB0E100C74}"/>
              </a:ext>
            </a:extLst>
          </p:cNvPr>
          <p:cNvSpPr/>
          <p:nvPr/>
        </p:nvSpPr>
        <p:spPr>
          <a:xfrm>
            <a:off x="5799222" y="1821241"/>
            <a:ext cx="5971674" cy="2677656"/>
          </a:xfrm>
          <a:prstGeom prst="rect">
            <a:avLst/>
          </a:prstGeom>
        </p:spPr>
        <p:txBody>
          <a:bodyPr wrap="square">
            <a:spAutoFit/>
          </a:bodyPr>
          <a:lstStyle/>
          <a:p>
            <a:pPr lvl="0">
              <a:buClr>
                <a:srgbClr val="009900"/>
              </a:buClr>
            </a:pPr>
            <a:r>
              <a:rPr lang="en-US" sz="3000" b="1" dirty="0">
                <a:solidFill>
                  <a:prstClr val="black"/>
                </a:solidFill>
              </a:rPr>
              <a:t>Comm. &amp; Marketing </a:t>
            </a:r>
            <a:r>
              <a:rPr lang="en-US" sz="2400" dirty="0">
                <a:solidFill>
                  <a:prstClr val="black"/>
                </a:solidFill>
              </a:rPr>
              <a:t>(Identity Guidelines)</a:t>
            </a:r>
          </a:p>
          <a:p>
            <a:pPr lvl="2">
              <a:buClr>
                <a:srgbClr val="009900"/>
              </a:buClr>
              <a:buFont typeface="Wingdings" panose="05000000000000000000" pitchFamily="2" charset="2"/>
              <a:buChar char="q"/>
            </a:pPr>
            <a:r>
              <a:rPr lang="en-US" sz="3000" dirty="0">
                <a:solidFill>
                  <a:prstClr val="black"/>
                </a:solidFill>
              </a:rPr>
              <a:t> </a:t>
            </a:r>
            <a:r>
              <a:rPr lang="en-US" sz="2800" dirty="0">
                <a:solidFill>
                  <a:prstClr val="black"/>
                </a:solidFill>
              </a:rPr>
              <a:t>Logos</a:t>
            </a:r>
          </a:p>
          <a:p>
            <a:pPr lvl="2">
              <a:buClr>
                <a:srgbClr val="009900"/>
              </a:buClr>
              <a:buFont typeface="Wingdings" panose="05000000000000000000" pitchFamily="2" charset="2"/>
              <a:buChar char="q"/>
            </a:pPr>
            <a:r>
              <a:rPr lang="en-US" sz="2800" dirty="0">
                <a:solidFill>
                  <a:prstClr val="black"/>
                </a:solidFill>
              </a:rPr>
              <a:t> Color palette</a:t>
            </a:r>
          </a:p>
          <a:p>
            <a:pPr lvl="2">
              <a:buClr>
                <a:srgbClr val="009900"/>
              </a:buClr>
              <a:buFont typeface="Wingdings" panose="05000000000000000000" pitchFamily="2" charset="2"/>
              <a:buChar char="q"/>
            </a:pPr>
            <a:r>
              <a:rPr lang="en-US" sz="2800" dirty="0">
                <a:solidFill>
                  <a:prstClr val="black"/>
                </a:solidFill>
              </a:rPr>
              <a:t> Email signature template</a:t>
            </a:r>
          </a:p>
          <a:p>
            <a:pPr lvl="2">
              <a:buClr>
                <a:srgbClr val="009900"/>
              </a:buClr>
              <a:buFont typeface="Wingdings" panose="05000000000000000000" pitchFamily="2" charset="2"/>
              <a:buChar char="q"/>
            </a:pPr>
            <a:r>
              <a:rPr lang="en-US" sz="2800" dirty="0">
                <a:solidFill>
                  <a:prstClr val="black"/>
                </a:solidFill>
              </a:rPr>
              <a:t> Power point templates</a:t>
            </a:r>
          </a:p>
        </p:txBody>
      </p:sp>
    </p:spTree>
    <p:extLst>
      <p:ext uri="{BB962C8B-B14F-4D97-AF65-F5344CB8AC3E}">
        <p14:creationId xmlns:p14="http://schemas.microsoft.com/office/powerpoint/2010/main" val="270607473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813369" y="347245"/>
            <a:ext cx="8553691" cy="6215602"/>
          </a:xfrm>
          <a:prstGeom prst="rect">
            <a:avLst/>
          </a:prstGeom>
          <a:noFill/>
          <a:ln w="254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Rectangle 2"/>
          <p:cNvSpPr/>
          <p:nvPr/>
        </p:nvSpPr>
        <p:spPr>
          <a:xfrm>
            <a:off x="-5786" y="1099266"/>
            <a:ext cx="12192000" cy="4606595"/>
          </a:xfrm>
          <a:prstGeom prst="rect">
            <a:avLst/>
          </a:prstGeom>
          <a:solidFill>
            <a:srgbClr val="00685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400"/>
          </a:p>
        </p:txBody>
      </p:sp>
      <p:sp>
        <p:nvSpPr>
          <p:cNvPr id="16" name="Rectangle 15"/>
          <p:cNvSpPr/>
          <p:nvPr/>
        </p:nvSpPr>
        <p:spPr>
          <a:xfrm>
            <a:off x="0" y="0"/>
            <a:ext cx="2612136" cy="842294"/>
          </a:xfrm>
          <a:prstGeom prst="rect">
            <a:avLst/>
          </a:prstGeom>
          <a:solidFill>
            <a:srgbClr val="0062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2898148" y="0"/>
            <a:ext cx="4980932" cy="842294"/>
          </a:xfrm>
          <a:prstGeom prst="rect">
            <a:avLst/>
          </a:prstGeom>
          <a:solidFill>
            <a:srgbClr val="00B0B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8165092" y="-4673"/>
            <a:ext cx="4026908" cy="842294"/>
          </a:xfrm>
          <a:prstGeom prst="rect">
            <a:avLst/>
          </a:prstGeom>
          <a:solidFill>
            <a:srgbClr val="DC4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p:nvSpPr>
        <p:spPr>
          <a:xfrm>
            <a:off x="0" y="6013867"/>
            <a:ext cx="2615492" cy="842294"/>
          </a:xfrm>
          <a:prstGeom prst="rect">
            <a:avLst/>
          </a:prstGeom>
          <a:solidFill>
            <a:srgbClr val="FFB5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p:nvPr/>
        </p:nvSpPr>
        <p:spPr>
          <a:xfrm>
            <a:off x="2897339" y="6028559"/>
            <a:ext cx="9294661" cy="842294"/>
          </a:xfrm>
          <a:prstGeom prst="rect">
            <a:avLst/>
          </a:prstGeom>
          <a:solidFill>
            <a:srgbClr val="43B0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1C2BE72-0F71-98EF-BE47-262D6683D303}"/>
              </a:ext>
            </a:extLst>
          </p:cNvPr>
          <p:cNvSpPr txBox="1">
            <a:spLocks/>
          </p:cNvSpPr>
          <p:nvPr/>
        </p:nvSpPr>
        <p:spPr>
          <a:xfrm>
            <a:off x="277300" y="2097728"/>
            <a:ext cx="11489635" cy="3048577"/>
          </a:xfrm>
          <a:prstGeom prst="rect">
            <a:avLst/>
          </a:prstGeom>
        </p:spPr>
        <p:txBody>
          <a:bodyPr vert="horz" lIns="91440" tIns="45720" rIns="91440" bIns="45720" rtlCol="0" anchor="ctr">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b="1" dirty="0">
              <a:solidFill>
                <a:srgbClr val="FFFF00"/>
              </a:solidFill>
              <a:ea typeface="Franklin Gothic Heavy" charset="0"/>
              <a:cs typeface="Franklin Gothic Heavy" charset="0"/>
            </a:endParaRPr>
          </a:p>
          <a:p>
            <a:pPr algn="ctr"/>
            <a:r>
              <a:rPr lang="en-US" sz="6000" b="1" dirty="0">
                <a:solidFill>
                  <a:schemeClr val="bg1"/>
                </a:solidFill>
                <a:latin typeface="Franklin Gothic Medium" panose="020B0603020102020204" pitchFamily="34" charset="0"/>
                <a:ea typeface="Franklin Gothic Heavy" charset="0"/>
                <a:cs typeface="Franklin Gothic Heavy" charset="0"/>
              </a:rPr>
              <a:t>Questions</a:t>
            </a:r>
            <a:r>
              <a:rPr lang="en-US" sz="4800" b="1" dirty="0">
                <a:solidFill>
                  <a:schemeClr val="bg1"/>
                </a:solidFill>
                <a:latin typeface="Franklin Gothic Medium" panose="020B0603020102020204" pitchFamily="34" charset="0"/>
                <a:ea typeface="Franklin Gothic Heavy" charset="0"/>
                <a:cs typeface="Franklin Gothic Heavy" charset="0"/>
              </a:rPr>
              <a:t>?</a:t>
            </a:r>
            <a:endParaRPr lang="en-US" sz="2400" b="1" dirty="0">
              <a:solidFill>
                <a:schemeClr val="bg1"/>
              </a:solidFill>
              <a:latin typeface="Franklin Gothic Medium" panose="020B0603020102020204" pitchFamily="34" charset="0"/>
              <a:ea typeface="Franklin Gothic Heavy" charset="0"/>
              <a:cs typeface="Franklin Gothic Heavy" charset="0"/>
            </a:endParaRPr>
          </a:p>
        </p:txBody>
      </p:sp>
    </p:spTree>
    <p:extLst>
      <p:ext uri="{BB962C8B-B14F-4D97-AF65-F5344CB8AC3E}">
        <p14:creationId xmlns:p14="http://schemas.microsoft.com/office/powerpoint/2010/main" val="193246626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479F86-4D2D-AA08-50A2-EE16AFF8D66C}"/>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7861398E-E723-0E8A-4219-7B2C4EE8F901}"/>
              </a:ext>
            </a:extLst>
          </p:cNvPr>
          <p:cNvSpPr/>
          <p:nvPr/>
        </p:nvSpPr>
        <p:spPr>
          <a:xfrm>
            <a:off x="1813369" y="347245"/>
            <a:ext cx="8553691" cy="6215602"/>
          </a:xfrm>
          <a:prstGeom prst="rect">
            <a:avLst/>
          </a:prstGeom>
          <a:noFill/>
          <a:ln w="254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13D174FA-2BC3-EBCE-7500-D4A5C947945C}"/>
              </a:ext>
            </a:extLst>
          </p:cNvPr>
          <p:cNvSpPr/>
          <p:nvPr/>
        </p:nvSpPr>
        <p:spPr>
          <a:xfrm>
            <a:off x="0" y="1142839"/>
            <a:ext cx="12192000" cy="4606595"/>
          </a:xfrm>
          <a:prstGeom prst="rect">
            <a:avLst/>
          </a:prstGeom>
          <a:solidFill>
            <a:srgbClr val="00685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400"/>
          </a:p>
        </p:txBody>
      </p:sp>
      <p:sp>
        <p:nvSpPr>
          <p:cNvPr id="13" name="Title 1">
            <a:extLst>
              <a:ext uri="{FF2B5EF4-FFF2-40B4-BE49-F238E27FC236}">
                <a16:creationId xmlns:a16="http://schemas.microsoft.com/office/drawing/2014/main" id="{26832EDF-321D-68A5-2D03-E63A4F7DBDCC}"/>
              </a:ext>
            </a:extLst>
          </p:cNvPr>
          <p:cNvSpPr txBox="1">
            <a:spLocks/>
          </p:cNvSpPr>
          <p:nvPr/>
        </p:nvSpPr>
        <p:spPr>
          <a:xfrm>
            <a:off x="267758" y="236027"/>
            <a:ext cx="11868150" cy="349989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171450" indent="-171450">
              <a:buFontTx/>
              <a:buChar char="-"/>
            </a:pPr>
            <a:endParaRPr lang="en-US" sz="800" dirty="0">
              <a:solidFill>
                <a:schemeClr val="bg1"/>
              </a:solidFill>
              <a:latin typeface="Franklin Gothic Medium" panose="020B0603020102020204" pitchFamily="34" charset="0"/>
            </a:endParaRPr>
          </a:p>
          <a:p>
            <a:pPr algn="l"/>
            <a:endParaRPr lang="en-US" dirty="0">
              <a:solidFill>
                <a:schemeClr val="bg1"/>
              </a:solidFill>
              <a:latin typeface="Franklin Gothic Heavy" panose="020B0903020102020204" pitchFamily="34" charset="0"/>
            </a:endParaRPr>
          </a:p>
        </p:txBody>
      </p:sp>
      <p:sp>
        <p:nvSpPr>
          <p:cNvPr id="16" name="Rectangle 15">
            <a:extLst>
              <a:ext uri="{FF2B5EF4-FFF2-40B4-BE49-F238E27FC236}">
                <a16:creationId xmlns:a16="http://schemas.microsoft.com/office/drawing/2014/main" id="{5F38268D-E3FC-7D98-D9F2-BF4B1B36BD06}"/>
              </a:ext>
            </a:extLst>
          </p:cNvPr>
          <p:cNvSpPr/>
          <p:nvPr/>
        </p:nvSpPr>
        <p:spPr>
          <a:xfrm>
            <a:off x="0" y="0"/>
            <a:ext cx="2612136" cy="842294"/>
          </a:xfrm>
          <a:prstGeom prst="rect">
            <a:avLst/>
          </a:prstGeom>
          <a:solidFill>
            <a:srgbClr val="0062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5A2E37B-BE76-3E41-1DD5-DED2E9AB77E1}"/>
              </a:ext>
            </a:extLst>
          </p:cNvPr>
          <p:cNvSpPr/>
          <p:nvPr/>
        </p:nvSpPr>
        <p:spPr>
          <a:xfrm>
            <a:off x="2898148" y="0"/>
            <a:ext cx="4980932" cy="842294"/>
          </a:xfrm>
          <a:prstGeom prst="rect">
            <a:avLst/>
          </a:prstGeom>
          <a:solidFill>
            <a:srgbClr val="00B0B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12DC746-D7E4-48EA-8DD3-4E8C80F77A05}"/>
              </a:ext>
            </a:extLst>
          </p:cNvPr>
          <p:cNvSpPr/>
          <p:nvPr/>
        </p:nvSpPr>
        <p:spPr>
          <a:xfrm>
            <a:off x="8165092" y="-4673"/>
            <a:ext cx="4026908" cy="842294"/>
          </a:xfrm>
          <a:prstGeom prst="rect">
            <a:avLst/>
          </a:prstGeom>
          <a:solidFill>
            <a:srgbClr val="DC4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A22BBE1-3A07-8ED1-F356-ED78ED971086}"/>
              </a:ext>
            </a:extLst>
          </p:cNvPr>
          <p:cNvSpPr/>
          <p:nvPr/>
        </p:nvSpPr>
        <p:spPr>
          <a:xfrm>
            <a:off x="0" y="6013867"/>
            <a:ext cx="2615492" cy="842294"/>
          </a:xfrm>
          <a:prstGeom prst="rect">
            <a:avLst/>
          </a:prstGeom>
          <a:solidFill>
            <a:srgbClr val="FFB5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2826B4A-B465-1CFC-DB48-54BC9C71A40E}"/>
              </a:ext>
            </a:extLst>
          </p:cNvPr>
          <p:cNvSpPr/>
          <p:nvPr/>
        </p:nvSpPr>
        <p:spPr>
          <a:xfrm>
            <a:off x="2897339" y="6028559"/>
            <a:ext cx="9294661" cy="842294"/>
          </a:xfrm>
          <a:prstGeom prst="rect">
            <a:avLst/>
          </a:prstGeom>
          <a:solidFill>
            <a:srgbClr val="43B0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D6EF477-0F1A-188B-53EF-694CFF452396}"/>
              </a:ext>
            </a:extLst>
          </p:cNvPr>
          <p:cNvSpPr txBox="1">
            <a:spLocks/>
          </p:cNvSpPr>
          <p:nvPr/>
        </p:nvSpPr>
        <p:spPr>
          <a:xfrm>
            <a:off x="56092" y="2104005"/>
            <a:ext cx="11489635" cy="2702082"/>
          </a:xfrm>
          <a:prstGeom prst="rect">
            <a:avLst/>
          </a:prstGeom>
        </p:spPr>
        <p:txBody>
          <a:bodyPr vert="horz" lIns="91440" tIns="45720" rIns="91440" bIns="45720" rtlCol="0" anchor="ctr">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3600" b="1" dirty="0">
                <a:solidFill>
                  <a:srgbClr val="FFFF00"/>
                </a:solidFill>
                <a:ea typeface="Franklin Gothic Heavy" charset="0"/>
                <a:cs typeface="Franklin Gothic Heavy" charset="0"/>
              </a:rPr>
              <a:t>Thank you!</a:t>
            </a:r>
          </a:p>
          <a:p>
            <a:pPr algn="ctr"/>
            <a:endParaRPr lang="en-US" sz="3600" b="1" dirty="0">
              <a:solidFill>
                <a:srgbClr val="FFFF00"/>
              </a:solidFill>
              <a:ea typeface="Franklin Gothic Heavy" charset="0"/>
              <a:cs typeface="Franklin Gothic Heavy" charset="0"/>
            </a:endParaRPr>
          </a:p>
          <a:p>
            <a:pPr algn="ctr"/>
            <a:r>
              <a:rPr lang="en-US" sz="3600" b="1" dirty="0">
                <a:solidFill>
                  <a:srgbClr val="FFFF00"/>
                </a:solidFill>
                <a:ea typeface="Franklin Gothic Heavy" charset="0"/>
                <a:cs typeface="Franklin Gothic Heavy" charset="0"/>
              </a:rPr>
              <a:t>Next: Campus Tour &amp; Benefits Presentation</a:t>
            </a:r>
            <a:endParaRPr lang="en-US" sz="3200" b="1" dirty="0">
              <a:solidFill>
                <a:schemeClr val="bg1"/>
              </a:solidFill>
              <a:ea typeface="Franklin Gothic Heavy" charset="0"/>
              <a:cs typeface="Franklin Gothic Heavy" charset="0"/>
            </a:endParaRPr>
          </a:p>
          <a:p>
            <a:endParaRPr lang="en-US" sz="2400" b="1" dirty="0">
              <a:solidFill>
                <a:schemeClr val="bg1"/>
              </a:solidFill>
              <a:latin typeface="Franklin Gothic Medium" panose="020B0603020102020204" pitchFamily="34" charset="0"/>
              <a:ea typeface="Franklin Gothic Heavy" charset="0"/>
              <a:cs typeface="Franklin Gothic Heavy" charset="0"/>
            </a:endParaRPr>
          </a:p>
        </p:txBody>
      </p:sp>
    </p:spTree>
    <p:extLst>
      <p:ext uri="{BB962C8B-B14F-4D97-AF65-F5344CB8AC3E}">
        <p14:creationId xmlns:p14="http://schemas.microsoft.com/office/powerpoint/2010/main" val="14917132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Group 29">
            <a:extLst>
              <a:ext uri="{FF2B5EF4-FFF2-40B4-BE49-F238E27FC236}">
                <a16:creationId xmlns:a16="http://schemas.microsoft.com/office/drawing/2014/main" id="{B4DE830A-B531-4A3B-96F6-0ECE88B0855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4" name="Straight Connector 13">
              <a:extLst>
                <a:ext uri="{FF2B5EF4-FFF2-40B4-BE49-F238E27FC236}">
                  <a16:creationId xmlns:a16="http://schemas.microsoft.com/office/drawing/2014/main" id="{2813DF2C-461A-4A8F-9679-A172790D1F3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54CD3A85-C039-4249-86E4-1EB9318B549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6" name="Rectangle 23">
              <a:extLst>
                <a:ext uri="{FF2B5EF4-FFF2-40B4-BE49-F238E27FC236}">
                  <a16:creationId xmlns:a16="http://schemas.microsoft.com/office/drawing/2014/main" id="{887EA6D2-2883-42C2-993D-094CA6D65D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7" name="Rectangle 25">
              <a:extLst>
                <a:ext uri="{FF2B5EF4-FFF2-40B4-BE49-F238E27FC236}">
                  <a16:creationId xmlns:a16="http://schemas.microsoft.com/office/drawing/2014/main" id="{3B895046-636F-4D1B-ACA4-29AA0CB332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8" name="Isosceles Triangle 17">
              <a:extLst>
                <a:ext uri="{FF2B5EF4-FFF2-40B4-BE49-F238E27FC236}">
                  <a16:creationId xmlns:a16="http://schemas.microsoft.com/office/drawing/2014/main" id="{C6B0CDE3-E054-4EDD-A43B-F96843D8BF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9" name="Rectangle 27">
              <a:extLst>
                <a:ext uri="{FF2B5EF4-FFF2-40B4-BE49-F238E27FC236}">
                  <a16:creationId xmlns:a16="http://schemas.microsoft.com/office/drawing/2014/main" id="{3B66B1A2-F145-4C9B-85CC-4BF30D58CB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0" name="Rectangle 28">
              <a:extLst>
                <a:ext uri="{FF2B5EF4-FFF2-40B4-BE49-F238E27FC236}">
                  <a16:creationId xmlns:a16="http://schemas.microsoft.com/office/drawing/2014/main" id="{5D4FC972-94B3-4035-8D31-E668C132B4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1" name="Rectangle 29">
              <a:extLst>
                <a:ext uri="{FF2B5EF4-FFF2-40B4-BE49-F238E27FC236}">
                  <a16:creationId xmlns:a16="http://schemas.microsoft.com/office/drawing/2014/main" id="{374B9941-AFBE-4A77-A50E-B6EA04A746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2" name="Isosceles Triangle 21">
              <a:extLst>
                <a:ext uri="{FF2B5EF4-FFF2-40B4-BE49-F238E27FC236}">
                  <a16:creationId xmlns:a16="http://schemas.microsoft.com/office/drawing/2014/main" id="{27A982C5-2C38-4CE9-BC18-94697AD657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3" name="Isosceles Triangle 22">
              <a:extLst>
                <a:ext uri="{FF2B5EF4-FFF2-40B4-BE49-F238E27FC236}">
                  <a16:creationId xmlns:a16="http://schemas.microsoft.com/office/drawing/2014/main" id="{0060D8D1-7BB1-498F-AFBB-ADAC130A9E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grpSp>
      <p:sp>
        <p:nvSpPr>
          <p:cNvPr id="2" name="Title 1"/>
          <p:cNvSpPr>
            <a:spLocks noGrp="1"/>
          </p:cNvSpPr>
          <p:nvPr>
            <p:ph type="title"/>
          </p:nvPr>
        </p:nvSpPr>
        <p:spPr>
          <a:xfrm>
            <a:off x="-3175" y="3429001"/>
            <a:ext cx="12191999" cy="2758440"/>
          </a:xfrm>
        </p:spPr>
        <p:txBody>
          <a:bodyPr vert="horz" lIns="91440" tIns="45720" rIns="91440" bIns="45720" rtlCol="0" anchor="ctr">
            <a:normAutofit/>
          </a:bodyPr>
          <a:lstStyle/>
          <a:p>
            <a:pPr algn="ctr">
              <a:lnSpc>
                <a:spcPct val="90000"/>
              </a:lnSpc>
            </a:pPr>
            <a:r>
              <a:rPr lang="en-US" sz="3700" b="1" kern="1200" dirty="0">
                <a:latin typeface="+mj-lt"/>
                <a:ea typeface="+mj-ea"/>
                <a:cs typeface="+mj-cs"/>
              </a:rPr>
              <a:t>Welcome to Shoreline College</a:t>
            </a:r>
            <a:r>
              <a:rPr lang="en-US" sz="3700" b="1" dirty="0"/>
              <a:t> </a:t>
            </a:r>
            <a:br>
              <a:rPr lang="en-US" sz="3700" b="1" dirty="0"/>
            </a:br>
            <a:br>
              <a:rPr lang="en-US" sz="2400" b="1" dirty="0"/>
            </a:br>
            <a:r>
              <a:rPr lang="en-US" sz="2400" b="1" dirty="0"/>
              <a:t>Public Employee Benefits Board (PEBB) Plan </a:t>
            </a:r>
            <a:br>
              <a:rPr lang="en-US" sz="2400" b="1" dirty="0"/>
            </a:br>
            <a:r>
              <a:rPr lang="en-US" sz="2400" b="1" dirty="0"/>
              <a:t>and other offered employee benefits</a:t>
            </a:r>
            <a:br>
              <a:rPr lang="en-US" sz="4000" b="1" dirty="0">
                <a:ea typeface="Calibri Light"/>
                <a:cs typeface="Calibri Light"/>
              </a:rPr>
            </a:br>
            <a:endParaRPr lang="en-US" sz="3700" b="1" kern="1200" dirty="0">
              <a:latin typeface="+mj-lt"/>
              <a:ea typeface="Calibri Light"/>
              <a:cs typeface="Calibri Light"/>
            </a:endParaRPr>
          </a:p>
        </p:txBody>
      </p:sp>
      <p:pic>
        <p:nvPicPr>
          <p:cNvPr id="8" name="Picture 7">
            <a:extLst>
              <a:ext uri="{FF2B5EF4-FFF2-40B4-BE49-F238E27FC236}">
                <a16:creationId xmlns:a16="http://schemas.microsoft.com/office/drawing/2014/main" id="{C60D8F77-29E4-41BD-9346-898A1C4E64B8}"/>
              </a:ext>
            </a:extLst>
          </p:cNvPr>
          <p:cNvPicPr>
            <a:picLocks noChangeAspect="1"/>
          </p:cNvPicPr>
          <p:nvPr/>
        </p:nvPicPr>
        <p:blipFill rotWithShape="1">
          <a:blip r:embed="rId2"/>
          <a:srcRect l="26330" t="27308" r="26076" b="15901"/>
          <a:stretch/>
        </p:blipFill>
        <p:spPr>
          <a:xfrm>
            <a:off x="3824726" y="548641"/>
            <a:ext cx="4544577" cy="2885440"/>
          </a:xfrm>
          <a:prstGeom prst="rect">
            <a:avLst/>
          </a:prstGeom>
          <a:ln>
            <a:noFill/>
          </a:ln>
        </p:spPr>
      </p:pic>
      <p:sp>
        <p:nvSpPr>
          <p:cNvPr id="6" name="AutoShape 3">
            <a:extLst>
              <a:ext uri="{FF2B5EF4-FFF2-40B4-BE49-F238E27FC236}">
                <a16:creationId xmlns:a16="http://schemas.microsoft.com/office/drawing/2014/main" id="{53953995-AE29-41A8-A863-ED67C2765DD7}"/>
              </a:ext>
            </a:extLst>
          </p:cNvPr>
          <p:cNvSpPr>
            <a:spLocks noChangeAspect="1" noChangeArrowheads="1" noTextEdit="1"/>
          </p:cNvSpPr>
          <p:nvPr/>
        </p:nvSpPr>
        <p:spPr bwMode="auto">
          <a:xfrm>
            <a:off x="2173288" y="2047875"/>
            <a:ext cx="5686425" cy="340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b="1" dirty="0">
              <a:ln w="22225">
                <a:solidFill>
                  <a:schemeClr val="accent2"/>
                </a:solidFill>
                <a:prstDash val="solid"/>
              </a:ln>
              <a:solidFill>
                <a:schemeClr val="accent1">
                  <a:lumMod val="50000"/>
                </a:schemeClr>
              </a:solidFill>
            </a:endParaRPr>
          </a:p>
        </p:txBody>
      </p:sp>
    </p:spTree>
    <p:extLst>
      <p:ext uri="{BB962C8B-B14F-4D97-AF65-F5344CB8AC3E}">
        <p14:creationId xmlns:p14="http://schemas.microsoft.com/office/powerpoint/2010/main" val="8341394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02AB22-2601-413E-8D20-17327B82319E}"/>
              </a:ext>
            </a:extLst>
          </p:cNvPr>
          <p:cNvSpPr>
            <a:spLocks noGrp="1"/>
          </p:cNvSpPr>
          <p:nvPr>
            <p:ph idx="1"/>
          </p:nvPr>
        </p:nvSpPr>
        <p:spPr>
          <a:xfrm>
            <a:off x="-50800" y="1881025"/>
            <a:ext cx="12192000" cy="2895696"/>
          </a:xfrm>
        </p:spPr>
        <p:txBody>
          <a:bodyPr vert="horz" lIns="91440" tIns="45720" rIns="91440" bIns="45720" rtlCol="0" anchor="t">
            <a:normAutofit/>
          </a:bodyPr>
          <a:lstStyle/>
          <a:p>
            <a:pPr marL="0" indent="0" algn="ctr">
              <a:buNone/>
            </a:pPr>
            <a:r>
              <a:rPr lang="en-US"/>
              <a:t>   </a:t>
            </a:r>
            <a:endParaRPr lang="en-US" sz="7500"/>
          </a:p>
        </p:txBody>
      </p:sp>
      <p:sp>
        <p:nvSpPr>
          <p:cNvPr id="2" name="Slide Number Placeholder 1"/>
          <p:cNvSpPr>
            <a:spLocks noGrp="1"/>
          </p:cNvSpPr>
          <p:nvPr>
            <p:ph type="sldNum" sz="quarter" idx="12"/>
          </p:nvPr>
        </p:nvSpPr>
        <p:spPr/>
        <p:txBody>
          <a:bodyPr/>
          <a:lstStyle/>
          <a:p>
            <a:fld id="{0CC652D5-DF1F-AA42-8800-59B6D4D80B2D}" type="slidenum">
              <a:rPr lang="en-US" smtClean="0"/>
              <a:pPr/>
              <a:t>3</a:t>
            </a:fld>
            <a:endParaRPr lang="en-US"/>
          </a:p>
        </p:txBody>
      </p:sp>
      <p:sp>
        <p:nvSpPr>
          <p:cNvPr id="7" name="Rectangle 6"/>
          <p:cNvSpPr/>
          <p:nvPr/>
        </p:nvSpPr>
        <p:spPr>
          <a:xfrm>
            <a:off x="588186" y="2125127"/>
            <a:ext cx="11015627" cy="2862322"/>
          </a:xfrm>
          <a:prstGeom prst="rect">
            <a:avLst/>
          </a:prstGeom>
        </p:spPr>
        <p:txBody>
          <a:bodyPr wrap="square" lIns="91440" tIns="45720" rIns="91440" bIns="45720" anchor="t">
            <a:spAutoFit/>
          </a:bodyPr>
          <a:lstStyle/>
          <a:p>
            <a:pPr lvl="0">
              <a:buClr>
                <a:srgbClr val="009900"/>
              </a:buClr>
              <a:buFont typeface="Wingdings" panose="05000000000000000000" pitchFamily="2" charset="2"/>
              <a:buChar char="q"/>
            </a:pPr>
            <a:r>
              <a:rPr lang="en-US" sz="3600" dirty="0">
                <a:solidFill>
                  <a:prstClr val="black"/>
                </a:solidFill>
              </a:rPr>
              <a:t>  Name</a:t>
            </a:r>
          </a:p>
          <a:p>
            <a:pPr lvl="0">
              <a:buClr>
                <a:srgbClr val="009900"/>
              </a:buClr>
              <a:buFont typeface="Wingdings" panose="05000000000000000000" pitchFamily="2" charset="2"/>
              <a:buChar char="q"/>
            </a:pPr>
            <a:r>
              <a:rPr lang="en-US" sz="3600" dirty="0">
                <a:solidFill>
                  <a:prstClr val="black"/>
                </a:solidFill>
              </a:rPr>
              <a:t>  Position</a:t>
            </a:r>
          </a:p>
          <a:p>
            <a:pPr lvl="0">
              <a:buClr>
                <a:srgbClr val="009900"/>
              </a:buClr>
              <a:buFont typeface="Wingdings" panose="05000000000000000000" pitchFamily="2" charset="2"/>
              <a:buChar char="q"/>
            </a:pPr>
            <a:r>
              <a:rPr lang="en-US" sz="3600" dirty="0">
                <a:solidFill>
                  <a:prstClr val="black"/>
                </a:solidFill>
              </a:rPr>
              <a:t>  Work snack/drink</a:t>
            </a:r>
          </a:p>
          <a:p>
            <a:pPr lvl="0">
              <a:buClr>
                <a:srgbClr val="009900"/>
              </a:buClr>
              <a:buFont typeface="Wingdings" panose="05000000000000000000" pitchFamily="2" charset="2"/>
              <a:buChar char="q"/>
            </a:pPr>
            <a:r>
              <a:rPr lang="en-US" sz="3600" dirty="0">
                <a:solidFill>
                  <a:prstClr val="black"/>
                </a:solidFill>
              </a:rPr>
              <a:t>  Favorite productivity tool/strategy</a:t>
            </a:r>
          </a:p>
          <a:p>
            <a:pPr lvl="0">
              <a:buClr>
                <a:srgbClr val="009900"/>
              </a:buClr>
              <a:buFont typeface="Wingdings" panose="05000000000000000000" pitchFamily="2" charset="2"/>
              <a:buChar char="q"/>
            </a:pPr>
            <a:r>
              <a:rPr lang="en-US" sz="3600" dirty="0">
                <a:solidFill>
                  <a:prstClr val="black"/>
                </a:solidFill>
              </a:rPr>
              <a:t> What are you excited about for your new position</a:t>
            </a:r>
            <a:endParaRPr lang="en-US" sz="1400" u="sng" dirty="0">
              <a:solidFill>
                <a:prstClr val="black"/>
              </a:solidFill>
            </a:endParaRPr>
          </a:p>
        </p:txBody>
      </p:sp>
      <p:sp>
        <p:nvSpPr>
          <p:cNvPr id="9" name="TextBox 8"/>
          <p:cNvSpPr txBox="1"/>
          <p:nvPr/>
        </p:nvSpPr>
        <p:spPr>
          <a:xfrm>
            <a:off x="435283" y="892991"/>
            <a:ext cx="10437091" cy="1015663"/>
          </a:xfrm>
          <a:prstGeom prst="rect">
            <a:avLst/>
          </a:prstGeom>
          <a:noFill/>
        </p:spPr>
        <p:txBody>
          <a:bodyPr wrap="square" rtlCol="0">
            <a:spAutoFit/>
          </a:bodyPr>
          <a:lstStyle/>
          <a:p>
            <a:pPr algn="ctr"/>
            <a:r>
              <a:rPr lang="en-US" sz="6000" b="1"/>
              <a:t>Introductions</a:t>
            </a:r>
          </a:p>
        </p:txBody>
      </p:sp>
    </p:spTree>
    <p:extLst>
      <p:ext uri="{BB962C8B-B14F-4D97-AF65-F5344CB8AC3E}">
        <p14:creationId xmlns:p14="http://schemas.microsoft.com/office/powerpoint/2010/main" val="9672825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5786" y="701040"/>
            <a:ext cx="3729076" cy="1320800"/>
          </a:xfrm>
        </p:spPr>
        <p:txBody>
          <a:bodyPr anchor="ctr">
            <a:normAutofit fontScale="90000"/>
          </a:bodyPr>
          <a:lstStyle/>
          <a:p>
            <a:r>
              <a:rPr lang="en-US" sz="3300" b="1" dirty="0"/>
              <a:t>What are Public Employees Benefits?</a:t>
            </a:r>
          </a:p>
        </p:txBody>
      </p:sp>
      <p:sp>
        <p:nvSpPr>
          <p:cNvPr id="3" name="Content Placeholder 2"/>
          <p:cNvSpPr>
            <a:spLocks noGrp="1"/>
          </p:cNvSpPr>
          <p:nvPr>
            <p:ph idx="1"/>
          </p:nvPr>
        </p:nvSpPr>
        <p:spPr>
          <a:xfrm>
            <a:off x="624207" y="2160589"/>
            <a:ext cx="4537828" cy="3560733"/>
          </a:xfrm>
        </p:spPr>
        <p:txBody>
          <a:bodyPr>
            <a:normAutofit fontScale="92500" lnSpcReduction="10000"/>
          </a:bodyPr>
          <a:lstStyle/>
          <a:p>
            <a:pPr>
              <a:lnSpc>
                <a:spcPct val="110000"/>
              </a:lnSpc>
              <a:spcBef>
                <a:spcPts val="0"/>
              </a:spcBef>
            </a:pPr>
            <a:r>
              <a:rPr lang="en-US" sz="1700" dirty="0"/>
              <a:t>Health</a:t>
            </a:r>
          </a:p>
          <a:p>
            <a:pPr lvl="1">
              <a:lnSpc>
                <a:spcPct val="110000"/>
              </a:lnSpc>
              <a:spcBef>
                <a:spcPts val="0"/>
              </a:spcBef>
              <a:buFont typeface="Wingdings" panose="05000000000000000000" pitchFamily="2" charset="2"/>
              <a:buChar char="Ø"/>
            </a:pPr>
            <a:r>
              <a:rPr lang="en-US" sz="1500" dirty="0"/>
              <a:t>Medical</a:t>
            </a:r>
          </a:p>
          <a:p>
            <a:pPr lvl="1">
              <a:lnSpc>
                <a:spcPct val="110000"/>
              </a:lnSpc>
              <a:spcBef>
                <a:spcPts val="0"/>
              </a:spcBef>
              <a:buFont typeface="Wingdings" panose="05000000000000000000" pitchFamily="2" charset="2"/>
              <a:buChar char="Ø"/>
            </a:pPr>
            <a:r>
              <a:rPr lang="en-US" sz="1500" dirty="0"/>
              <a:t>Dental</a:t>
            </a:r>
          </a:p>
          <a:p>
            <a:pPr lvl="1">
              <a:lnSpc>
                <a:spcPct val="110000"/>
              </a:lnSpc>
              <a:spcBef>
                <a:spcPts val="0"/>
              </a:spcBef>
              <a:buFont typeface="Wingdings" panose="05000000000000000000" pitchFamily="2" charset="2"/>
              <a:buChar char="Ø"/>
            </a:pPr>
            <a:r>
              <a:rPr lang="en-US" sz="1500" dirty="0"/>
              <a:t>Vision</a:t>
            </a:r>
          </a:p>
          <a:p>
            <a:pPr marL="457200" lvl="1" indent="0">
              <a:lnSpc>
                <a:spcPct val="110000"/>
              </a:lnSpc>
              <a:spcBef>
                <a:spcPts val="0"/>
              </a:spcBef>
              <a:buNone/>
            </a:pPr>
            <a:endParaRPr lang="en-US" sz="1400" dirty="0"/>
          </a:p>
          <a:p>
            <a:pPr>
              <a:lnSpc>
                <a:spcPct val="110000"/>
              </a:lnSpc>
              <a:spcBef>
                <a:spcPts val="0"/>
              </a:spcBef>
            </a:pPr>
            <a:r>
              <a:rPr lang="en-US" sz="1700" dirty="0"/>
              <a:t>Life and AD&amp;D Insurance</a:t>
            </a:r>
          </a:p>
          <a:p>
            <a:pPr marL="0" indent="0">
              <a:lnSpc>
                <a:spcPct val="110000"/>
              </a:lnSpc>
              <a:spcBef>
                <a:spcPts val="0"/>
              </a:spcBef>
              <a:buNone/>
            </a:pPr>
            <a:endParaRPr lang="en-US" sz="1500" dirty="0"/>
          </a:p>
          <a:p>
            <a:pPr>
              <a:lnSpc>
                <a:spcPct val="110000"/>
              </a:lnSpc>
              <a:spcBef>
                <a:spcPts val="0"/>
              </a:spcBef>
            </a:pPr>
            <a:r>
              <a:rPr lang="en-US" sz="1700" dirty="0"/>
              <a:t>Long-Term Disability Insurance</a:t>
            </a:r>
          </a:p>
          <a:p>
            <a:pPr marL="0" indent="0">
              <a:lnSpc>
                <a:spcPct val="110000"/>
              </a:lnSpc>
              <a:spcBef>
                <a:spcPts val="0"/>
              </a:spcBef>
              <a:buNone/>
            </a:pPr>
            <a:endParaRPr lang="en-US" sz="1500" dirty="0"/>
          </a:p>
          <a:p>
            <a:pPr>
              <a:lnSpc>
                <a:spcPct val="110000"/>
              </a:lnSpc>
              <a:spcBef>
                <a:spcPts val="0"/>
              </a:spcBef>
            </a:pPr>
            <a:r>
              <a:rPr lang="en-US" sz="1700" dirty="0"/>
              <a:t>Optional Benefits available to PEBB members </a:t>
            </a:r>
          </a:p>
          <a:p>
            <a:pPr lvl="1">
              <a:lnSpc>
                <a:spcPct val="110000"/>
              </a:lnSpc>
              <a:spcBef>
                <a:spcPts val="0"/>
              </a:spcBef>
              <a:buFont typeface="Wingdings" panose="05000000000000000000" pitchFamily="2" charset="2"/>
              <a:buChar char="Ø"/>
            </a:pPr>
            <a:r>
              <a:rPr lang="en-US" sz="1500" dirty="0"/>
              <a:t>Dependent Care Assistance (DCAP)</a:t>
            </a:r>
          </a:p>
          <a:p>
            <a:pPr lvl="1">
              <a:lnSpc>
                <a:spcPct val="110000"/>
              </a:lnSpc>
              <a:spcBef>
                <a:spcPts val="0"/>
              </a:spcBef>
              <a:buFont typeface="Wingdings" panose="05000000000000000000" pitchFamily="2" charset="2"/>
              <a:buChar char="Ø"/>
            </a:pPr>
            <a:r>
              <a:rPr lang="en-US" sz="1500" dirty="0"/>
              <a:t>Flexible Spending Account (FSA) </a:t>
            </a:r>
          </a:p>
          <a:p>
            <a:pPr lvl="1">
              <a:lnSpc>
                <a:spcPct val="110000"/>
              </a:lnSpc>
              <a:spcBef>
                <a:spcPts val="0"/>
              </a:spcBef>
              <a:buFont typeface="Wingdings" panose="05000000000000000000" pitchFamily="2" charset="2"/>
              <a:buChar char="Ø"/>
            </a:pPr>
            <a:r>
              <a:rPr lang="en-US" sz="1500" dirty="0"/>
              <a:t>Supplemental Life and AD&amp;D</a:t>
            </a:r>
          </a:p>
          <a:p>
            <a:pPr lvl="1">
              <a:lnSpc>
                <a:spcPct val="110000"/>
              </a:lnSpc>
              <a:spcBef>
                <a:spcPts val="0"/>
              </a:spcBef>
              <a:buFont typeface="Wingdings" panose="05000000000000000000" pitchFamily="2" charset="2"/>
              <a:buChar char="Ø"/>
            </a:pPr>
            <a:r>
              <a:rPr lang="en-US" sz="1500" dirty="0"/>
              <a:t>Supplemental LTD</a:t>
            </a:r>
          </a:p>
          <a:p>
            <a:pPr lvl="1">
              <a:lnSpc>
                <a:spcPct val="110000"/>
              </a:lnSpc>
              <a:spcBef>
                <a:spcPts val="0"/>
              </a:spcBef>
              <a:buFont typeface="Wingdings" panose="05000000000000000000" pitchFamily="2" charset="2"/>
              <a:buChar char="Ø"/>
            </a:pPr>
            <a:r>
              <a:rPr lang="en-US" sz="1500" dirty="0"/>
              <a:t>Home and Auto Insurance </a:t>
            </a:r>
          </a:p>
          <a:p>
            <a:pPr lvl="1">
              <a:lnSpc>
                <a:spcPct val="110000"/>
              </a:lnSpc>
              <a:spcBef>
                <a:spcPts val="0"/>
              </a:spcBef>
              <a:buFont typeface="Wingdings" panose="05000000000000000000" pitchFamily="2" charset="2"/>
              <a:buChar char="Ø"/>
            </a:pPr>
            <a:endParaRPr lang="en-US" sz="1400" dirty="0"/>
          </a:p>
          <a:p>
            <a:pPr marL="457200" lvl="1" indent="0">
              <a:lnSpc>
                <a:spcPct val="110000"/>
              </a:lnSpc>
              <a:spcBef>
                <a:spcPts val="0"/>
              </a:spcBef>
              <a:buNone/>
            </a:pPr>
            <a:endParaRPr lang="en-US" sz="1400" dirty="0"/>
          </a:p>
          <a:p>
            <a:pPr>
              <a:lnSpc>
                <a:spcPct val="90000"/>
              </a:lnSpc>
            </a:pPr>
            <a:endParaRPr lang="en-US" dirty="0"/>
          </a:p>
        </p:txBody>
      </p:sp>
      <p:pic>
        <p:nvPicPr>
          <p:cNvPr id="12" name="Picture 11">
            <a:extLst>
              <a:ext uri="{FF2B5EF4-FFF2-40B4-BE49-F238E27FC236}">
                <a16:creationId xmlns:a16="http://schemas.microsoft.com/office/drawing/2014/main" id="{9B446EE4-ED4F-4F5A-A40E-AB25DAAE5179}"/>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5162035" y="2245278"/>
            <a:ext cx="4175005" cy="2390190"/>
          </a:xfrm>
          <a:prstGeom prst="rect">
            <a:avLst/>
          </a:prstGeom>
        </p:spPr>
      </p:pic>
    </p:spTree>
    <p:extLst>
      <p:ext uri="{BB962C8B-B14F-4D97-AF65-F5344CB8AC3E}">
        <p14:creationId xmlns:p14="http://schemas.microsoft.com/office/powerpoint/2010/main" val="501033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0" y="772160"/>
            <a:ext cx="7335520" cy="832339"/>
          </a:xfrm>
        </p:spPr>
        <p:txBody>
          <a:bodyPr anchor="ctr">
            <a:normAutofit/>
          </a:bodyPr>
          <a:lstStyle/>
          <a:p>
            <a:pPr>
              <a:lnSpc>
                <a:spcPct val="90000"/>
              </a:lnSpc>
            </a:pPr>
            <a:r>
              <a:rPr lang="en-US" sz="2800" b="1" dirty="0"/>
              <a:t>Benefits Effective Date </a:t>
            </a:r>
            <a:endParaRPr lang="en-US" sz="2800" b="1" dirty="0">
              <a:ea typeface="Calibri Light"/>
              <a:cs typeface="Calibri Light"/>
            </a:endParaRPr>
          </a:p>
        </p:txBody>
      </p:sp>
      <p:pic>
        <p:nvPicPr>
          <p:cNvPr id="5" name="Picture 4" descr="Red marker on a calendar">
            <a:extLst>
              <a:ext uri="{FF2B5EF4-FFF2-40B4-BE49-F238E27FC236}">
                <a16:creationId xmlns:a16="http://schemas.microsoft.com/office/drawing/2014/main" id="{C8A1F5FC-03A9-63AE-501A-5416CD4363AD}"/>
              </a:ext>
            </a:extLst>
          </p:cNvPr>
          <p:cNvPicPr>
            <a:picLocks noChangeAspect="1"/>
          </p:cNvPicPr>
          <p:nvPr/>
        </p:nvPicPr>
        <p:blipFill rotWithShape="1">
          <a:blip r:embed="rId2"/>
          <a:srcRect l="37056" r="38821" b="9084"/>
          <a:stretch/>
        </p:blipFill>
        <p:spPr>
          <a:xfrm>
            <a:off x="20" y="10"/>
            <a:ext cx="2734036" cy="6867719"/>
          </a:xfrm>
          <a:custGeom>
            <a:avLst/>
            <a:gdLst/>
            <a:ahLst/>
            <a:cxnLst/>
            <a:rect l="l" t="t" r="r" b="b"/>
            <a:pathLst>
              <a:path w="2734056" h="6858000">
                <a:moveTo>
                  <a:pt x="0" y="0"/>
                </a:moveTo>
                <a:lnTo>
                  <a:pt x="1674254" y="0"/>
                </a:lnTo>
                <a:lnTo>
                  <a:pt x="2734056" y="6850199"/>
                </a:lnTo>
                <a:lnTo>
                  <a:pt x="2734056" y="6858000"/>
                </a:lnTo>
                <a:lnTo>
                  <a:pt x="461457" y="6858000"/>
                </a:lnTo>
                <a:lnTo>
                  <a:pt x="0" y="4134118"/>
                </a:lnTo>
                <a:close/>
              </a:path>
            </a:pathLst>
          </a:custGeom>
        </p:spPr>
      </p:pic>
      <p:sp>
        <p:nvSpPr>
          <p:cNvPr id="9" name="Isosceles Triangle 8">
            <a:extLst>
              <a:ext uri="{FF2B5EF4-FFF2-40B4-BE49-F238E27FC236}">
                <a16:creationId xmlns:a16="http://schemas.microsoft.com/office/drawing/2014/main" id="{EB6743CF-E74B-4A3C-A785-599069DB89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3" name="Content Placeholder 2"/>
          <p:cNvSpPr>
            <a:spLocks noGrp="1"/>
          </p:cNvSpPr>
          <p:nvPr>
            <p:ph idx="1"/>
          </p:nvPr>
        </p:nvSpPr>
        <p:spPr>
          <a:xfrm>
            <a:off x="2438400" y="1626017"/>
            <a:ext cx="7335520" cy="3880773"/>
          </a:xfrm>
        </p:spPr>
        <p:txBody>
          <a:bodyPr vert="horz" lIns="91440" tIns="45720" rIns="91440" bIns="45720" rtlCol="0" anchor="t">
            <a:normAutofit fontScale="77500" lnSpcReduction="20000"/>
          </a:bodyPr>
          <a:lstStyle/>
          <a:p>
            <a:r>
              <a:rPr lang="en-US" dirty="0"/>
              <a:t>Coverage effective date is based on your first day of employment</a:t>
            </a:r>
            <a:endParaRPr lang="en-US" dirty="0">
              <a:ea typeface="Calibri"/>
              <a:cs typeface="Calibri"/>
            </a:endParaRPr>
          </a:p>
          <a:p>
            <a:pPr lvl="1">
              <a:buFont typeface="Wingdings" panose="05000000000000000000" pitchFamily="2" charset="2"/>
              <a:buChar char="Ø"/>
            </a:pPr>
            <a:r>
              <a:rPr lang="en-US" dirty="0"/>
              <a:t>Coverage begins the 1</a:t>
            </a:r>
            <a:r>
              <a:rPr lang="en-US" baseline="30000" dirty="0"/>
              <a:t>st</a:t>
            </a:r>
            <a:r>
              <a:rPr lang="en-US" dirty="0"/>
              <a:t> day of the month following the date the employee became eligible (first day of work is June 6</a:t>
            </a:r>
            <a:r>
              <a:rPr lang="en-US" baseline="30000" dirty="0"/>
              <a:t>th</a:t>
            </a:r>
            <a:r>
              <a:rPr lang="en-US" dirty="0"/>
              <a:t>, then coverage begins July 1</a:t>
            </a:r>
            <a:r>
              <a:rPr lang="en-US" baseline="30000" dirty="0"/>
              <a:t>st</a:t>
            </a:r>
            <a:r>
              <a:rPr lang="en-US" dirty="0"/>
              <a:t>) </a:t>
            </a:r>
            <a:endParaRPr lang="en-US" dirty="0">
              <a:ea typeface="Calibri"/>
              <a:cs typeface="Calibri"/>
            </a:endParaRPr>
          </a:p>
          <a:p>
            <a:pPr lvl="1">
              <a:buFont typeface="Wingdings" panose="05000000000000000000" pitchFamily="2" charset="2"/>
              <a:buChar char="Ø"/>
            </a:pPr>
            <a:r>
              <a:rPr lang="en-US" dirty="0"/>
              <a:t>OR Coverage begins the first working day of the month (first day of work is May 1</a:t>
            </a:r>
            <a:r>
              <a:rPr lang="en-US" baseline="30000" dirty="0"/>
              <a:t>st</a:t>
            </a:r>
            <a:r>
              <a:rPr lang="en-US" dirty="0"/>
              <a:t>, then benefits will be effective May 1</a:t>
            </a:r>
            <a:r>
              <a:rPr lang="en-US" baseline="30000" dirty="0"/>
              <a:t>st</a:t>
            </a:r>
            <a:r>
              <a:rPr lang="en-US" dirty="0"/>
              <a:t>) </a:t>
            </a:r>
            <a:endParaRPr lang="en-US" dirty="0">
              <a:ea typeface="Calibri"/>
              <a:cs typeface="Calibri"/>
            </a:endParaRPr>
          </a:p>
          <a:p>
            <a:pPr lvl="1">
              <a:buFont typeface="Wingdings" panose="05000000000000000000" pitchFamily="2" charset="2"/>
              <a:buChar char="Ø"/>
            </a:pPr>
            <a:r>
              <a:rPr lang="en-US" dirty="0"/>
              <a:t>A-1 Worksheet has coverage begin date and deadlines to submit forms</a:t>
            </a:r>
            <a:endParaRPr lang="en-US" dirty="0">
              <a:ea typeface="Calibri"/>
              <a:cs typeface="Calibri"/>
            </a:endParaRPr>
          </a:p>
        </p:txBody>
      </p:sp>
    </p:spTree>
    <p:extLst>
      <p:ext uri="{BB962C8B-B14F-4D97-AF65-F5344CB8AC3E}">
        <p14:creationId xmlns:p14="http://schemas.microsoft.com/office/powerpoint/2010/main" val="19712478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alendar on table">
            <a:extLst>
              <a:ext uri="{FF2B5EF4-FFF2-40B4-BE49-F238E27FC236}">
                <a16:creationId xmlns:a16="http://schemas.microsoft.com/office/drawing/2014/main" id="{F3839968-7381-6891-E7EF-06775663ACEA}"/>
              </a:ext>
            </a:extLst>
          </p:cNvPr>
          <p:cNvPicPr>
            <a:picLocks noChangeAspect="1"/>
          </p:cNvPicPr>
          <p:nvPr/>
        </p:nvPicPr>
        <p:blipFill rotWithShape="1">
          <a:blip r:embed="rId2"/>
          <a:srcRect l="5073" r="42494" b="-4"/>
          <a:stretch/>
        </p:blipFill>
        <p:spPr>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9" name="Isosceles Triangle 8">
            <a:extLst>
              <a:ext uri="{FF2B5EF4-FFF2-40B4-BE49-F238E27FC236}">
                <a16:creationId xmlns:a16="http://schemas.microsoft.com/office/drawing/2014/main" id="{3BCB5F6A-9EB0-40B0-9D13-3023E9A20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TextBox 3">
            <a:extLst>
              <a:ext uri="{FF2B5EF4-FFF2-40B4-BE49-F238E27FC236}">
                <a16:creationId xmlns:a16="http://schemas.microsoft.com/office/drawing/2014/main" id="{BF5232CE-B8F7-C7EA-9F88-DAB86669022C}"/>
              </a:ext>
            </a:extLst>
          </p:cNvPr>
          <p:cNvSpPr txBox="1"/>
          <p:nvPr/>
        </p:nvSpPr>
        <p:spPr>
          <a:xfrm>
            <a:off x="5111496" y="1619278"/>
            <a:ext cx="6481064" cy="4154984"/>
          </a:xfrm>
          <a:prstGeom prst="rect">
            <a:avLst/>
          </a:prstGeom>
          <a:noFill/>
        </p:spPr>
        <p:txBody>
          <a:bodyPr wrap="square" rtlCol="0">
            <a:spAutoFit/>
          </a:bodyPr>
          <a:lstStyle/>
          <a:p>
            <a:pPr marL="742950" lvl="1" indent="-285750">
              <a:buClr>
                <a:schemeClr val="accent1"/>
              </a:buClr>
              <a:buFont typeface="Wingdings 3" panose="05040102010807070707" pitchFamily="18" charset="2"/>
              <a:buChar char="u"/>
            </a:pPr>
            <a:r>
              <a:rPr lang="en-US" sz="1600" dirty="0"/>
              <a:t>Benefits Office must receive all benefit enrollment forms and supporting documents no later than 31 days after the first day of employment</a:t>
            </a:r>
          </a:p>
          <a:p>
            <a:pPr lvl="1">
              <a:buClr>
                <a:schemeClr val="accent1"/>
              </a:buClr>
            </a:pPr>
            <a:endParaRPr lang="en-US" sz="1600" dirty="0"/>
          </a:p>
          <a:p>
            <a:pPr marL="742950" lvl="1" indent="-285750">
              <a:buClr>
                <a:schemeClr val="accent1"/>
              </a:buClr>
              <a:buFont typeface="Wingdings 3" panose="05040102010807070707" pitchFamily="18" charset="2"/>
              <a:buChar char="u"/>
            </a:pPr>
            <a:r>
              <a:rPr lang="en-US" sz="1600" dirty="0"/>
              <a:t>Default enrollments if forms are not submitted by the 31-day deadline:</a:t>
            </a:r>
            <a:endParaRPr lang="en-US" dirty="0"/>
          </a:p>
          <a:p>
            <a:pPr lvl="2">
              <a:buClr>
                <a:schemeClr val="accent1"/>
              </a:buClr>
              <a:buFont typeface="Wingdings" panose="05000000000000000000" pitchFamily="2" charset="2"/>
              <a:buChar char="Ø"/>
            </a:pPr>
            <a:r>
              <a:rPr lang="en-US" sz="1400" dirty="0"/>
              <a:t> Uniform Medical Plan Classic, Uniform Dental Plan and MetLife Vision</a:t>
            </a:r>
          </a:p>
          <a:p>
            <a:pPr lvl="2">
              <a:buClr>
                <a:schemeClr val="accent1"/>
              </a:buClr>
            </a:pPr>
            <a:endParaRPr lang="en-US" sz="1400" dirty="0"/>
          </a:p>
          <a:p>
            <a:pPr lvl="2">
              <a:buClr>
                <a:schemeClr val="accent1"/>
              </a:buClr>
              <a:buFont typeface="Wingdings" panose="05000000000000000000" pitchFamily="2" charset="2"/>
              <a:buChar char="Ø"/>
            </a:pPr>
            <a:r>
              <a:rPr lang="en-US" sz="1400" dirty="0"/>
              <a:t> Basic Life insurance, Basic Accidental Death, and Dismemberment (AD&amp;D) insurance</a:t>
            </a:r>
          </a:p>
          <a:p>
            <a:pPr lvl="2">
              <a:buClr>
                <a:schemeClr val="accent1"/>
              </a:buClr>
              <a:buFont typeface="Wingdings" panose="05000000000000000000" pitchFamily="2" charset="2"/>
              <a:buChar char="Ø"/>
            </a:pPr>
            <a:endParaRPr lang="en-US" sz="1400" dirty="0"/>
          </a:p>
          <a:p>
            <a:pPr lvl="2">
              <a:buClr>
                <a:schemeClr val="accent1"/>
              </a:buClr>
              <a:buFont typeface="Wingdings" panose="05000000000000000000" pitchFamily="2" charset="2"/>
              <a:buChar char="Ø"/>
            </a:pPr>
            <a:r>
              <a:rPr lang="en-US" sz="1400" dirty="0"/>
              <a:t> Employer-paid Long-term Disability (LTD) insurance AND employee-paid (LTD) insurance</a:t>
            </a:r>
          </a:p>
          <a:p>
            <a:pPr lvl="2">
              <a:buClr>
                <a:schemeClr val="accent1"/>
              </a:buClr>
              <a:buFont typeface="Wingdings" panose="05000000000000000000" pitchFamily="2" charset="2"/>
              <a:buChar char="Ø"/>
            </a:pPr>
            <a:endParaRPr lang="en-US" sz="1400" dirty="0"/>
          </a:p>
          <a:p>
            <a:pPr lvl="2">
              <a:buClr>
                <a:schemeClr val="accent1"/>
              </a:buClr>
              <a:buFont typeface="Wingdings" panose="05000000000000000000" pitchFamily="2" charset="2"/>
              <a:buChar char="Ø"/>
            </a:pPr>
            <a:r>
              <a:rPr lang="en-US" sz="1400" dirty="0"/>
              <a:t> Dependents will not be enrolled</a:t>
            </a:r>
          </a:p>
          <a:p>
            <a:pPr lvl="2">
              <a:buClr>
                <a:schemeClr val="accent1"/>
              </a:buClr>
              <a:buFont typeface="Wingdings" panose="05000000000000000000" pitchFamily="2" charset="2"/>
              <a:buChar char="Ø"/>
            </a:pPr>
            <a:endParaRPr lang="en-US" sz="1400" dirty="0"/>
          </a:p>
          <a:p>
            <a:pPr lvl="2">
              <a:buClr>
                <a:schemeClr val="accent1"/>
              </a:buClr>
              <a:buFont typeface="Wingdings" panose="05000000000000000000" pitchFamily="2" charset="2"/>
              <a:buChar char="Ø"/>
            </a:pPr>
            <a:r>
              <a:rPr lang="en-US" sz="1400" dirty="0"/>
              <a:t> A monthly tobacco use premium surcharge will be incurred (WAC 182-08-197 (1)(b))</a:t>
            </a:r>
          </a:p>
        </p:txBody>
      </p:sp>
      <p:sp>
        <p:nvSpPr>
          <p:cNvPr id="2" name="Title 1"/>
          <p:cNvSpPr>
            <a:spLocks noGrp="1"/>
          </p:cNvSpPr>
          <p:nvPr>
            <p:ph type="title"/>
          </p:nvPr>
        </p:nvSpPr>
        <p:spPr>
          <a:xfrm>
            <a:off x="3820160" y="701040"/>
            <a:ext cx="7772399" cy="904240"/>
          </a:xfrm>
        </p:spPr>
        <p:txBody>
          <a:bodyPr anchor="b">
            <a:normAutofit/>
          </a:bodyPr>
          <a:lstStyle/>
          <a:p>
            <a:pPr algn="ctr"/>
            <a:r>
              <a:rPr lang="en-US" sz="3300" b="1" dirty="0"/>
              <a:t>Deadline to submit forms</a:t>
            </a:r>
          </a:p>
        </p:txBody>
      </p:sp>
    </p:spTree>
    <p:extLst>
      <p:ext uri="{BB962C8B-B14F-4D97-AF65-F5344CB8AC3E}">
        <p14:creationId xmlns:p14="http://schemas.microsoft.com/office/powerpoint/2010/main" val="20123855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6" name="Group 55">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2" name="Straight Connector 11">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4"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5"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6" name="Isosceles Triangle 15">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7"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8"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9"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0" name="Isosceles Triangle 19">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1" name="Isosceles Triangle 20">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grpSp>
      <p:pic>
        <p:nvPicPr>
          <p:cNvPr id="6" name="Content Placeholder 5" descr="Source: http://centerforchange.com/wp-content/uploads/2014/05/Family-and-Friends.jpg"/>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l="17438" r="5454" b="-2"/>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itle 1"/>
          <p:cNvSpPr>
            <a:spLocks noGrp="1"/>
          </p:cNvSpPr>
          <p:nvPr>
            <p:ph type="title"/>
          </p:nvPr>
        </p:nvSpPr>
        <p:spPr>
          <a:xfrm>
            <a:off x="616373" y="701040"/>
            <a:ext cx="3851123" cy="910908"/>
          </a:xfrm>
        </p:spPr>
        <p:txBody>
          <a:bodyPr vert="horz" lIns="91440" tIns="45720" rIns="91440" bIns="45720" rtlCol="0" anchor="t">
            <a:normAutofit fontScale="90000"/>
          </a:bodyPr>
          <a:lstStyle/>
          <a:p>
            <a:r>
              <a:rPr lang="en-US" b="1" dirty="0"/>
              <a:t>Eligible dependents</a:t>
            </a:r>
          </a:p>
        </p:txBody>
      </p:sp>
      <p:sp>
        <p:nvSpPr>
          <p:cNvPr id="3" name="Content Placeholder 2"/>
          <p:cNvSpPr>
            <a:spLocks noGrp="1"/>
          </p:cNvSpPr>
          <p:nvPr>
            <p:ph sz="half" idx="1"/>
          </p:nvPr>
        </p:nvSpPr>
        <p:spPr>
          <a:xfrm>
            <a:off x="617156" y="2219325"/>
            <a:ext cx="4545557" cy="3273397"/>
          </a:xfrm>
        </p:spPr>
        <p:txBody>
          <a:bodyPr vert="horz" lIns="91440" tIns="45720" rIns="91440" bIns="45720" rtlCol="0" anchor="t">
            <a:normAutofit fontScale="70000" lnSpcReduction="20000"/>
          </a:bodyPr>
          <a:lstStyle/>
          <a:p>
            <a:r>
              <a:rPr lang="en-US" dirty="0"/>
              <a:t>Spouse</a:t>
            </a:r>
            <a:endParaRPr lang="en-US" dirty="0">
              <a:ea typeface="Calibri" panose="020F0502020204030204"/>
              <a:cs typeface="Calibri" panose="020F0502020204030204"/>
            </a:endParaRPr>
          </a:p>
          <a:p>
            <a:r>
              <a:rPr lang="en-US" dirty="0"/>
              <a:t>State Registered Domestic Partner</a:t>
            </a:r>
            <a:endParaRPr lang="en-US" dirty="0">
              <a:ea typeface="Calibri" panose="020F0502020204030204"/>
              <a:cs typeface="Calibri" panose="020F0502020204030204"/>
            </a:endParaRPr>
          </a:p>
          <a:p>
            <a:r>
              <a:rPr lang="en-US" dirty="0"/>
              <a:t>Children under the age of 26 except for children with disability</a:t>
            </a:r>
            <a:endParaRPr lang="en-US" dirty="0">
              <a:ea typeface="Calibri" panose="020F0502020204030204"/>
              <a:cs typeface="Calibri" panose="020F0502020204030204"/>
            </a:endParaRPr>
          </a:p>
          <a:p>
            <a:pPr marL="0" indent="0">
              <a:buNone/>
            </a:pPr>
            <a:endParaRPr lang="en-US" dirty="0">
              <a:ea typeface="Calibri" panose="020F0502020204030204"/>
              <a:cs typeface="Calibri" panose="020F0502020204030204"/>
            </a:endParaRPr>
          </a:p>
          <a:p>
            <a:pPr marL="0" indent="0">
              <a:buNone/>
            </a:pPr>
            <a:r>
              <a:rPr lang="en-US" b="1" dirty="0"/>
              <a:t>Dependent Verification Documents</a:t>
            </a:r>
            <a:endParaRPr lang="en-US" b="1" dirty="0">
              <a:ea typeface="Calibri"/>
              <a:cs typeface="Calibri"/>
            </a:endParaRPr>
          </a:p>
          <a:p>
            <a:r>
              <a:rPr lang="en-US" dirty="0"/>
              <a:t>Examples on page 9 of the PEBB Employee Enrollment Guide </a:t>
            </a:r>
            <a:endParaRPr lang="en-US" dirty="0">
              <a:ea typeface="Calibri" panose="020F0502020204030204"/>
              <a:cs typeface="Calibri" panose="020F0502020204030204"/>
            </a:endParaRPr>
          </a:p>
        </p:txBody>
      </p:sp>
      <p:cxnSp>
        <p:nvCxnSpPr>
          <p:cNvPr id="57" name="Straight Connector 56">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59"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60"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61"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62"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63"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64"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65"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Rectangle 3">
            <a:extLst>
              <a:ext uri="{FF2B5EF4-FFF2-40B4-BE49-F238E27FC236}">
                <a16:creationId xmlns:a16="http://schemas.microsoft.com/office/drawing/2014/main" id="{5D37E6ED-61D7-4A1D-9AD4-DCBD8D0538B1}"/>
              </a:ext>
            </a:extLst>
          </p:cNvPr>
          <p:cNvSpPr/>
          <p:nvPr/>
        </p:nvSpPr>
        <p:spPr>
          <a:xfrm>
            <a:off x="657695" y="4100975"/>
            <a:ext cx="4098931" cy="369332"/>
          </a:xfrm>
          <a:prstGeom prst="rect">
            <a:avLst/>
          </a:prstGeom>
        </p:spPr>
        <p:txBody>
          <a:bodyPr wrap="square" lIns="91440" tIns="45720" rIns="91440" bIns="45720" anchor="t">
            <a:spAutoFit/>
          </a:bodyPr>
          <a:lstStyle/>
          <a:p>
            <a:endParaRPr lang="en-US" dirty="0">
              <a:solidFill>
                <a:schemeClr val="accent1"/>
              </a:solidFill>
              <a:ea typeface="Calibri"/>
              <a:cs typeface="Calibri"/>
            </a:endParaRPr>
          </a:p>
        </p:txBody>
      </p:sp>
    </p:spTree>
    <p:extLst>
      <p:ext uri="{BB962C8B-B14F-4D97-AF65-F5344CB8AC3E}">
        <p14:creationId xmlns:p14="http://schemas.microsoft.com/office/powerpoint/2010/main" val="34662782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0B5F7E3B-C5F1-40E0-A491-558BAFBC11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241804" y="1460500"/>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643467" y="816638"/>
            <a:ext cx="3367359" cy="5224724"/>
          </a:xfrm>
        </p:spPr>
        <p:txBody>
          <a:bodyPr anchor="ctr">
            <a:normAutofit/>
          </a:bodyPr>
          <a:lstStyle/>
          <a:p>
            <a:r>
              <a:rPr lang="en-US" b="1" dirty="0"/>
              <a:t>Waiving Coverage</a:t>
            </a:r>
            <a:endParaRPr lang="en-US" b="1" dirty="0">
              <a:ea typeface="Calibri Light"/>
              <a:cs typeface="Calibri Light"/>
            </a:endParaRPr>
          </a:p>
        </p:txBody>
      </p:sp>
      <p:sp>
        <p:nvSpPr>
          <p:cNvPr id="3" name="Content Placeholder 2"/>
          <p:cNvSpPr>
            <a:spLocks noGrp="1"/>
          </p:cNvSpPr>
          <p:nvPr>
            <p:ph idx="1"/>
          </p:nvPr>
        </p:nvSpPr>
        <p:spPr>
          <a:xfrm>
            <a:off x="4241804" y="701040"/>
            <a:ext cx="6395713" cy="5506720"/>
          </a:xfrm>
        </p:spPr>
        <p:txBody>
          <a:bodyPr anchor="ctr">
            <a:normAutofit/>
          </a:bodyPr>
          <a:lstStyle/>
          <a:p>
            <a:r>
              <a:rPr lang="en-US" dirty="0"/>
              <a:t>Employees can waive medical plan ONLY, if enrolled in one of the following other plans:</a:t>
            </a:r>
          </a:p>
          <a:p>
            <a:pPr lvl="1"/>
            <a:r>
              <a:rPr lang="en-US" dirty="0"/>
              <a:t>another employer-based group medical plan</a:t>
            </a:r>
          </a:p>
          <a:p>
            <a:pPr lvl="1"/>
            <a:r>
              <a:rPr lang="en-US" dirty="0"/>
              <a:t>TRICARE</a:t>
            </a:r>
          </a:p>
          <a:p>
            <a:pPr lvl="1"/>
            <a:r>
              <a:rPr lang="en-US" dirty="0"/>
              <a:t>Medicare (Parts A and B only)</a:t>
            </a:r>
          </a:p>
        </p:txBody>
      </p:sp>
    </p:spTree>
    <p:extLst>
      <p:ext uri="{BB962C8B-B14F-4D97-AF65-F5344CB8AC3E}">
        <p14:creationId xmlns:p14="http://schemas.microsoft.com/office/powerpoint/2010/main" val="37158666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0B5F7E3B-C5F1-40E0-A491-558BAFBC11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241804" y="1460500"/>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643467" y="816638"/>
            <a:ext cx="3598334" cy="5224724"/>
          </a:xfrm>
        </p:spPr>
        <p:txBody>
          <a:bodyPr anchor="ctr">
            <a:normAutofit/>
          </a:bodyPr>
          <a:lstStyle/>
          <a:p>
            <a:r>
              <a:rPr lang="en-US" b="1" dirty="0"/>
              <a:t>Spousal/State-Registered Domestic Partner (SRDP) Surcharge</a:t>
            </a:r>
            <a:r>
              <a:rPr lang="en-US" dirty="0"/>
              <a:t>	 </a:t>
            </a:r>
          </a:p>
        </p:txBody>
      </p:sp>
      <p:sp>
        <p:nvSpPr>
          <p:cNvPr id="3" name="Content Placeholder 2"/>
          <p:cNvSpPr>
            <a:spLocks noGrp="1"/>
          </p:cNvSpPr>
          <p:nvPr>
            <p:ph idx="1"/>
          </p:nvPr>
        </p:nvSpPr>
        <p:spPr>
          <a:xfrm>
            <a:off x="4278374" y="816638"/>
            <a:ext cx="5505699" cy="5224724"/>
          </a:xfrm>
        </p:spPr>
        <p:txBody>
          <a:bodyPr anchor="ctr">
            <a:normAutofit fontScale="70000" lnSpcReduction="20000"/>
          </a:bodyPr>
          <a:lstStyle/>
          <a:p>
            <a:r>
              <a:rPr lang="en-US" dirty="0"/>
              <a:t>Enrolling a spouse or SRDP in PEBB benefits could result in an additional $50/month surcharge</a:t>
            </a:r>
          </a:p>
          <a:p>
            <a:pPr lvl="1">
              <a:buFont typeface="Wingdings" panose="05000000000000000000" pitchFamily="2" charset="2"/>
              <a:buChar char="Ø"/>
            </a:pPr>
            <a:r>
              <a:rPr lang="en-US" dirty="0"/>
              <a:t>If spouse/SRDP has chosen not to enroll in another employer-based group medical that is comparable to Uniform Medical Plan (UMP) Classic. </a:t>
            </a:r>
          </a:p>
          <a:p>
            <a:r>
              <a:rPr lang="en-US" dirty="0"/>
              <a:t>Find out if the surcharge applies to you:</a:t>
            </a:r>
          </a:p>
          <a:p>
            <a:pPr lvl="1">
              <a:buFont typeface="Wingdings" panose="05000000000000000000" pitchFamily="2" charset="2"/>
              <a:buChar char="Ø"/>
            </a:pPr>
            <a:r>
              <a:rPr lang="en-US" dirty="0"/>
              <a:t>Fill out the </a:t>
            </a:r>
            <a:r>
              <a:rPr lang="en-US" dirty="0">
                <a:hlinkClick r:id="rId2"/>
              </a:rPr>
              <a:t>2026 PEBB Premium Surcharge Attestation Change Form</a:t>
            </a:r>
            <a:endParaRPr lang="en-US" dirty="0"/>
          </a:p>
          <a:p>
            <a:pPr lvl="1">
              <a:buFont typeface="Wingdings" panose="05000000000000000000" pitchFamily="2" charset="2"/>
              <a:buChar char="Ø"/>
            </a:pPr>
            <a:r>
              <a:rPr lang="en-US" dirty="0"/>
              <a:t>Use the 2026 </a:t>
            </a:r>
            <a:r>
              <a:rPr lang="en-US" dirty="0">
                <a:hlinkClick r:id="rId3"/>
              </a:rPr>
              <a:t>Spousal plan calculator form </a:t>
            </a:r>
            <a:endParaRPr lang="en-US" dirty="0"/>
          </a:p>
          <a:p>
            <a:pPr lvl="2">
              <a:buFont typeface="Wingdings" panose="05000000000000000000" pitchFamily="2" charset="2"/>
              <a:buChar char="ü"/>
            </a:pPr>
            <a:r>
              <a:rPr lang="en-US" dirty="0"/>
              <a:t>if you answer 'YES' to all the questions on your enrollment form and are wanting to enroll a spouse or state-registered domestic partner. </a:t>
            </a:r>
          </a:p>
        </p:txBody>
      </p:sp>
    </p:spTree>
    <p:extLst>
      <p:ext uri="{BB962C8B-B14F-4D97-AF65-F5344CB8AC3E}">
        <p14:creationId xmlns:p14="http://schemas.microsoft.com/office/powerpoint/2010/main" val="20086145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0B5F7E3B-C5F1-40E0-A491-558BAFBC11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241804" y="1460500"/>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643467" y="816638"/>
            <a:ext cx="3367359" cy="5224724"/>
          </a:xfrm>
        </p:spPr>
        <p:txBody>
          <a:bodyPr anchor="ctr">
            <a:normAutofit/>
          </a:bodyPr>
          <a:lstStyle/>
          <a:p>
            <a:r>
              <a:rPr lang="en-US" b="1" dirty="0"/>
              <a:t>2026</a:t>
            </a:r>
            <a:br>
              <a:rPr lang="en-US" b="1" dirty="0"/>
            </a:br>
            <a:r>
              <a:rPr lang="en-US" b="1" dirty="0"/>
              <a:t>Annual Open Enrollment</a:t>
            </a:r>
            <a:br>
              <a:rPr lang="en-US" b="1" dirty="0"/>
            </a:br>
            <a:r>
              <a:rPr lang="en-US" sz="2000" b="1" dirty="0"/>
              <a:t>October 26</a:t>
            </a:r>
            <a:r>
              <a:rPr lang="en-US" sz="2000" b="1" baseline="30000" dirty="0"/>
              <a:t>th</a:t>
            </a:r>
            <a:r>
              <a:rPr lang="en-US" sz="2000" b="1" dirty="0"/>
              <a:t> – November 23</a:t>
            </a:r>
            <a:r>
              <a:rPr lang="en-US" sz="2000" b="1" baseline="30000" dirty="0"/>
              <a:t>rd </a:t>
            </a:r>
            <a:endParaRPr lang="en-US" b="1" dirty="0">
              <a:ea typeface="Calibri Light"/>
              <a:cs typeface="Calibri Light"/>
            </a:endParaRPr>
          </a:p>
        </p:txBody>
      </p:sp>
      <p:sp>
        <p:nvSpPr>
          <p:cNvPr id="3" name="Content Placeholder 2"/>
          <p:cNvSpPr>
            <a:spLocks noGrp="1"/>
          </p:cNvSpPr>
          <p:nvPr>
            <p:ph idx="1"/>
          </p:nvPr>
        </p:nvSpPr>
        <p:spPr>
          <a:xfrm>
            <a:off x="4268214" y="816638"/>
            <a:ext cx="6460746" cy="5224724"/>
          </a:xfrm>
        </p:spPr>
        <p:txBody>
          <a:bodyPr anchor="ctr">
            <a:normAutofit fontScale="70000" lnSpcReduction="20000"/>
          </a:bodyPr>
          <a:lstStyle/>
          <a:p>
            <a:pPr>
              <a:buFont typeface="Wingdings 3" panose="05040102010807070707" pitchFamily="18" charset="2"/>
              <a:buChar char="u"/>
            </a:pPr>
            <a:r>
              <a:rPr lang="en-US" dirty="0"/>
              <a:t>Making changes during open enrollment</a:t>
            </a:r>
          </a:p>
          <a:p>
            <a:pPr lvl="1">
              <a:buFont typeface="Wingdings" panose="05000000000000000000" pitchFamily="2" charset="2"/>
              <a:buChar char="Ø"/>
            </a:pPr>
            <a:r>
              <a:rPr lang="en-US" dirty="0"/>
              <a:t>Change medical, vision, and/or dental plans</a:t>
            </a:r>
          </a:p>
          <a:p>
            <a:pPr lvl="1">
              <a:buFont typeface="Wingdings" panose="05000000000000000000" pitchFamily="2" charset="2"/>
              <a:buChar char="Ø"/>
            </a:pPr>
            <a:r>
              <a:rPr lang="en-US" dirty="0"/>
              <a:t>Waive medical coverage</a:t>
            </a:r>
          </a:p>
          <a:p>
            <a:pPr lvl="1">
              <a:buFont typeface="Wingdings" panose="05000000000000000000" pitchFamily="2" charset="2"/>
              <a:buChar char="Ø"/>
            </a:pPr>
            <a:r>
              <a:rPr lang="en-US" dirty="0"/>
              <a:t>Add or remove eligible dependents</a:t>
            </a:r>
          </a:p>
          <a:p>
            <a:pPr lvl="1">
              <a:buFont typeface="Wingdings" panose="05000000000000000000" pitchFamily="2" charset="2"/>
              <a:buChar char="Ø"/>
            </a:pPr>
            <a:r>
              <a:rPr lang="en-US" dirty="0"/>
              <a:t>Sign-up for FSA and/or DCAP</a:t>
            </a:r>
          </a:p>
          <a:p>
            <a:pPr lvl="1">
              <a:buFont typeface="Wingdings" panose="05000000000000000000" pitchFamily="2" charset="2"/>
              <a:buChar char="Ø"/>
            </a:pPr>
            <a:r>
              <a:rPr lang="en-US" dirty="0"/>
              <a:t>Re-attest to the spouse/SRDP premium surcharge, if applicable</a:t>
            </a:r>
          </a:p>
          <a:p>
            <a:r>
              <a:rPr lang="en-US" dirty="0"/>
              <a:t>All changes must be received by the benefits office or submitted online as follows:</a:t>
            </a:r>
          </a:p>
          <a:p>
            <a:pPr lvl="1">
              <a:buFont typeface="Wingdings" panose="05000000000000000000" pitchFamily="2" charset="2"/>
              <a:buChar char="Ø"/>
            </a:pPr>
            <a:r>
              <a:rPr lang="en-US" dirty="0"/>
              <a:t>No earlier than October 26, 2026</a:t>
            </a:r>
          </a:p>
          <a:p>
            <a:pPr lvl="1">
              <a:buFont typeface="Wingdings" panose="05000000000000000000" pitchFamily="2" charset="2"/>
              <a:buChar char="Ø"/>
            </a:pPr>
            <a:r>
              <a:rPr lang="en-US" dirty="0"/>
              <a:t>No later than November 23, 2026</a:t>
            </a:r>
          </a:p>
          <a:p>
            <a:r>
              <a:rPr lang="en-US" dirty="0"/>
              <a:t>Changes take effect January 1</a:t>
            </a:r>
            <a:r>
              <a:rPr lang="en-US" baseline="30000" dirty="0"/>
              <a:t>st</a:t>
            </a:r>
            <a:r>
              <a:rPr lang="en-US" dirty="0"/>
              <a:t> of the following year</a:t>
            </a:r>
            <a:endParaRPr lang="en-US" dirty="0">
              <a:cs typeface="Calibri"/>
            </a:endParaRPr>
          </a:p>
        </p:txBody>
      </p:sp>
    </p:spTree>
    <p:extLst>
      <p:ext uri="{BB962C8B-B14F-4D97-AF65-F5344CB8AC3E}">
        <p14:creationId xmlns:p14="http://schemas.microsoft.com/office/powerpoint/2010/main" val="11437421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0B5F7E3B-C5F1-40E0-A491-558BAFBC11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241804" y="1460500"/>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643467" y="816638"/>
            <a:ext cx="3598334" cy="5224724"/>
          </a:xfrm>
        </p:spPr>
        <p:txBody>
          <a:bodyPr anchor="ctr">
            <a:normAutofit/>
          </a:bodyPr>
          <a:lstStyle/>
          <a:p>
            <a:r>
              <a:rPr lang="en-US" b="1" dirty="0"/>
              <a:t>“Special” Open Enrollment</a:t>
            </a:r>
          </a:p>
        </p:txBody>
      </p:sp>
      <p:sp>
        <p:nvSpPr>
          <p:cNvPr id="3" name="Content Placeholder 2"/>
          <p:cNvSpPr>
            <a:spLocks noGrp="1"/>
          </p:cNvSpPr>
          <p:nvPr>
            <p:ph idx="1"/>
          </p:nvPr>
        </p:nvSpPr>
        <p:spPr>
          <a:xfrm>
            <a:off x="4241800" y="816638"/>
            <a:ext cx="5532119" cy="5224724"/>
          </a:xfrm>
        </p:spPr>
        <p:txBody>
          <a:bodyPr vert="horz" lIns="91440" tIns="45720" rIns="91440" bIns="45720" rtlCol="0" anchor="ctr">
            <a:normAutofit fontScale="77500" lnSpcReduction="20000"/>
          </a:bodyPr>
          <a:lstStyle/>
          <a:p>
            <a:r>
              <a:rPr lang="en-US" dirty="0"/>
              <a:t>When making changes to health benefits due to a qualifying event</a:t>
            </a:r>
          </a:p>
          <a:p>
            <a:pPr lvl="1">
              <a:buFont typeface="Wingdings" panose="05000000000000000000" pitchFamily="2" charset="2"/>
              <a:buChar char="Ø"/>
            </a:pPr>
            <a:r>
              <a:rPr lang="en-US" dirty="0"/>
              <a:t>A life event that causes loss of health insurance</a:t>
            </a:r>
          </a:p>
          <a:p>
            <a:pPr lvl="1">
              <a:buFont typeface="Wingdings" panose="05000000000000000000" pitchFamily="2" charset="2"/>
              <a:buChar char="Ø"/>
            </a:pPr>
            <a:r>
              <a:rPr lang="en-US" dirty="0">
                <a:ea typeface="Calibri" panose="020F0502020204030204"/>
                <a:cs typeface="Calibri" panose="020F0502020204030204"/>
              </a:rPr>
              <a:t>Examples on page 50-51 of benefits guide</a:t>
            </a:r>
            <a:endParaRPr lang="en-US" dirty="0"/>
          </a:p>
          <a:p>
            <a:r>
              <a:rPr lang="en-US" dirty="0"/>
              <a:t>Submit your changes and your proof of event in </a:t>
            </a:r>
            <a:r>
              <a:rPr lang="en-US" b="1" dirty="0">
                <a:hlinkClick r:id="rId2"/>
              </a:rPr>
              <a:t>Benefits 24/7</a:t>
            </a:r>
            <a:r>
              <a:rPr lang="en-US" dirty="0"/>
              <a:t> or submit required forms and supporting documents to your benefits office </a:t>
            </a:r>
            <a:r>
              <a:rPr lang="en-US" b="1" dirty="0"/>
              <a:t>no later than 60 days</a:t>
            </a:r>
            <a:r>
              <a:rPr lang="en-US" dirty="0"/>
              <a:t> after the event.</a:t>
            </a:r>
          </a:p>
        </p:txBody>
      </p:sp>
    </p:spTree>
    <p:extLst>
      <p:ext uri="{BB962C8B-B14F-4D97-AF65-F5344CB8AC3E}">
        <p14:creationId xmlns:p14="http://schemas.microsoft.com/office/powerpoint/2010/main" val="10349775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6374" y="701040"/>
            <a:ext cx="8596668" cy="871416"/>
          </a:xfrm>
        </p:spPr>
        <p:txBody>
          <a:bodyPr anchor="t">
            <a:normAutofit/>
          </a:bodyPr>
          <a:lstStyle/>
          <a:p>
            <a:r>
              <a:rPr lang="en-US" b="1" dirty="0"/>
              <a:t>Medical plans</a:t>
            </a:r>
          </a:p>
        </p:txBody>
      </p:sp>
      <p:sp>
        <p:nvSpPr>
          <p:cNvPr id="3" name="Content Placeholder 2"/>
          <p:cNvSpPr>
            <a:spLocks noGrp="1"/>
          </p:cNvSpPr>
          <p:nvPr>
            <p:ph idx="1"/>
          </p:nvPr>
        </p:nvSpPr>
        <p:spPr>
          <a:xfrm>
            <a:off x="615982" y="1619765"/>
            <a:ext cx="5494879" cy="4775885"/>
          </a:xfrm>
        </p:spPr>
        <p:txBody>
          <a:bodyPr vert="horz" lIns="91440" tIns="45720" rIns="91440" bIns="45720" rtlCol="0" anchor="t">
            <a:noAutofit/>
          </a:bodyPr>
          <a:lstStyle/>
          <a:p>
            <a:pPr>
              <a:lnSpc>
                <a:spcPct val="90000"/>
              </a:lnSpc>
            </a:pPr>
            <a:r>
              <a:rPr lang="en-US" sz="1800" dirty="0"/>
              <a:t>Uniform and Kaiser Based Plans</a:t>
            </a:r>
          </a:p>
          <a:p>
            <a:pPr lvl="1">
              <a:lnSpc>
                <a:spcPct val="90000"/>
              </a:lnSpc>
              <a:buFont typeface="Wingdings" panose="05000000000000000000" pitchFamily="2" charset="2"/>
              <a:buChar char="Ø"/>
            </a:pPr>
            <a:r>
              <a:rPr lang="en-US" sz="1800" dirty="0"/>
              <a:t>Uniform Medical Plan (UMP) plans - administered by Regence BlueShield (PPO) and ArrayRx</a:t>
            </a:r>
          </a:p>
          <a:p>
            <a:pPr lvl="1">
              <a:lnSpc>
                <a:spcPct val="90000"/>
              </a:lnSpc>
              <a:buFont typeface="Wingdings" panose="05000000000000000000" pitchFamily="2" charset="2"/>
              <a:buChar char="Ø"/>
            </a:pPr>
            <a:r>
              <a:rPr lang="en-US" sz="1800" dirty="0"/>
              <a:t>Kaiser Permanente (HMO)</a:t>
            </a:r>
          </a:p>
          <a:p>
            <a:pPr lvl="1">
              <a:lnSpc>
                <a:spcPct val="90000"/>
              </a:lnSpc>
              <a:buFont typeface="Wingdings" panose="05000000000000000000" pitchFamily="2" charset="2"/>
              <a:buChar char="Ø"/>
            </a:pPr>
            <a:r>
              <a:rPr lang="en-US" sz="1800" dirty="0"/>
              <a:t>Kaiser Permanente NW </a:t>
            </a:r>
          </a:p>
          <a:p>
            <a:pPr lvl="2">
              <a:lnSpc>
                <a:spcPct val="90000"/>
              </a:lnSpc>
              <a:buFont typeface="Wingdings" panose="05000000000000000000" pitchFamily="2" charset="2"/>
              <a:buChar char="§"/>
            </a:pPr>
            <a:r>
              <a:rPr lang="en-US" sz="1800" dirty="0"/>
              <a:t>offered in Clark and Cowlitz counties only</a:t>
            </a:r>
          </a:p>
          <a:p>
            <a:pPr>
              <a:lnSpc>
                <a:spcPct val="90000"/>
              </a:lnSpc>
            </a:pPr>
            <a:r>
              <a:rPr lang="en-US" sz="1800" dirty="0"/>
              <a:t>See the 2026 PEBB Employee Enrollment Guide for more information about each plan</a:t>
            </a:r>
          </a:p>
          <a:p>
            <a:pPr lvl="1">
              <a:lnSpc>
                <a:spcPct val="90000"/>
              </a:lnSpc>
              <a:buFont typeface="Wingdings" panose="05000000000000000000" pitchFamily="2" charset="2"/>
              <a:buChar char="Ø"/>
            </a:pPr>
            <a:r>
              <a:rPr lang="en-US" sz="1800" dirty="0"/>
              <a:t>Monthly premiums (page 22)</a:t>
            </a:r>
            <a:endParaRPr lang="en-US" sz="1800" dirty="0">
              <a:ea typeface="Calibri"/>
              <a:cs typeface="Calibri"/>
            </a:endParaRPr>
          </a:p>
          <a:p>
            <a:pPr lvl="1">
              <a:lnSpc>
                <a:spcPct val="90000"/>
              </a:lnSpc>
              <a:buFont typeface="Wingdings" panose="05000000000000000000" pitchFamily="2" charset="2"/>
              <a:buChar char="Ø"/>
            </a:pPr>
            <a:r>
              <a:rPr lang="en-US" sz="1800" dirty="0"/>
              <a:t>Out of pocket medical expenses (pages 34-46)</a:t>
            </a:r>
          </a:p>
          <a:p>
            <a:pPr lvl="1">
              <a:lnSpc>
                <a:spcPct val="90000"/>
              </a:lnSpc>
              <a:buFont typeface="Wingdings" panose="05000000000000000000" pitchFamily="2" charset="2"/>
              <a:buChar char="Ø"/>
            </a:pPr>
            <a:r>
              <a:rPr lang="en-US" sz="1800" dirty="0"/>
              <a:t>In-network vs out-of-network (Pages 26-28) </a:t>
            </a:r>
          </a:p>
          <a:p>
            <a:pPr>
              <a:lnSpc>
                <a:spcPct val="90000"/>
              </a:lnSpc>
              <a:buFont typeface="Wingdings 3" panose="05040102010807070707" pitchFamily="18" charset="2"/>
              <a:buChar char="u"/>
            </a:pPr>
            <a:r>
              <a:rPr lang="en-US" sz="1800" dirty="0"/>
              <a:t>Please contact the plan(s) for specific questions</a:t>
            </a:r>
            <a:endParaRPr lang="en-US" sz="1800" dirty="0">
              <a:ea typeface="Calibri" panose="020F0502020204030204"/>
              <a:cs typeface="Calibri" panose="020F0502020204030204"/>
            </a:endParaRPr>
          </a:p>
          <a:p>
            <a:pPr lvl="1">
              <a:lnSpc>
                <a:spcPct val="90000"/>
              </a:lnSpc>
              <a:buFont typeface="Wingdings" panose="05000000000000000000" pitchFamily="2" charset="2"/>
              <a:buChar char="Ø"/>
            </a:pPr>
            <a:endParaRPr lang="en-US" dirty="0">
              <a:ea typeface="Calibri" panose="020F0502020204030204"/>
              <a:cs typeface="Calibri" panose="020F0502020204030204"/>
            </a:endParaRPr>
          </a:p>
        </p:txBody>
      </p:sp>
      <p:pic>
        <p:nvPicPr>
          <p:cNvPr id="4100" name="Picture 4" descr="Image result for healthcare">
            <a:extLst>
              <a:ext uri="{FF2B5EF4-FFF2-40B4-BE49-F238E27FC236}">
                <a16:creationId xmlns:a16="http://schemas.microsoft.com/office/drawing/2014/main" id="{5D61A055-3511-4F9D-AD03-3A18C98DCD4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110861" y="2529840"/>
            <a:ext cx="3765499" cy="17159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06661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Heads of various toothbrushes">
            <a:extLst>
              <a:ext uri="{FF2B5EF4-FFF2-40B4-BE49-F238E27FC236}">
                <a16:creationId xmlns:a16="http://schemas.microsoft.com/office/drawing/2014/main" id="{47524C53-670B-5F3C-2890-8E4D9B917F51}"/>
              </a:ext>
            </a:extLst>
          </p:cNvPr>
          <p:cNvPicPr>
            <a:picLocks noChangeAspect="1"/>
          </p:cNvPicPr>
          <p:nvPr/>
        </p:nvPicPr>
        <p:blipFill rotWithShape="1">
          <a:blip r:embed="rId2"/>
          <a:srcRect l="20405" r="2486" b="-2"/>
          <a:stretch/>
        </p:blipFill>
        <p:spPr>
          <a:xfrm>
            <a:off x="4254274" y="-1852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itle 1"/>
          <p:cNvSpPr>
            <a:spLocks noGrp="1"/>
          </p:cNvSpPr>
          <p:nvPr>
            <p:ph type="title"/>
          </p:nvPr>
        </p:nvSpPr>
        <p:spPr>
          <a:xfrm>
            <a:off x="6109169" y="709454"/>
            <a:ext cx="3851123" cy="1320800"/>
          </a:xfrm>
        </p:spPr>
        <p:txBody>
          <a:bodyPr>
            <a:normAutofit/>
          </a:bodyPr>
          <a:lstStyle/>
          <a:p>
            <a:r>
              <a:rPr lang="en-US" b="1" dirty="0"/>
              <a:t>Dental Plans</a:t>
            </a:r>
            <a:r>
              <a:rPr lang="en-US" dirty="0"/>
              <a:t> 	</a:t>
            </a:r>
          </a:p>
        </p:txBody>
      </p:sp>
      <p:sp>
        <p:nvSpPr>
          <p:cNvPr id="3" name="Content Placeholder 2"/>
          <p:cNvSpPr>
            <a:spLocks noGrp="1"/>
          </p:cNvSpPr>
          <p:nvPr>
            <p:ph idx="1"/>
          </p:nvPr>
        </p:nvSpPr>
        <p:spPr>
          <a:xfrm>
            <a:off x="622406" y="1619000"/>
            <a:ext cx="5460425" cy="5147560"/>
          </a:xfrm>
        </p:spPr>
        <p:txBody>
          <a:bodyPr>
            <a:normAutofit fontScale="92500" lnSpcReduction="10000"/>
          </a:bodyPr>
          <a:lstStyle/>
          <a:p>
            <a:r>
              <a:rPr lang="en-US" sz="1600" dirty="0"/>
              <a:t>No dental premiums for employee or dependents</a:t>
            </a:r>
          </a:p>
          <a:p>
            <a:r>
              <a:rPr lang="en-US" sz="1600" dirty="0"/>
              <a:t>Compare out-of-pocket expenses</a:t>
            </a:r>
          </a:p>
          <a:p>
            <a:pPr lvl="1">
              <a:buFont typeface="Wingdings" panose="05000000000000000000" pitchFamily="2" charset="2"/>
              <a:buChar char="Ø"/>
            </a:pPr>
            <a:r>
              <a:rPr lang="en-US" sz="1400" dirty="0"/>
              <a:t>2026 PEBB Employee Enrollment Guide (Page 42)</a:t>
            </a:r>
          </a:p>
          <a:p>
            <a:pPr>
              <a:buFont typeface="Wingdings 3" panose="05040102010807070707" pitchFamily="18" charset="2"/>
              <a:buChar char="u"/>
            </a:pPr>
            <a:r>
              <a:rPr lang="en-US" sz="1600" dirty="0"/>
              <a:t>DeltaCare and Uniform Dental Plan are both managed through Delta Dental </a:t>
            </a:r>
          </a:p>
          <a:p>
            <a:r>
              <a:rPr lang="en-US" sz="1600" b="1" dirty="0"/>
              <a:t>DeltaCare and Willamette Dental Group are managed-care plans.</a:t>
            </a:r>
          </a:p>
          <a:p>
            <a:pPr lvl="1">
              <a:buFont typeface="Wingdings" panose="05000000000000000000" pitchFamily="2" charset="2"/>
              <a:buChar char="Ø"/>
            </a:pPr>
            <a:r>
              <a:rPr lang="en-US" dirty="0"/>
              <a:t>You must choose a primary dental provider within their networks. </a:t>
            </a:r>
          </a:p>
          <a:p>
            <a:pPr lvl="2">
              <a:buFont typeface="Wingdings" panose="05000000000000000000" pitchFamily="2" charset="2"/>
              <a:buChar char="§"/>
            </a:pPr>
            <a:r>
              <a:rPr lang="en-US" sz="1600" dirty="0"/>
              <a:t>If you do not choose a primary dental provider, one will be chosen for you. </a:t>
            </a:r>
          </a:p>
          <a:p>
            <a:pPr lvl="1">
              <a:buFont typeface="Wingdings" panose="05000000000000000000" pitchFamily="2" charset="2"/>
              <a:buChar char="Ø"/>
            </a:pPr>
            <a:r>
              <a:rPr lang="en-US" dirty="0"/>
              <a:t>These plans will not pay claims if you see a provider outside of their network.</a:t>
            </a:r>
          </a:p>
          <a:p>
            <a:endParaRPr lang="en-US" dirty="0"/>
          </a:p>
        </p:txBody>
      </p:sp>
      <p:cxnSp>
        <p:nvCxnSpPr>
          <p:cNvPr id="30" name="Straight Connector 29">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34"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36"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38"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2"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4"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5"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6"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 name="TextBox 4">
            <a:extLst>
              <a:ext uri="{FF2B5EF4-FFF2-40B4-BE49-F238E27FC236}">
                <a16:creationId xmlns:a16="http://schemas.microsoft.com/office/drawing/2014/main" id="{8B61B047-80A4-2204-BD4C-09E9AED6B5DB}"/>
              </a:ext>
            </a:extLst>
          </p:cNvPr>
          <p:cNvSpPr txBox="1"/>
          <p:nvPr/>
        </p:nvSpPr>
        <p:spPr>
          <a:xfrm>
            <a:off x="6105995" y="1625600"/>
            <a:ext cx="5463599" cy="1815882"/>
          </a:xfrm>
          <a:prstGeom prst="rect">
            <a:avLst/>
          </a:prstGeom>
          <a:noFill/>
        </p:spPr>
        <p:txBody>
          <a:bodyPr wrap="square" rtlCol="0">
            <a:spAutoFit/>
          </a:bodyPr>
          <a:lstStyle/>
          <a:p>
            <a:pPr marL="285750" indent="-285750">
              <a:buClr>
                <a:schemeClr val="accent1"/>
              </a:buClr>
              <a:buFont typeface="Wingdings 3" panose="05040102010807070707" pitchFamily="18" charset="2"/>
              <a:buChar char="u"/>
            </a:pPr>
            <a:r>
              <a:rPr lang="en-US" sz="1600" dirty="0"/>
              <a:t>Three Plans to Choose From</a:t>
            </a:r>
          </a:p>
          <a:p>
            <a:pPr lvl="1">
              <a:buClr>
                <a:schemeClr val="accent1"/>
              </a:buClr>
            </a:pPr>
            <a:endParaRPr lang="en-US" sz="1600" dirty="0"/>
          </a:p>
          <a:p>
            <a:pPr marL="742950" lvl="1" indent="-285750">
              <a:buClr>
                <a:schemeClr val="accent1"/>
              </a:buClr>
              <a:buFont typeface="Wingdings" panose="05000000000000000000" pitchFamily="2" charset="2"/>
              <a:buChar char="Ø"/>
            </a:pPr>
            <a:r>
              <a:rPr lang="en-US" sz="1600" dirty="0"/>
              <a:t>Willamette Dental Plan (managed-care plan)</a:t>
            </a:r>
          </a:p>
          <a:p>
            <a:pPr marL="742950" lvl="1" indent="-285750">
              <a:buClr>
                <a:schemeClr val="accent1"/>
              </a:buClr>
              <a:buFont typeface="Wingdings" panose="05000000000000000000" pitchFamily="2" charset="2"/>
              <a:buChar char="Ø"/>
            </a:pPr>
            <a:endParaRPr lang="en-US" sz="1600" dirty="0"/>
          </a:p>
          <a:p>
            <a:pPr marL="742950" lvl="1" indent="-285750">
              <a:buClr>
                <a:schemeClr val="accent1"/>
              </a:buClr>
              <a:buFont typeface="Wingdings" panose="05000000000000000000" pitchFamily="2" charset="2"/>
              <a:buChar char="Ø"/>
            </a:pPr>
            <a:r>
              <a:rPr lang="en-US" sz="1600" dirty="0"/>
              <a:t>DeltaCare (managed-care plan)</a:t>
            </a:r>
          </a:p>
          <a:p>
            <a:pPr marL="742950" lvl="1" indent="-285750">
              <a:buClr>
                <a:schemeClr val="accent1"/>
              </a:buClr>
              <a:buFont typeface="Wingdings" panose="05000000000000000000" pitchFamily="2" charset="2"/>
              <a:buChar char="Ø"/>
            </a:pPr>
            <a:endParaRPr lang="en-US" sz="1600" dirty="0"/>
          </a:p>
          <a:p>
            <a:pPr marL="742950" lvl="1" indent="-285750">
              <a:buClr>
                <a:schemeClr val="accent1"/>
              </a:buClr>
              <a:buFont typeface="Wingdings" panose="05000000000000000000" pitchFamily="2" charset="2"/>
              <a:buChar char="Ø"/>
            </a:pPr>
            <a:r>
              <a:rPr lang="en-US" sz="1600" dirty="0"/>
              <a:t>Uniform Dental Plan (PPO plan)</a:t>
            </a:r>
            <a:endParaRPr lang="en-US" dirty="0"/>
          </a:p>
        </p:txBody>
      </p:sp>
    </p:spTree>
    <p:extLst>
      <p:ext uri="{BB962C8B-B14F-4D97-AF65-F5344CB8AC3E}">
        <p14:creationId xmlns:p14="http://schemas.microsoft.com/office/powerpoint/2010/main" val="23700406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02AB22-2601-413E-8D20-17327B82319E}"/>
              </a:ext>
            </a:extLst>
          </p:cNvPr>
          <p:cNvSpPr>
            <a:spLocks noGrp="1"/>
          </p:cNvSpPr>
          <p:nvPr>
            <p:ph idx="1"/>
          </p:nvPr>
        </p:nvSpPr>
        <p:spPr>
          <a:xfrm>
            <a:off x="-50800" y="1881025"/>
            <a:ext cx="12192000" cy="2895696"/>
          </a:xfrm>
        </p:spPr>
        <p:txBody>
          <a:bodyPr vert="horz" lIns="91440" tIns="45720" rIns="91440" bIns="45720" rtlCol="0" anchor="t">
            <a:normAutofit/>
          </a:bodyPr>
          <a:lstStyle/>
          <a:p>
            <a:pPr marL="0" indent="0" algn="ctr">
              <a:buNone/>
            </a:pPr>
            <a:endParaRPr lang="en-US"/>
          </a:p>
          <a:p>
            <a:pPr marL="0" indent="0" algn="ctr">
              <a:buNone/>
            </a:pPr>
            <a:r>
              <a:rPr lang="en-US"/>
              <a:t>   </a:t>
            </a:r>
            <a:endParaRPr lang="en-US" sz="7500"/>
          </a:p>
        </p:txBody>
      </p:sp>
      <p:sp>
        <p:nvSpPr>
          <p:cNvPr id="2" name="Slide Number Placeholder 1"/>
          <p:cNvSpPr>
            <a:spLocks noGrp="1"/>
          </p:cNvSpPr>
          <p:nvPr>
            <p:ph type="sldNum" sz="quarter" idx="12"/>
          </p:nvPr>
        </p:nvSpPr>
        <p:spPr/>
        <p:txBody>
          <a:bodyPr/>
          <a:lstStyle/>
          <a:p>
            <a:fld id="{0CC652D5-DF1F-AA42-8800-59B6D4D80B2D}" type="slidenum">
              <a:rPr lang="en-US" smtClean="0"/>
              <a:pPr/>
              <a:t>4</a:t>
            </a:fld>
            <a:endParaRPr lang="en-US"/>
          </a:p>
        </p:txBody>
      </p:sp>
      <p:sp>
        <p:nvSpPr>
          <p:cNvPr id="7" name="Rectangle 6"/>
          <p:cNvSpPr/>
          <p:nvPr/>
        </p:nvSpPr>
        <p:spPr>
          <a:xfrm>
            <a:off x="392545" y="1604906"/>
            <a:ext cx="11051311" cy="3539430"/>
          </a:xfrm>
          <a:prstGeom prst="rect">
            <a:avLst/>
          </a:prstGeom>
        </p:spPr>
        <p:txBody>
          <a:bodyPr wrap="square">
            <a:spAutoFit/>
          </a:bodyPr>
          <a:lstStyle/>
          <a:p>
            <a:pPr lvl="0">
              <a:buClr>
                <a:srgbClr val="009900"/>
              </a:buClr>
            </a:pPr>
            <a:endParaRPr lang="en-US" sz="2800" dirty="0">
              <a:ea typeface="Calibri" panose="020F0502020204030204" pitchFamily="34" charset="0"/>
            </a:endParaRPr>
          </a:p>
          <a:p>
            <a:pPr lvl="0">
              <a:buClr>
                <a:srgbClr val="009900"/>
              </a:buClr>
            </a:pPr>
            <a:r>
              <a:rPr lang="en-US" sz="2800" b="0" i="1" dirty="0">
                <a:solidFill>
                  <a:srgbClr val="444444"/>
                </a:solidFill>
                <a:effectLst/>
                <a:ea typeface="Ebrima" panose="02000000000000000000" pitchFamily="2" charset="0"/>
                <a:cs typeface="Ebrima" panose="02000000000000000000" pitchFamily="2" charset="0"/>
              </a:rPr>
              <a:t>Shoreline College acknowledges that we occupy the ancestral lands of the Coast Salish Peoples. We recognize The Coast Salish people as the caretakers of this land since time immemorial and as a community, we strive towards building authentic relationships with the sovereign nations of this region. In addition, Shoreline College is committed to truth and reconciliation, and the fostering of an inclusive and supportive environment for all Indigenous communities. </a:t>
            </a:r>
            <a:endParaRPr lang="en-US" sz="2400" u="sng" dirty="0">
              <a:solidFill>
                <a:prstClr val="black"/>
              </a:solidFill>
              <a:ea typeface="Ebrima" panose="02000000000000000000" pitchFamily="2" charset="0"/>
              <a:cs typeface="Ebrima" panose="02000000000000000000" pitchFamily="2" charset="0"/>
            </a:endParaRPr>
          </a:p>
        </p:txBody>
      </p:sp>
      <p:sp>
        <p:nvSpPr>
          <p:cNvPr id="9" name="TextBox 8"/>
          <p:cNvSpPr txBox="1"/>
          <p:nvPr/>
        </p:nvSpPr>
        <p:spPr>
          <a:xfrm>
            <a:off x="748144" y="1052945"/>
            <a:ext cx="10437091" cy="830997"/>
          </a:xfrm>
          <a:prstGeom prst="rect">
            <a:avLst/>
          </a:prstGeom>
          <a:noFill/>
        </p:spPr>
        <p:txBody>
          <a:bodyPr wrap="square" rtlCol="0">
            <a:spAutoFit/>
          </a:bodyPr>
          <a:lstStyle/>
          <a:p>
            <a:pPr algn="ctr"/>
            <a:r>
              <a:rPr lang="en-US" sz="4800" b="1">
                <a:latin typeface="+mj-lt"/>
              </a:rPr>
              <a:t>Land Acknowledgment</a:t>
            </a:r>
          </a:p>
        </p:txBody>
      </p:sp>
    </p:spTree>
    <p:extLst>
      <p:ext uri="{BB962C8B-B14F-4D97-AF65-F5344CB8AC3E}">
        <p14:creationId xmlns:p14="http://schemas.microsoft.com/office/powerpoint/2010/main" val="416058724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8D89A-8D32-0EF6-809B-C6AF9096973D}"/>
              </a:ext>
            </a:extLst>
          </p:cNvPr>
          <p:cNvSpPr>
            <a:spLocks noGrp="1"/>
          </p:cNvSpPr>
          <p:nvPr>
            <p:ph type="title"/>
          </p:nvPr>
        </p:nvSpPr>
        <p:spPr>
          <a:xfrm>
            <a:off x="616374" y="701040"/>
            <a:ext cx="8596668" cy="1320800"/>
          </a:xfrm>
        </p:spPr>
        <p:txBody>
          <a:bodyPr/>
          <a:lstStyle/>
          <a:p>
            <a:r>
              <a:rPr lang="en-US" b="1" dirty="0">
                <a:ea typeface="Calibri Light"/>
                <a:cs typeface="Calibri Light"/>
              </a:rPr>
              <a:t>Vision Plans</a:t>
            </a:r>
            <a:endParaRPr lang="en-US" b="1" dirty="0"/>
          </a:p>
        </p:txBody>
      </p:sp>
      <p:sp>
        <p:nvSpPr>
          <p:cNvPr id="3" name="Content Placeholder 2">
            <a:extLst>
              <a:ext uri="{FF2B5EF4-FFF2-40B4-BE49-F238E27FC236}">
                <a16:creationId xmlns:a16="http://schemas.microsoft.com/office/drawing/2014/main" id="{1F1D3134-0B26-EBA1-84A8-21D3631C3474}"/>
              </a:ext>
            </a:extLst>
          </p:cNvPr>
          <p:cNvSpPr>
            <a:spLocks noGrp="1"/>
          </p:cNvSpPr>
          <p:nvPr>
            <p:ph idx="1"/>
          </p:nvPr>
        </p:nvSpPr>
        <p:spPr>
          <a:xfrm>
            <a:off x="616374" y="1611949"/>
            <a:ext cx="8596668" cy="3880773"/>
          </a:xfrm>
        </p:spPr>
        <p:txBody>
          <a:bodyPr vert="horz" lIns="91440" tIns="45720" rIns="91440" bIns="45720" rtlCol="0" anchor="t">
            <a:normAutofit fontScale="92500" lnSpcReduction="20000"/>
          </a:bodyPr>
          <a:lstStyle/>
          <a:p>
            <a:r>
              <a:rPr lang="en-US" dirty="0"/>
              <a:t>No vision premiums for employee or dependent(s)</a:t>
            </a:r>
          </a:p>
          <a:p>
            <a:r>
              <a:rPr lang="en-US" dirty="0">
                <a:ea typeface="Calibri"/>
                <a:cs typeface="Calibri"/>
              </a:rPr>
              <a:t>Three plans to choose from:</a:t>
            </a:r>
          </a:p>
          <a:p>
            <a:pPr lvl="1">
              <a:buFont typeface="Wingdings" panose="05000000000000000000" pitchFamily="2" charset="2"/>
              <a:buChar char="Ø"/>
            </a:pPr>
            <a:r>
              <a:rPr lang="en-US" dirty="0">
                <a:ea typeface="Calibri"/>
                <a:cs typeface="Calibri"/>
              </a:rPr>
              <a:t>Davis Vision by MetLife</a:t>
            </a:r>
          </a:p>
          <a:p>
            <a:pPr lvl="1">
              <a:buFont typeface="Wingdings" panose="05000000000000000000" pitchFamily="2" charset="2"/>
              <a:buChar char="Ø"/>
            </a:pPr>
            <a:r>
              <a:rPr lang="en-US" dirty="0">
                <a:ea typeface="Calibri"/>
                <a:cs typeface="Calibri"/>
              </a:rPr>
              <a:t>EyeMed</a:t>
            </a:r>
          </a:p>
          <a:p>
            <a:pPr lvl="1">
              <a:buFont typeface="Wingdings" panose="05000000000000000000" pitchFamily="2" charset="2"/>
              <a:buChar char="Ø"/>
            </a:pPr>
            <a:r>
              <a:rPr lang="en-US" dirty="0">
                <a:ea typeface="Calibri"/>
                <a:cs typeface="Calibri"/>
              </a:rPr>
              <a:t>MetLife Vision (Default)</a:t>
            </a:r>
          </a:p>
          <a:p>
            <a:r>
              <a:rPr lang="en-US" dirty="0"/>
              <a:t>Compare out-of-pocket expenses</a:t>
            </a:r>
          </a:p>
          <a:p>
            <a:pPr lvl="1">
              <a:buFont typeface="Wingdings" panose="05000000000000000000" pitchFamily="2" charset="2"/>
              <a:buChar char="Ø"/>
            </a:pPr>
            <a:r>
              <a:rPr lang="en-US" sz="1800" dirty="0"/>
              <a:t>2026 PEBB Employee Enrollment Guide (Page 44-46)</a:t>
            </a:r>
          </a:p>
        </p:txBody>
      </p:sp>
    </p:spTree>
    <p:extLst>
      <p:ext uri="{BB962C8B-B14F-4D97-AF65-F5344CB8AC3E}">
        <p14:creationId xmlns:p14="http://schemas.microsoft.com/office/powerpoint/2010/main" val="14907835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6374" y="630380"/>
            <a:ext cx="6089226" cy="1889300"/>
          </a:xfrm>
        </p:spPr>
        <p:txBody>
          <a:bodyPr anchor="t">
            <a:normAutofit fontScale="90000"/>
          </a:bodyPr>
          <a:lstStyle/>
          <a:p>
            <a:r>
              <a:rPr lang="en-US" b="1" dirty="0"/>
              <a:t>Life and Accidental Death &amp; Dismemberment Insurance</a:t>
            </a:r>
          </a:p>
        </p:txBody>
      </p:sp>
      <p:sp>
        <p:nvSpPr>
          <p:cNvPr id="3" name="Content Placeholder 2"/>
          <p:cNvSpPr>
            <a:spLocks noGrp="1"/>
          </p:cNvSpPr>
          <p:nvPr>
            <p:ph idx="1"/>
          </p:nvPr>
        </p:nvSpPr>
        <p:spPr>
          <a:xfrm>
            <a:off x="616373" y="2962274"/>
            <a:ext cx="5477751" cy="3265345"/>
          </a:xfrm>
        </p:spPr>
        <p:txBody>
          <a:bodyPr vert="horz" lIns="91440" tIns="45720" rIns="91440" bIns="45720" rtlCol="0">
            <a:normAutofit fontScale="70000" lnSpcReduction="20000"/>
          </a:bodyPr>
          <a:lstStyle/>
          <a:p>
            <a:r>
              <a:rPr lang="en-US" dirty="0"/>
              <a:t>Free basic $35,000 life insurance </a:t>
            </a:r>
            <a:endParaRPr lang="en-US" dirty="0">
              <a:ea typeface="Calibri"/>
              <a:cs typeface="Calibri"/>
            </a:endParaRPr>
          </a:p>
          <a:p>
            <a:r>
              <a:rPr lang="en-US" dirty="0"/>
              <a:t>Free basic AD&amp;D $5000</a:t>
            </a:r>
            <a:endParaRPr lang="en-US" dirty="0">
              <a:ea typeface="Calibri"/>
              <a:cs typeface="Calibri"/>
            </a:endParaRPr>
          </a:p>
          <a:p>
            <a:r>
              <a:rPr lang="en-US" dirty="0"/>
              <a:t>Supplemental life insurance premiums on page 57</a:t>
            </a:r>
            <a:endParaRPr lang="en-US" dirty="0">
              <a:ea typeface="Calibri"/>
              <a:cs typeface="Calibri"/>
            </a:endParaRPr>
          </a:p>
          <a:p>
            <a:pPr lvl="1">
              <a:buFont typeface="Wingdings" panose="05000000000000000000" pitchFamily="2" charset="2"/>
              <a:buChar char="Ø"/>
            </a:pPr>
            <a:r>
              <a:rPr lang="en-US" dirty="0"/>
              <a:t>Sign up within 31 days without underwriting </a:t>
            </a:r>
          </a:p>
          <a:p>
            <a:pPr lvl="1">
              <a:buFont typeface="Wingdings" panose="05000000000000000000" pitchFamily="2" charset="2"/>
              <a:buChar char="Ø"/>
            </a:pPr>
            <a:r>
              <a:rPr lang="en-US" dirty="0"/>
              <a:t>Enroll online through the </a:t>
            </a:r>
            <a:r>
              <a:rPr lang="en-US" dirty="0">
                <a:hlinkClick r:id="rId2"/>
              </a:rPr>
              <a:t>MetLife </a:t>
            </a:r>
            <a:r>
              <a:rPr lang="en-US" dirty="0"/>
              <a:t>website</a:t>
            </a:r>
          </a:p>
          <a:p>
            <a:pPr lvl="1">
              <a:buFont typeface="Wingdings" panose="05000000000000000000" pitchFamily="2" charset="2"/>
              <a:buChar char="Ø"/>
            </a:pPr>
            <a:r>
              <a:rPr lang="en-US" dirty="0"/>
              <a:t>Designate beneficiaries</a:t>
            </a:r>
          </a:p>
        </p:txBody>
      </p:sp>
      <p:pic>
        <p:nvPicPr>
          <p:cNvPr id="3074" name="Picture 2" descr="Image result for metlife">
            <a:extLst>
              <a:ext uri="{FF2B5EF4-FFF2-40B4-BE49-F238E27FC236}">
                <a16:creationId xmlns:a16="http://schemas.microsoft.com/office/drawing/2014/main" id="{DE81011A-6FDF-470D-B69D-344CC293458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1608" t="28148" r="31655" b="28149"/>
          <a:stretch/>
        </p:blipFill>
        <p:spPr bwMode="auto">
          <a:xfrm>
            <a:off x="6094125" y="1578708"/>
            <a:ext cx="3112582" cy="3702785"/>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13000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9761" y="701040"/>
            <a:ext cx="10962640" cy="934720"/>
          </a:xfrm>
        </p:spPr>
        <p:txBody>
          <a:bodyPr anchor="ctr">
            <a:normAutofit/>
          </a:bodyPr>
          <a:lstStyle/>
          <a:p>
            <a:pPr algn="ctr"/>
            <a:r>
              <a:rPr lang="en-US" b="1" dirty="0"/>
              <a:t>Long-Term Disability Insurance</a:t>
            </a:r>
          </a:p>
        </p:txBody>
      </p:sp>
      <p:pic>
        <p:nvPicPr>
          <p:cNvPr id="29" name="Picture 28" descr="Calendar on table">
            <a:extLst>
              <a:ext uri="{FF2B5EF4-FFF2-40B4-BE49-F238E27FC236}">
                <a16:creationId xmlns:a16="http://schemas.microsoft.com/office/drawing/2014/main" id="{5A09A785-C548-C4D3-0EA5-F5B6BDF3738C}"/>
              </a:ext>
            </a:extLst>
          </p:cNvPr>
          <p:cNvPicPr>
            <a:picLocks noChangeAspect="1"/>
          </p:cNvPicPr>
          <p:nvPr/>
        </p:nvPicPr>
        <p:blipFill rotWithShape="1">
          <a:blip r:embed="rId2">
            <a:duotone>
              <a:prstClr val="black"/>
              <a:schemeClr val="tx2">
                <a:tint val="45000"/>
                <a:satMod val="400000"/>
              </a:schemeClr>
            </a:duotone>
          </a:blip>
          <a:srcRect l="19244" r="56663" b="9086"/>
          <a:stretch/>
        </p:blipFill>
        <p:spPr>
          <a:xfrm>
            <a:off x="20" y="10"/>
            <a:ext cx="2734036" cy="6876278"/>
          </a:xfrm>
          <a:custGeom>
            <a:avLst/>
            <a:gdLst/>
            <a:ahLst/>
            <a:cxnLst/>
            <a:rect l="l" t="t" r="r" b="b"/>
            <a:pathLst>
              <a:path w="2734056" h="6858000">
                <a:moveTo>
                  <a:pt x="0" y="0"/>
                </a:moveTo>
                <a:lnTo>
                  <a:pt x="1674254" y="0"/>
                </a:lnTo>
                <a:lnTo>
                  <a:pt x="2734056" y="6850199"/>
                </a:lnTo>
                <a:lnTo>
                  <a:pt x="2734056" y="6858000"/>
                </a:lnTo>
                <a:lnTo>
                  <a:pt x="842596" y="6858000"/>
                </a:lnTo>
                <a:lnTo>
                  <a:pt x="0" y="1191846"/>
                </a:lnTo>
                <a:close/>
              </a:path>
            </a:pathLst>
          </a:custGeom>
        </p:spPr>
      </p:pic>
      <p:sp>
        <p:nvSpPr>
          <p:cNvPr id="33" name="Isosceles Triangle 32">
            <a:extLst>
              <a:ext uri="{FF2B5EF4-FFF2-40B4-BE49-F238E27FC236}">
                <a16:creationId xmlns:a16="http://schemas.microsoft.com/office/drawing/2014/main" id="{518E5A25-92C5-4F27-8E26-0AAAB0CDC8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1191846"/>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3" name="Content Placeholder 2"/>
          <p:cNvSpPr>
            <a:spLocks noGrp="1"/>
          </p:cNvSpPr>
          <p:nvPr>
            <p:ph idx="1"/>
          </p:nvPr>
        </p:nvSpPr>
        <p:spPr>
          <a:xfrm>
            <a:off x="2438401" y="1611949"/>
            <a:ext cx="7325360" cy="3880773"/>
          </a:xfrm>
        </p:spPr>
        <p:txBody>
          <a:bodyPr vert="horz" lIns="91440" tIns="45720" rIns="91440" bIns="45720" rtlCol="0">
            <a:normAutofit/>
          </a:bodyPr>
          <a:lstStyle/>
          <a:p>
            <a:pPr>
              <a:lnSpc>
                <a:spcPct val="90000"/>
              </a:lnSpc>
            </a:pPr>
            <a:r>
              <a:rPr lang="en-US" sz="1700" dirty="0"/>
              <a:t>Free basic (“employer-paid”) LTD maximum monthly benefit $450</a:t>
            </a:r>
            <a:endParaRPr lang="en-US" sz="1700" dirty="0">
              <a:ea typeface="Calibri"/>
              <a:cs typeface="Calibri"/>
            </a:endParaRPr>
          </a:p>
          <a:p>
            <a:pPr>
              <a:lnSpc>
                <a:spcPct val="90000"/>
              </a:lnSpc>
            </a:pPr>
            <a:r>
              <a:rPr lang="en-US" sz="1700" dirty="0"/>
              <a:t>Employee-paid (“supplemental”) LTD</a:t>
            </a:r>
            <a:endParaRPr lang="en-US" sz="1700" dirty="0">
              <a:ea typeface="Calibri"/>
              <a:cs typeface="Calibri"/>
            </a:endParaRPr>
          </a:p>
          <a:p>
            <a:pPr lvl="1">
              <a:lnSpc>
                <a:spcPct val="90000"/>
              </a:lnSpc>
              <a:buFont typeface="Wingdings" panose="05000000000000000000" pitchFamily="2" charset="2"/>
              <a:buChar char="Ø"/>
            </a:pPr>
            <a:r>
              <a:rPr lang="en-US" sz="1700" dirty="0"/>
              <a:t>60% benefit with 90 day waiting period (automatic enrollment)</a:t>
            </a:r>
            <a:endParaRPr lang="en-US" sz="1700" dirty="0">
              <a:ea typeface="Calibri"/>
              <a:cs typeface="Calibri"/>
            </a:endParaRPr>
          </a:p>
          <a:p>
            <a:pPr lvl="2">
              <a:lnSpc>
                <a:spcPct val="90000"/>
              </a:lnSpc>
              <a:buFont typeface="Wingdings" panose="05000000000000000000" pitchFamily="2" charset="2"/>
              <a:buChar char="§"/>
            </a:pPr>
            <a:r>
              <a:rPr lang="en-US" sz="1700" dirty="0"/>
              <a:t>Max benefit $10,000/month</a:t>
            </a:r>
            <a:endParaRPr lang="en-US" sz="1700" dirty="0">
              <a:ea typeface="Calibri"/>
              <a:cs typeface="Calibri"/>
            </a:endParaRPr>
          </a:p>
          <a:p>
            <a:pPr lvl="1">
              <a:lnSpc>
                <a:spcPct val="90000"/>
              </a:lnSpc>
              <a:buFont typeface="Wingdings" panose="05000000000000000000" pitchFamily="2" charset="2"/>
              <a:buChar char="Ø"/>
            </a:pPr>
            <a:r>
              <a:rPr lang="en-US" sz="1700" dirty="0"/>
              <a:t>50% benefit with 90 day waiting period (you can decrease at any time)</a:t>
            </a:r>
            <a:endParaRPr lang="en-US" sz="1700" dirty="0">
              <a:ea typeface="Calibri"/>
              <a:cs typeface="Calibri"/>
            </a:endParaRPr>
          </a:p>
          <a:p>
            <a:pPr lvl="2">
              <a:lnSpc>
                <a:spcPct val="90000"/>
              </a:lnSpc>
              <a:buFont typeface="Wingdings" panose="05000000000000000000" pitchFamily="2" charset="2"/>
              <a:buChar char="§"/>
            </a:pPr>
            <a:r>
              <a:rPr lang="en-US" sz="1700" dirty="0"/>
              <a:t>Max benefit $8,333/month</a:t>
            </a:r>
            <a:endParaRPr lang="en-US" sz="1700" dirty="0">
              <a:ea typeface="Calibri"/>
              <a:cs typeface="Calibri"/>
            </a:endParaRPr>
          </a:p>
          <a:p>
            <a:pPr lvl="1">
              <a:lnSpc>
                <a:spcPct val="90000"/>
              </a:lnSpc>
              <a:buFont typeface="Wingdings" panose="05000000000000000000" pitchFamily="2" charset="2"/>
              <a:buChar char="Ø"/>
            </a:pPr>
            <a:r>
              <a:rPr lang="en-US" sz="1700" dirty="0"/>
              <a:t>Decline benefit (you can decline at any time) </a:t>
            </a:r>
            <a:endParaRPr lang="en-US" sz="1700" dirty="0">
              <a:ea typeface="Calibri"/>
              <a:cs typeface="Calibri"/>
            </a:endParaRPr>
          </a:p>
          <a:p>
            <a:pPr>
              <a:lnSpc>
                <a:spcPct val="90000"/>
              </a:lnSpc>
            </a:pPr>
            <a:r>
              <a:rPr lang="en-US" sz="1700" dirty="0"/>
              <a:t>Premium Calculator: </a:t>
            </a:r>
            <a:r>
              <a:rPr lang="en-US" sz="1700" dirty="0">
                <a:hlinkClick r:id="rId3"/>
              </a:rPr>
              <a:t>https://www.standard.com/mybenefits/wapebb/premium-ltd.html</a:t>
            </a:r>
            <a:r>
              <a:rPr lang="en-US" sz="1700" dirty="0"/>
              <a:t> </a:t>
            </a:r>
            <a:endParaRPr lang="en-US" sz="1700" dirty="0">
              <a:ea typeface="Calibri"/>
              <a:cs typeface="Calibri"/>
            </a:endParaRPr>
          </a:p>
          <a:p>
            <a:pPr>
              <a:lnSpc>
                <a:spcPct val="90000"/>
              </a:lnSpc>
            </a:pPr>
            <a:r>
              <a:rPr lang="en-US" sz="1700" dirty="0"/>
              <a:t>Deductions based on your retirement plan, monthly pre-disability earnings, and desired coverage level (50% or 60%) </a:t>
            </a:r>
            <a:endParaRPr lang="en-US" sz="1700" dirty="0">
              <a:ea typeface="Calibri"/>
              <a:cs typeface="Calibri"/>
            </a:endParaRPr>
          </a:p>
          <a:p>
            <a:pPr lvl="1">
              <a:lnSpc>
                <a:spcPct val="90000"/>
              </a:lnSpc>
            </a:pPr>
            <a:endParaRPr lang="en-US" sz="1700" dirty="0"/>
          </a:p>
        </p:txBody>
      </p:sp>
    </p:spTree>
    <p:extLst>
      <p:ext uri="{BB962C8B-B14F-4D97-AF65-F5344CB8AC3E}">
        <p14:creationId xmlns:p14="http://schemas.microsoft.com/office/powerpoint/2010/main" val="23335754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C0003-1D79-9381-AE39-821494946A4B}"/>
              </a:ext>
            </a:extLst>
          </p:cNvPr>
          <p:cNvSpPr>
            <a:spLocks noGrp="1"/>
          </p:cNvSpPr>
          <p:nvPr>
            <p:ph type="title"/>
          </p:nvPr>
        </p:nvSpPr>
        <p:spPr>
          <a:xfrm>
            <a:off x="616374" y="701040"/>
            <a:ext cx="8596668" cy="883920"/>
          </a:xfrm>
        </p:spPr>
        <p:txBody>
          <a:bodyPr>
            <a:normAutofit fontScale="90000"/>
          </a:bodyPr>
          <a:lstStyle/>
          <a:p>
            <a:r>
              <a:rPr lang="en-US" b="1" dirty="0">
                <a:ea typeface="Calibri Light"/>
                <a:cs typeface="Calibri Light"/>
              </a:rPr>
              <a:t>Flexible Spending Arrangement (FSA)</a:t>
            </a:r>
          </a:p>
        </p:txBody>
      </p:sp>
      <p:sp>
        <p:nvSpPr>
          <p:cNvPr id="3" name="Content Placeholder 2">
            <a:extLst>
              <a:ext uri="{FF2B5EF4-FFF2-40B4-BE49-F238E27FC236}">
                <a16:creationId xmlns:a16="http://schemas.microsoft.com/office/drawing/2014/main" id="{3001F11C-18E0-3D05-BCDF-DFD15FA1805A}"/>
              </a:ext>
            </a:extLst>
          </p:cNvPr>
          <p:cNvSpPr>
            <a:spLocks noGrp="1"/>
          </p:cNvSpPr>
          <p:nvPr>
            <p:ph idx="1"/>
          </p:nvPr>
        </p:nvSpPr>
        <p:spPr>
          <a:xfrm>
            <a:off x="623408" y="1619681"/>
            <a:ext cx="10969152" cy="4771865"/>
          </a:xfrm>
        </p:spPr>
        <p:txBody>
          <a:bodyPr vert="horz" lIns="91440" tIns="45720" rIns="91440" bIns="45720" rtlCol="0" anchor="t">
            <a:noAutofit/>
          </a:bodyPr>
          <a:lstStyle/>
          <a:p>
            <a:r>
              <a:rPr lang="en-US" sz="2000" dirty="0">
                <a:ea typeface="Calibri"/>
                <a:cs typeface="Calibri"/>
              </a:rPr>
              <a:t>Flexible Spending Arrangements (FSAs) allow you to set aside pretax money from your paycheck to pay for out-of-pocket health care costs (co-pays, medications, dental care, vision services). </a:t>
            </a:r>
          </a:p>
          <a:p>
            <a:pPr lvl="1">
              <a:buFont typeface="Wingdings" panose="05000000000000000000" pitchFamily="2" charset="2"/>
              <a:buChar char="Ø"/>
            </a:pPr>
            <a:r>
              <a:rPr lang="en-US" sz="1800" dirty="0">
                <a:ea typeface="Calibri"/>
                <a:cs typeface="Calibri"/>
              </a:rPr>
              <a:t>Navia Benefit Solutions processes claims</a:t>
            </a:r>
          </a:p>
          <a:p>
            <a:r>
              <a:rPr lang="en-US" sz="2000" dirty="0">
                <a:ea typeface="Calibri"/>
                <a:cs typeface="Calibri"/>
              </a:rPr>
              <a:t>You must enroll in an FSA </a:t>
            </a:r>
            <a:r>
              <a:rPr lang="en-US" sz="2000" b="1" u="sng" dirty="0">
                <a:ea typeface="Calibri"/>
                <a:cs typeface="Calibri"/>
              </a:rPr>
              <a:t>each</a:t>
            </a:r>
            <a:r>
              <a:rPr lang="en-US" sz="2000" dirty="0">
                <a:ea typeface="Calibri"/>
                <a:cs typeface="Calibri"/>
              </a:rPr>
              <a:t> year you want to participate</a:t>
            </a:r>
          </a:p>
          <a:p>
            <a:pPr lvl="1">
              <a:buFont typeface="Wingdings" panose="05000000000000000000" pitchFamily="2" charset="2"/>
              <a:buChar char="Ø"/>
            </a:pPr>
            <a:r>
              <a:rPr lang="en-US" sz="1800" dirty="0">
                <a:ea typeface="Calibri"/>
                <a:cs typeface="Calibri"/>
              </a:rPr>
              <a:t>Enrollment does not automatically continue from year-to-year</a:t>
            </a:r>
          </a:p>
          <a:p>
            <a:r>
              <a:rPr lang="en-US" sz="2000" dirty="0">
                <a:ea typeface="Calibri"/>
                <a:cs typeface="Calibri"/>
              </a:rPr>
              <a:t>Enrollment Deadline is 31 days from benefit eligibility date </a:t>
            </a:r>
          </a:p>
          <a:p>
            <a:r>
              <a:rPr lang="en-US" sz="2000" dirty="0">
                <a:ea typeface="Calibri"/>
                <a:cs typeface="Calibri"/>
              </a:rPr>
              <a:t>2026 Annual FSA Contributions:</a:t>
            </a:r>
          </a:p>
          <a:p>
            <a:pPr lvl="1">
              <a:buFont typeface="Wingdings" panose="05000000000000000000" pitchFamily="2" charset="2"/>
              <a:buChar char="Ø"/>
            </a:pPr>
            <a:r>
              <a:rPr lang="en-US" sz="1800" dirty="0">
                <a:ea typeface="Calibri"/>
                <a:cs typeface="Calibri"/>
              </a:rPr>
              <a:t>Minimum of $120</a:t>
            </a:r>
          </a:p>
          <a:p>
            <a:pPr lvl="1">
              <a:buFont typeface="Wingdings" panose="05000000000000000000" pitchFamily="2" charset="2"/>
              <a:buChar char="Ø"/>
            </a:pPr>
            <a:r>
              <a:rPr lang="en-US" sz="1800" dirty="0">
                <a:ea typeface="Calibri"/>
                <a:cs typeface="Calibri"/>
              </a:rPr>
              <a:t>Maximum of $3,400</a:t>
            </a:r>
          </a:p>
          <a:p>
            <a:r>
              <a:rPr lang="en-US" sz="2000" dirty="0">
                <a:ea typeface="Calibri"/>
                <a:cs typeface="Calibri"/>
              </a:rPr>
              <a:t>Represented employees may receive a $300 FSA benefit through your collective bargaining agreement. Your rate of pay on November 1</a:t>
            </a:r>
            <a:r>
              <a:rPr lang="en-US" sz="2000" baseline="30000" dirty="0">
                <a:ea typeface="Calibri"/>
                <a:cs typeface="Calibri"/>
              </a:rPr>
              <a:t>st</a:t>
            </a:r>
            <a:r>
              <a:rPr lang="en-US" sz="2000" dirty="0">
                <a:ea typeface="Calibri"/>
                <a:cs typeface="Calibri"/>
              </a:rPr>
              <a:t> of previous year must be $68,004 or less for a full-time equivalent position.</a:t>
            </a:r>
            <a:r>
              <a:rPr lang="en-US" sz="2400" dirty="0">
                <a:ea typeface="Calibri"/>
                <a:cs typeface="Calibri"/>
              </a:rPr>
              <a:t> </a:t>
            </a:r>
          </a:p>
          <a:p>
            <a:endParaRPr lang="en-US" sz="2400" dirty="0">
              <a:ea typeface="Calibri"/>
              <a:cs typeface="Calibri"/>
            </a:endParaRPr>
          </a:p>
        </p:txBody>
      </p:sp>
    </p:spTree>
    <p:extLst>
      <p:ext uri="{BB962C8B-B14F-4D97-AF65-F5344CB8AC3E}">
        <p14:creationId xmlns:p14="http://schemas.microsoft.com/office/powerpoint/2010/main" val="28014210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E6F5CC-4017-5EF9-B670-B43FEC76DCDD}"/>
              </a:ext>
            </a:extLst>
          </p:cNvPr>
          <p:cNvSpPr>
            <a:spLocks noGrp="1"/>
          </p:cNvSpPr>
          <p:nvPr>
            <p:ph type="title"/>
          </p:nvPr>
        </p:nvSpPr>
        <p:spPr>
          <a:xfrm>
            <a:off x="616374" y="701040"/>
            <a:ext cx="8596668" cy="894080"/>
          </a:xfrm>
        </p:spPr>
        <p:txBody>
          <a:bodyPr>
            <a:normAutofit fontScale="90000"/>
          </a:bodyPr>
          <a:lstStyle/>
          <a:p>
            <a:r>
              <a:rPr lang="en-US" b="1" dirty="0">
                <a:ea typeface="Calibri Light"/>
                <a:cs typeface="Calibri Light"/>
              </a:rPr>
              <a:t>Dependent Care Assistance Program (DCAP)</a:t>
            </a:r>
            <a:endParaRPr lang="en-US" b="1" dirty="0"/>
          </a:p>
        </p:txBody>
      </p:sp>
      <p:sp>
        <p:nvSpPr>
          <p:cNvPr id="3" name="Content Placeholder 2">
            <a:extLst>
              <a:ext uri="{FF2B5EF4-FFF2-40B4-BE49-F238E27FC236}">
                <a16:creationId xmlns:a16="http://schemas.microsoft.com/office/drawing/2014/main" id="{7FF98A87-D5AF-33BC-8309-AACE02185CDC}"/>
              </a:ext>
            </a:extLst>
          </p:cNvPr>
          <p:cNvSpPr>
            <a:spLocks noGrp="1"/>
          </p:cNvSpPr>
          <p:nvPr>
            <p:ph idx="1"/>
          </p:nvPr>
        </p:nvSpPr>
        <p:spPr>
          <a:xfrm>
            <a:off x="616374" y="1619764"/>
            <a:ext cx="8596668" cy="3880773"/>
          </a:xfrm>
        </p:spPr>
        <p:txBody>
          <a:bodyPr vert="horz" lIns="91440" tIns="45720" rIns="91440" bIns="45720" rtlCol="0" anchor="t">
            <a:normAutofit fontScale="92500" lnSpcReduction="10000"/>
          </a:bodyPr>
          <a:lstStyle/>
          <a:p>
            <a:r>
              <a:rPr lang="en-US" sz="1900" dirty="0">
                <a:ea typeface="Calibri"/>
                <a:cs typeface="Calibri"/>
              </a:rPr>
              <a:t>The DCAP allows you to set aside pretax money from your paycheck to help pay for qualifying childcare or elder care expenses. </a:t>
            </a:r>
          </a:p>
          <a:p>
            <a:pPr lvl="1">
              <a:buFont typeface="Wingdings" panose="05000000000000000000" pitchFamily="2" charset="2"/>
              <a:buChar char="Ø"/>
            </a:pPr>
            <a:r>
              <a:rPr lang="en-US" sz="1700" dirty="0">
                <a:ea typeface="Calibri"/>
                <a:cs typeface="Calibri"/>
              </a:rPr>
              <a:t>The Health Care Authority (HCA) contracts with Navia Benefit Solutions to process claims and provide customer service for PEBB members.</a:t>
            </a:r>
          </a:p>
          <a:p>
            <a:r>
              <a:rPr lang="en-US" sz="1900" dirty="0">
                <a:solidFill>
                  <a:srgbClr val="404040"/>
                </a:solidFill>
                <a:ea typeface="+mn-lt"/>
                <a:cs typeface="+mn-lt"/>
              </a:rPr>
              <a:t>Submit your enrollment form no later than 31 days after the date you become eligible for PEBB benefits.</a:t>
            </a:r>
          </a:p>
          <a:p>
            <a:pPr lvl="1">
              <a:buFont typeface="Wingdings" panose="05000000000000000000" pitchFamily="2" charset="2"/>
              <a:buChar char="Ø"/>
            </a:pPr>
            <a:r>
              <a:rPr lang="en-US" sz="1700" dirty="0">
                <a:solidFill>
                  <a:srgbClr val="404040"/>
                </a:solidFill>
                <a:ea typeface="+mn-lt"/>
                <a:cs typeface="+mn-lt"/>
              </a:rPr>
              <a:t>More information on pages 63-64</a:t>
            </a:r>
          </a:p>
          <a:p>
            <a:r>
              <a:rPr lang="en-US" sz="1900" dirty="0">
                <a:solidFill>
                  <a:srgbClr val="404040"/>
                </a:solidFill>
                <a:ea typeface="+mn-lt"/>
                <a:cs typeface="+mn-lt"/>
              </a:rPr>
              <a:t>The minimum DCAP contribution is $120</a:t>
            </a:r>
            <a:endParaRPr lang="en-US" sz="1900" dirty="0">
              <a:solidFill>
                <a:srgbClr val="404040"/>
              </a:solidFill>
              <a:ea typeface="Calibri"/>
              <a:cs typeface="Calibri"/>
            </a:endParaRPr>
          </a:p>
          <a:p>
            <a:r>
              <a:rPr lang="en-US" sz="1900" dirty="0">
                <a:solidFill>
                  <a:srgbClr val="404040"/>
                </a:solidFill>
                <a:ea typeface="Calibri"/>
                <a:cs typeface="Calibri"/>
              </a:rPr>
              <a:t>The maximum DCAP contributions are limited to:</a:t>
            </a:r>
          </a:p>
          <a:p>
            <a:pPr lvl="1">
              <a:buFont typeface="Wingdings" panose="05000000000000000000" pitchFamily="2" charset="2"/>
              <a:buChar char="Ø"/>
            </a:pPr>
            <a:r>
              <a:rPr lang="en-US" sz="1900" dirty="0">
                <a:solidFill>
                  <a:srgbClr val="404040"/>
                </a:solidFill>
                <a:ea typeface="Calibri"/>
                <a:cs typeface="Calibri"/>
              </a:rPr>
              <a:t>$7,500 annually for a single person or married couple filing a joint income tax return.</a:t>
            </a:r>
            <a:endParaRPr lang="en-US" sz="1900" dirty="0">
              <a:ea typeface="Calibri"/>
              <a:cs typeface="Calibri"/>
            </a:endParaRPr>
          </a:p>
          <a:p>
            <a:pPr lvl="1">
              <a:buFont typeface="Wingdings" panose="05000000000000000000" pitchFamily="2" charset="2"/>
              <a:buChar char="Ø"/>
            </a:pPr>
            <a:r>
              <a:rPr lang="en-US" sz="1900" dirty="0">
                <a:solidFill>
                  <a:srgbClr val="404040"/>
                </a:solidFill>
                <a:ea typeface="Calibri"/>
                <a:cs typeface="Calibri"/>
              </a:rPr>
              <a:t>$3,750 annually for each married participant who files a separate income tax return.</a:t>
            </a:r>
            <a:endParaRPr lang="en-US" sz="1900" dirty="0">
              <a:ea typeface="Calibri"/>
              <a:cs typeface="Calibri"/>
            </a:endParaRPr>
          </a:p>
          <a:p>
            <a:endParaRPr lang="en-US" sz="2400" dirty="0">
              <a:solidFill>
                <a:srgbClr val="404040"/>
              </a:solidFill>
              <a:ea typeface="Calibri"/>
              <a:cs typeface="Calibri"/>
            </a:endParaRPr>
          </a:p>
        </p:txBody>
      </p:sp>
    </p:spTree>
    <p:extLst>
      <p:ext uri="{BB962C8B-B14F-4D97-AF65-F5344CB8AC3E}">
        <p14:creationId xmlns:p14="http://schemas.microsoft.com/office/powerpoint/2010/main" val="30713060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DEC851E-5B82-45A2-817F-0F8355C482AA}"/>
              </a:ext>
            </a:extLst>
          </p:cNvPr>
          <p:cNvPicPr>
            <a:picLocks noChangeAspect="1"/>
          </p:cNvPicPr>
          <p:nvPr/>
        </p:nvPicPr>
        <p:blipFill rotWithShape="1">
          <a:blip r:embed="rId2">
            <a:extLst>
              <a:ext uri="{837473B0-CC2E-450A-ABE3-18F120FF3D39}">
                <a1611:picAttrSrcUrl xmlns:a1611="http://schemas.microsoft.com/office/drawing/2016/11/main" r:id="rId3"/>
              </a:ext>
            </a:extLst>
          </a:blip>
          <a:srcRect l="16841" r="6051" b="-2"/>
          <a:stretch/>
        </p:blipFill>
        <p:spPr>
          <a:xfrm>
            <a:off x="4269855" y="0"/>
            <a:ext cx="7922145" cy="6858000"/>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itle 1"/>
          <p:cNvSpPr>
            <a:spLocks noGrp="1"/>
          </p:cNvSpPr>
          <p:nvPr>
            <p:ph type="title"/>
          </p:nvPr>
        </p:nvSpPr>
        <p:spPr>
          <a:xfrm>
            <a:off x="616373" y="701040"/>
            <a:ext cx="5479627" cy="904240"/>
          </a:xfrm>
        </p:spPr>
        <p:txBody>
          <a:bodyPr>
            <a:normAutofit fontScale="90000"/>
          </a:bodyPr>
          <a:lstStyle/>
          <a:p>
            <a:pPr algn="ctr"/>
            <a:r>
              <a:rPr lang="en-US" b="1" dirty="0"/>
              <a:t>Smart Health Challenge!</a:t>
            </a:r>
          </a:p>
        </p:txBody>
      </p:sp>
      <p:sp>
        <p:nvSpPr>
          <p:cNvPr id="3" name="Content Placeholder 2"/>
          <p:cNvSpPr>
            <a:spLocks noGrp="1"/>
          </p:cNvSpPr>
          <p:nvPr>
            <p:ph idx="1"/>
          </p:nvPr>
        </p:nvSpPr>
        <p:spPr>
          <a:xfrm>
            <a:off x="616372" y="1273703"/>
            <a:ext cx="7197591" cy="4988560"/>
          </a:xfrm>
        </p:spPr>
        <p:txBody>
          <a:bodyPr vert="horz" lIns="91440" tIns="45720" rIns="91440" bIns="45720" rtlCol="0" anchor="t">
            <a:normAutofit fontScale="92500" lnSpcReduction="10000"/>
          </a:bodyPr>
          <a:lstStyle/>
          <a:p>
            <a:pPr marL="0" indent="0">
              <a:lnSpc>
                <a:spcPct val="90000"/>
              </a:lnSpc>
              <a:buNone/>
            </a:pPr>
            <a:endParaRPr lang="en-US" sz="1500" i="1" dirty="0"/>
          </a:p>
          <a:p>
            <a:pPr>
              <a:lnSpc>
                <a:spcPct val="90000"/>
              </a:lnSpc>
            </a:pPr>
            <a:r>
              <a:rPr lang="en-US" sz="2100" b="0" i="0" u="none" strike="noStrike" baseline="0" dirty="0">
                <a:solidFill>
                  <a:schemeClr val="tx1"/>
                </a:solidFill>
                <a:latin typeface="Calibri Light"/>
                <a:ea typeface="Calibri"/>
                <a:cs typeface="Calibri"/>
              </a:rPr>
              <a:t>Each year, subscribers can qualify for a $125 wellness incentive.</a:t>
            </a:r>
          </a:p>
          <a:p>
            <a:pPr lvl="1">
              <a:buFont typeface="Wingdings" panose="05000000000000000000" pitchFamily="2" charset="2"/>
              <a:buChar char="Ø"/>
            </a:pPr>
            <a:r>
              <a:rPr lang="en-US" sz="1900" dirty="0">
                <a:solidFill>
                  <a:schemeClr val="tx1"/>
                </a:solidFill>
              </a:rPr>
              <a:t>Complete all three steps within the deadline to qualify each year. (Nov 30</a:t>
            </a:r>
            <a:r>
              <a:rPr lang="en-US" sz="1900" baseline="30000" dirty="0">
                <a:solidFill>
                  <a:schemeClr val="tx1"/>
                </a:solidFill>
              </a:rPr>
              <a:t>th</a:t>
            </a:r>
            <a:r>
              <a:rPr lang="en-US" sz="1900" dirty="0">
                <a:solidFill>
                  <a:schemeClr val="tx1"/>
                </a:solidFill>
              </a:rPr>
              <a:t>) </a:t>
            </a:r>
          </a:p>
          <a:p>
            <a:pPr marL="1257300" lvl="2" indent="-342900">
              <a:buFont typeface="+mj-lt"/>
              <a:buAutoNum type="arabicPeriod"/>
            </a:pPr>
            <a:r>
              <a:rPr lang="en-US" sz="1600" dirty="0">
                <a:solidFill>
                  <a:schemeClr val="tx1"/>
                </a:solidFill>
              </a:rPr>
              <a:t>Sign in to </a:t>
            </a:r>
            <a:r>
              <a:rPr lang="en-US" sz="1600" dirty="0" err="1">
                <a:solidFill>
                  <a:schemeClr val="tx1"/>
                </a:solidFill>
              </a:rPr>
              <a:t>SmartHealth</a:t>
            </a:r>
            <a:r>
              <a:rPr lang="en-US" sz="1600" dirty="0">
                <a:solidFill>
                  <a:schemeClr val="tx1"/>
                </a:solidFill>
              </a:rPr>
              <a:t> at </a:t>
            </a:r>
            <a:r>
              <a:rPr lang="en-US" sz="1600" b="1" dirty="0">
                <a:hlinkClick r:id="rId4"/>
              </a:rPr>
              <a:t>smarthealth.hca.wa.gov </a:t>
            </a:r>
            <a:r>
              <a:rPr lang="en-US" sz="1600" dirty="0">
                <a:solidFill>
                  <a:schemeClr val="tx1"/>
                </a:solidFill>
              </a:rPr>
              <a:t>or on the Wellness At Your Side app. For help logging in, visit </a:t>
            </a:r>
            <a:r>
              <a:rPr lang="en-US" sz="1600" b="1" dirty="0">
                <a:hlinkClick r:id="rId5"/>
              </a:rPr>
              <a:t>hca.wa.gov/accessing-</a:t>
            </a:r>
            <a:r>
              <a:rPr lang="en-US" sz="1600" b="1" dirty="0" err="1">
                <a:hlinkClick r:id="rId5"/>
              </a:rPr>
              <a:t>smarthealth</a:t>
            </a:r>
            <a:r>
              <a:rPr lang="en-US" sz="1600" dirty="0"/>
              <a:t>. </a:t>
            </a:r>
          </a:p>
          <a:p>
            <a:pPr marL="1257300" lvl="2" indent="-342900">
              <a:buFont typeface="+mj-lt"/>
              <a:buAutoNum type="arabicPeriod"/>
            </a:pPr>
            <a:r>
              <a:rPr lang="en-US" sz="1600" dirty="0">
                <a:solidFill>
                  <a:schemeClr val="tx1"/>
                </a:solidFill>
              </a:rPr>
              <a:t>Complete the </a:t>
            </a:r>
            <a:r>
              <a:rPr lang="en-US" sz="1600" dirty="0" err="1">
                <a:solidFill>
                  <a:schemeClr val="tx1"/>
                </a:solidFill>
              </a:rPr>
              <a:t>SmartHealth</a:t>
            </a:r>
            <a:r>
              <a:rPr lang="en-US" sz="1600" dirty="0">
                <a:solidFill>
                  <a:schemeClr val="tx1"/>
                </a:solidFill>
              </a:rPr>
              <a:t> well-being assessment. It takes about 15 minutes and is worth 800 points. </a:t>
            </a:r>
          </a:p>
          <a:p>
            <a:pPr marL="1257300" lvl="2" indent="-342900">
              <a:buFont typeface="+mj-lt"/>
              <a:buAutoNum type="arabicPeriod"/>
            </a:pPr>
            <a:r>
              <a:rPr lang="en-US" sz="1600" dirty="0">
                <a:solidFill>
                  <a:schemeClr val="tx1"/>
                </a:solidFill>
              </a:rPr>
              <a:t>Join and track activities to earn at least 2,000 total points before your deadline. </a:t>
            </a:r>
            <a:endParaRPr lang="en-US" sz="1600" b="0" i="0" u="none" strike="noStrike" baseline="0" dirty="0">
              <a:solidFill>
                <a:schemeClr val="tx1"/>
              </a:solidFill>
              <a:latin typeface="Calibri Light"/>
              <a:ea typeface="Calibri"/>
              <a:cs typeface="Calibri"/>
            </a:endParaRPr>
          </a:p>
          <a:p>
            <a:pPr>
              <a:lnSpc>
                <a:spcPct val="90000"/>
              </a:lnSpc>
            </a:pPr>
            <a:r>
              <a:rPr lang="en-US" sz="2100" b="0" i="0" u="none" strike="noStrike" baseline="0" dirty="0">
                <a:solidFill>
                  <a:schemeClr val="tx1"/>
                </a:solidFill>
                <a:latin typeface="Calibri Light"/>
                <a:ea typeface="Calibri"/>
                <a:cs typeface="Calibri"/>
              </a:rPr>
              <a:t>How you receive the incentive depends on the type of medical plan you enroll in.</a:t>
            </a:r>
          </a:p>
          <a:p>
            <a:pPr lvl="1">
              <a:lnSpc>
                <a:spcPct val="90000"/>
              </a:lnSpc>
              <a:buFont typeface="Wingdings" panose="05000000000000000000" pitchFamily="2" charset="2"/>
              <a:buChar char="Ø"/>
            </a:pPr>
            <a:r>
              <a:rPr lang="en-US" sz="1900" b="1" i="0" u="none" strike="noStrike" baseline="0" dirty="0">
                <a:solidFill>
                  <a:schemeClr val="tx1"/>
                </a:solidFill>
                <a:latin typeface="Calibri Light"/>
                <a:ea typeface="Calibri"/>
                <a:cs typeface="Calibri"/>
              </a:rPr>
              <a:t>For consumer-directed health plans (CDHPs): </a:t>
            </a:r>
          </a:p>
          <a:p>
            <a:pPr lvl="2">
              <a:lnSpc>
                <a:spcPct val="90000"/>
              </a:lnSpc>
              <a:buFont typeface="Wingdings" panose="05000000000000000000" pitchFamily="2" charset="2"/>
              <a:buChar char="ü"/>
            </a:pPr>
            <a:r>
              <a:rPr lang="en-US" sz="1600" b="0" i="0" u="none" strike="noStrike" baseline="0" dirty="0">
                <a:solidFill>
                  <a:schemeClr val="tx1"/>
                </a:solidFill>
                <a:latin typeface="Calibri Light"/>
                <a:ea typeface="Calibri"/>
                <a:cs typeface="Calibri"/>
              </a:rPr>
              <a:t>A one-time deposit of $125 goes into the subscriber’s health                           savings account (HSA) the following year.</a:t>
            </a:r>
          </a:p>
          <a:p>
            <a:pPr lvl="1">
              <a:lnSpc>
                <a:spcPct val="90000"/>
              </a:lnSpc>
              <a:buFont typeface="Wingdings" panose="05000000000000000000" pitchFamily="2" charset="2"/>
              <a:buChar char="Ø"/>
            </a:pPr>
            <a:r>
              <a:rPr lang="en-US" sz="1900" b="1" i="0" u="none" strike="noStrike" baseline="0" dirty="0">
                <a:solidFill>
                  <a:schemeClr val="tx1"/>
                </a:solidFill>
                <a:latin typeface="Calibri Light"/>
                <a:ea typeface="Calibri"/>
                <a:cs typeface="Calibri"/>
              </a:rPr>
              <a:t>For all other PEBB medical plans: </a:t>
            </a:r>
          </a:p>
          <a:p>
            <a:pPr lvl="2">
              <a:lnSpc>
                <a:spcPct val="90000"/>
              </a:lnSpc>
              <a:buFont typeface="Wingdings" panose="05000000000000000000" pitchFamily="2" charset="2"/>
              <a:buChar char="ü"/>
            </a:pPr>
            <a:r>
              <a:rPr lang="en-US" sz="1600" b="0" i="0" u="none" strike="noStrike" baseline="0" dirty="0">
                <a:solidFill>
                  <a:schemeClr val="tx1"/>
                </a:solidFill>
                <a:latin typeface="Calibri Light"/>
                <a:ea typeface="Calibri"/>
                <a:cs typeface="Calibri"/>
              </a:rPr>
              <a:t>Subscribers get a $125 reduction in their PEBB medical plan                      deductible the following year.</a:t>
            </a:r>
          </a:p>
          <a:p>
            <a:pPr>
              <a:lnSpc>
                <a:spcPct val="90000"/>
              </a:lnSpc>
            </a:pPr>
            <a:r>
              <a:rPr lang="en-US" sz="2100" dirty="0">
                <a:solidFill>
                  <a:schemeClr val="tx1"/>
                </a:solidFill>
                <a:latin typeface="Calibri Light"/>
                <a:ea typeface="Calibri Light"/>
                <a:cs typeface="Calibri Light"/>
              </a:rPr>
              <a:t>Details on page 65</a:t>
            </a:r>
            <a:endParaRPr lang="en-US" sz="2100" dirty="0">
              <a:solidFill>
                <a:schemeClr val="tx1"/>
              </a:solidFill>
              <a:ea typeface="Calibri"/>
              <a:cs typeface="Calibri"/>
            </a:endParaRPr>
          </a:p>
        </p:txBody>
      </p:sp>
      <p:cxnSp>
        <p:nvCxnSpPr>
          <p:cNvPr id="10" name="Straight Connector 9">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4"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6"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8"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0"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2"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4"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6"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Tree>
    <p:extLst>
      <p:ext uri="{BB962C8B-B14F-4D97-AF65-F5344CB8AC3E}">
        <p14:creationId xmlns:p14="http://schemas.microsoft.com/office/powerpoint/2010/main" val="40388957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6C760B-3468-4C64-BF38-B2F9066E1EA5}"/>
              </a:ext>
            </a:extLst>
          </p:cNvPr>
          <p:cNvSpPr>
            <a:spLocks noGrp="1"/>
          </p:cNvSpPr>
          <p:nvPr>
            <p:ph type="ctrTitle"/>
          </p:nvPr>
        </p:nvSpPr>
        <p:spPr>
          <a:xfrm>
            <a:off x="615094" y="269799"/>
            <a:ext cx="10971971" cy="848568"/>
          </a:xfrm>
        </p:spPr>
        <p:txBody>
          <a:bodyPr anchor="ctr"/>
          <a:lstStyle/>
          <a:p>
            <a:pPr algn="ctr"/>
            <a:r>
              <a:rPr lang="en-US" b="1" dirty="0"/>
              <a:t>Retirement Plans</a:t>
            </a:r>
            <a:r>
              <a:rPr lang="en-US" dirty="0"/>
              <a:t> </a:t>
            </a:r>
          </a:p>
        </p:txBody>
      </p:sp>
      <p:sp>
        <p:nvSpPr>
          <p:cNvPr id="6" name="TextBox 5">
            <a:extLst>
              <a:ext uri="{FF2B5EF4-FFF2-40B4-BE49-F238E27FC236}">
                <a16:creationId xmlns:a16="http://schemas.microsoft.com/office/drawing/2014/main" id="{9A60A6CE-11B7-F886-9D36-7C1D98F4BACA}"/>
              </a:ext>
            </a:extLst>
          </p:cNvPr>
          <p:cNvSpPr txBox="1"/>
          <p:nvPr/>
        </p:nvSpPr>
        <p:spPr>
          <a:xfrm>
            <a:off x="7939628" y="2062264"/>
            <a:ext cx="3647439" cy="3139321"/>
          </a:xfrm>
          <a:prstGeom prst="rect">
            <a:avLst/>
          </a:prstGeom>
          <a:noFill/>
        </p:spPr>
        <p:txBody>
          <a:bodyPr wrap="square" rtlCol="0">
            <a:spAutoFit/>
          </a:bodyPr>
          <a:lstStyle/>
          <a:p>
            <a:r>
              <a:rPr lang="en-US" sz="2400" b="1" dirty="0">
                <a:latin typeface="Calibri" panose="020F0502020204030204" pitchFamily="34" charset="0"/>
                <a:cs typeface="Calibri" panose="020F0502020204030204" pitchFamily="34" charset="0"/>
              </a:rPr>
              <a:t>PERS 2</a:t>
            </a:r>
          </a:p>
          <a:p>
            <a:r>
              <a:rPr lang="en-US" sz="1400" i="1" dirty="0">
                <a:latin typeface="Calibri" panose="020F0502020204030204" pitchFamily="34" charset="0"/>
              </a:rPr>
              <a:t>Classified Employees</a:t>
            </a:r>
          </a:p>
          <a:p>
            <a:endParaRPr lang="en-US" sz="1600" dirty="0">
              <a:latin typeface="Calibri" panose="020F0502020204030204" pitchFamily="34" charset="0"/>
            </a:endParaRPr>
          </a:p>
          <a:p>
            <a:pPr marL="285750" indent="-285750">
              <a:buClr>
                <a:schemeClr val="accent1"/>
              </a:buClr>
              <a:buFont typeface="Wingdings 3" panose="05040102010807070707" pitchFamily="18" charset="2"/>
              <a:buChar char="u"/>
            </a:pPr>
            <a:r>
              <a:rPr lang="en-US" sz="1600" dirty="0">
                <a:latin typeface="Calibri" panose="020F0502020204030204" pitchFamily="34" charset="0"/>
              </a:rPr>
              <a:t>Employee Contribution Rate</a:t>
            </a:r>
          </a:p>
          <a:p>
            <a:pPr marL="742950" lvl="1" indent="-285750">
              <a:buClr>
                <a:schemeClr val="accent1"/>
              </a:buClr>
              <a:buFont typeface="Wingdings" panose="05000000000000000000" pitchFamily="2" charset="2"/>
              <a:buChar char="Ø"/>
            </a:pPr>
            <a:r>
              <a:rPr lang="en-US" sz="1400" dirty="0">
                <a:latin typeface="Calibri" panose="020F0502020204030204" pitchFamily="34" charset="0"/>
              </a:rPr>
              <a:t>5.38%</a:t>
            </a:r>
            <a:r>
              <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a:t>
            </a: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(as of 7/1/25)</a:t>
            </a:r>
            <a:endParaRPr lang="en-US" sz="1600" dirty="0">
              <a:latin typeface="Calibri" panose="020F0502020204030204" pitchFamily="34" charset="0"/>
            </a:endParaRPr>
          </a:p>
          <a:p>
            <a:pPr>
              <a:buClr>
                <a:schemeClr val="accent1"/>
              </a:buClr>
            </a:pPr>
            <a:endParaRPr lang="en-US" sz="1600" dirty="0">
              <a:latin typeface="Calibri" panose="020F0502020204030204" pitchFamily="34" charset="0"/>
            </a:endParaRPr>
          </a:p>
          <a:p>
            <a:pPr marL="285750" indent="-285750">
              <a:buClr>
                <a:schemeClr val="accent1"/>
              </a:buClr>
              <a:buFont typeface="Wingdings 3" panose="05040102010807070707" pitchFamily="18" charset="2"/>
              <a:buChar char="u"/>
            </a:pPr>
            <a:r>
              <a:rPr lang="en-US" sz="1600" dirty="0">
                <a:latin typeface="Calibri" panose="020F0502020204030204" pitchFamily="34" charset="0"/>
              </a:rPr>
              <a:t>Employer Contribution Rate</a:t>
            </a:r>
          </a:p>
          <a:p>
            <a:pPr marL="742950" lvl="1" indent="-285750">
              <a:buClr>
                <a:schemeClr val="accent1"/>
              </a:buClr>
              <a:buFont typeface="Wingdings" panose="05000000000000000000" pitchFamily="2" charset="2"/>
              <a:buChar char="Ø"/>
            </a:pPr>
            <a:r>
              <a:rPr lang="en-US" sz="1400" dirty="0">
                <a:latin typeface="Calibri" panose="020F0502020204030204" pitchFamily="34" charset="0"/>
              </a:rPr>
              <a:t>5.58% </a:t>
            </a:r>
            <a:r>
              <a:rPr lang="en-US" sz="1200" dirty="0">
                <a:latin typeface="Calibri" panose="020F0502020204030204" pitchFamily="34" charset="0"/>
              </a:rPr>
              <a:t>(as of 7/1/25)</a:t>
            </a:r>
          </a:p>
          <a:p>
            <a:endParaRPr lang="en-US" sz="1600" dirty="0">
              <a:latin typeface="Calibri" panose="020F0502020204030204" pitchFamily="34" charset="0"/>
            </a:endParaRPr>
          </a:p>
          <a:p>
            <a:pPr marL="285750" indent="-285750">
              <a:buClr>
                <a:schemeClr val="accent1"/>
              </a:buClr>
              <a:buFont typeface="Wingdings 3" panose="05040102010807070707" pitchFamily="18" charset="2"/>
              <a:buChar char="u"/>
            </a:pPr>
            <a:r>
              <a:rPr lang="en-US" sz="1600" dirty="0">
                <a:latin typeface="Calibri" panose="020F0502020204030204" pitchFamily="34" charset="0"/>
              </a:rPr>
              <a:t>Vesting: 5 years</a:t>
            </a:r>
          </a:p>
          <a:p>
            <a:endParaRPr lang="en-US" sz="1600" dirty="0">
              <a:latin typeface="Calibri" panose="020F0502020204030204" pitchFamily="34" charset="0"/>
            </a:endParaRPr>
          </a:p>
          <a:p>
            <a:pPr marL="285750" indent="-285750">
              <a:buClr>
                <a:schemeClr val="accent1"/>
              </a:buClr>
              <a:buFont typeface="Wingdings 3" panose="05040102010807070707" pitchFamily="18" charset="2"/>
              <a:buChar char="u"/>
            </a:pPr>
            <a:r>
              <a:rPr lang="en-US" sz="1600" dirty="0">
                <a:latin typeface="Calibri" panose="020F0502020204030204" pitchFamily="34" charset="0"/>
              </a:rPr>
              <a:t>Default Plan for Classified employees</a:t>
            </a:r>
          </a:p>
        </p:txBody>
      </p:sp>
      <p:sp>
        <p:nvSpPr>
          <p:cNvPr id="8" name="TextBox 7">
            <a:extLst>
              <a:ext uri="{FF2B5EF4-FFF2-40B4-BE49-F238E27FC236}">
                <a16:creationId xmlns:a16="http://schemas.microsoft.com/office/drawing/2014/main" id="{147C3CA8-FA20-A283-9754-443728D0019C}"/>
              </a:ext>
            </a:extLst>
          </p:cNvPr>
          <p:cNvSpPr txBox="1"/>
          <p:nvPr/>
        </p:nvSpPr>
        <p:spPr>
          <a:xfrm>
            <a:off x="604934" y="2073008"/>
            <a:ext cx="3657600" cy="4027513"/>
          </a:xfrm>
          <a:prstGeom prst="rect">
            <a:avLst/>
          </a:prstGeom>
          <a:noFill/>
        </p:spPr>
        <p:txBody>
          <a:bodyPr wrap="square" rtlCol="0">
            <a:spAutoFit/>
          </a:bodyPr>
          <a:lstStyle/>
          <a:p>
            <a:r>
              <a:rPr lang="en-US" sz="2400" b="1" dirty="0"/>
              <a:t>SBRP</a:t>
            </a:r>
          </a:p>
          <a:p>
            <a:r>
              <a:rPr lang="en-US" sz="1400" i="1" dirty="0"/>
              <a:t>Faculty and Exempt Employees</a:t>
            </a:r>
          </a:p>
          <a:p>
            <a:pPr algn="ctr"/>
            <a:endParaRPr lang="en-US" sz="1400" i="1" dirty="0"/>
          </a:p>
          <a:p>
            <a:pPr marL="342900" marR="0" lvl="0" indent="-342900" algn="l" defTabSz="457200" rtl="0" eaLnBrk="1" fontAlgn="auto" latinLnBrk="0" hangingPunct="1">
              <a:lnSpc>
                <a:spcPct val="110000"/>
              </a:lnSpc>
              <a:spcBef>
                <a:spcPts val="0"/>
              </a:spcBef>
              <a:spcAft>
                <a:spcPts val="0"/>
              </a:spcAft>
              <a:buClr>
                <a:srgbClr val="008000"/>
              </a:buClr>
              <a:buSzPct val="80000"/>
              <a:buFont typeface="Wingdings 3" charset="2"/>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Employee Contribution Rates </a:t>
            </a:r>
          </a:p>
          <a:p>
            <a:pPr marL="685800" marR="0" lvl="1" indent="-285750" algn="l" defTabSz="457200" rtl="0" eaLnBrk="1" fontAlgn="auto" latinLnBrk="0" hangingPunct="1">
              <a:lnSpc>
                <a:spcPct val="110000"/>
              </a:lnSpc>
              <a:spcBef>
                <a:spcPts val="0"/>
              </a:spcBef>
              <a:spcAft>
                <a:spcPts val="0"/>
              </a:spcAft>
              <a:buClr>
                <a:srgbClr val="008000"/>
              </a:buClr>
              <a:buSzPct val="80000"/>
              <a:buFont typeface="Wingdings" panose="05000000000000000000" pitchFamily="2" charset="2"/>
              <a:buChar char="Ø"/>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Under Age 35   -----   5%</a:t>
            </a:r>
          </a:p>
          <a:p>
            <a:pPr marL="685800" marR="0" lvl="1" indent="-285750" algn="l" defTabSz="457200" rtl="0" eaLnBrk="1" fontAlgn="auto" latinLnBrk="0" hangingPunct="1">
              <a:lnSpc>
                <a:spcPct val="110000"/>
              </a:lnSpc>
              <a:spcBef>
                <a:spcPts val="0"/>
              </a:spcBef>
              <a:spcAft>
                <a:spcPts val="0"/>
              </a:spcAft>
              <a:buClr>
                <a:srgbClr val="008000"/>
              </a:buClr>
              <a:buSzPct val="80000"/>
              <a:buFont typeface="Wingdings" panose="05000000000000000000" pitchFamily="2" charset="2"/>
              <a:buChar char="Ø"/>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Age 35 - 49       ----- 7.5%</a:t>
            </a:r>
          </a:p>
          <a:p>
            <a:pPr marL="685800" marR="0" lvl="1" indent="-285750" algn="l" defTabSz="457200" rtl="0" eaLnBrk="1" fontAlgn="auto" latinLnBrk="0" hangingPunct="1">
              <a:lnSpc>
                <a:spcPct val="110000"/>
              </a:lnSpc>
              <a:spcBef>
                <a:spcPts val="0"/>
              </a:spcBef>
              <a:spcAft>
                <a:spcPts val="0"/>
              </a:spcAft>
              <a:buClr>
                <a:srgbClr val="008000"/>
              </a:buClr>
              <a:buSzPct val="80000"/>
              <a:buFont typeface="Wingdings" panose="05000000000000000000" pitchFamily="2" charset="2"/>
              <a:buChar char="Ø"/>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Age 50+             ----- 10%</a:t>
            </a:r>
          </a:p>
          <a:p>
            <a:pPr marL="0" marR="0" lvl="0" indent="0" algn="l" defTabSz="457200" rtl="0" eaLnBrk="1" fontAlgn="auto" latinLnBrk="0" hangingPunct="1">
              <a:lnSpc>
                <a:spcPct val="110000"/>
              </a:lnSpc>
              <a:spcBef>
                <a:spcPts val="0"/>
              </a:spcBef>
              <a:spcAft>
                <a:spcPts val="0"/>
              </a:spcAft>
              <a:buClr>
                <a:srgbClr val="008000"/>
              </a:buClr>
              <a:buSzPct val="80000"/>
              <a:buFont typeface="Wingdings 3" charset="2"/>
              <a:buNone/>
              <a:tabLst/>
              <a:defRPr/>
            </a:pP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457200" rtl="0" eaLnBrk="1" fontAlgn="auto" latinLnBrk="0" hangingPunct="1">
              <a:lnSpc>
                <a:spcPct val="110000"/>
              </a:lnSpc>
              <a:spcBef>
                <a:spcPts val="0"/>
              </a:spcBef>
              <a:spcAft>
                <a:spcPts val="0"/>
              </a:spcAft>
              <a:buClr>
                <a:srgbClr val="008000"/>
              </a:buClr>
              <a:buSzPct val="80000"/>
              <a:buFont typeface="Wingdings 3" charset="2"/>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College matches 100%</a:t>
            </a:r>
          </a:p>
          <a:p>
            <a:pPr marL="0" marR="0" lvl="0" indent="0" algn="l" defTabSz="457200" rtl="0" eaLnBrk="1" fontAlgn="auto" latinLnBrk="0" hangingPunct="1">
              <a:lnSpc>
                <a:spcPct val="110000"/>
              </a:lnSpc>
              <a:spcBef>
                <a:spcPts val="0"/>
              </a:spcBef>
              <a:spcAft>
                <a:spcPts val="0"/>
              </a:spcAft>
              <a:buClr>
                <a:srgbClr val="008000"/>
              </a:buClr>
              <a:buSzPct val="80000"/>
              <a:buFont typeface="Wingdings 3" charset="2"/>
              <a:buNone/>
              <a:tabLst/>
              <a:defRPr/>
            </a:pP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457200" rtl="0" eaLnBrk="1" fontAlgn="auto" latinLnBrk="0" hangingPunct="1">
              <a:lnSpc>
                <a:spcPct val="110000"/>
              </a:lnSpc>
              <a:spcBef>
                <a:spcPts val="0"/>
              </a:spcBef>
              <a:spcAft>
                <a:spcPts val="0"/>
              </a:spcAft>
              <a:buClr>
                <a:srgbClr val="008000"/>
              </a:buClr>
              <a:buSzPct val="80000"/>
              <a:buFont typeface="Wingdings 3" charset="2"/>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Vesting: Immediately </a:t>
            </a:r>
          </a:p>
          <a:p>
            <a:pPr marR="0" lvl="0" algn="l" defTabSz="457200" rtl="0" eaLnBrk="1" fontAlgn="auto" latinLnBrk="0" hangingPunct="1">
              <a:lnSpc>
                <a:spcPct val="110000"/>
              </a:lnSpc>
              <a:spcBef>
                <a:spcPts val="0"/>
              </a:spcBef>
              <a:spcAft>
                <a:spcPts val="0"/>
              </a:spcAft>
              <a:buClr>
                <a:srgbClr val="008000"/>
              </a:buClr>
              <a:buSzPct val="80000"/>
              <a:tabLst/>
              <a:defRPr/>
            </a:pP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indent="-342900">
              <a:lnSpc>
                <a:spcPct val="110000"/>
              </a:lnSpc>
              <a:buClr>
                <a:srgbClr val="008000"/>
              </a:buClr>
              <a:buSzPct val="80000"/>
              <a:buFont typeface="Wingdings 3" charset="2"/>
              <a:buChar char=""/>
              <a:defRPr/>
            </a:pPr>
            <a:r>
              <a:rPr lang="en-US" sz="1600" dirty="0">
                <a:latin typeface="Calibri" panose="020F0502020204030204" pitchFamily="34" charset="0"/>
              </a:rPr>
              <a:t>Default Plan for Faculty and Exempt employees</a:t>
            </a:r>
          </a:p>
          <a:p>
            <a:pPr marR="0" lvl="0" algn="l" defTabSz="457200" rtl="0" eaLnBrk="1" fontAlgn="auto" latinLnBrk="0" hangingPunct="1">
              <a:lnSpc>
                <a:spcPct val="110000"/>
              </a:lnSpc>
              <a:spcBef>
                <a:spcPts val="0"/>
              </a:spcBef>
              <a:spcAft>
                <a:spcPts val="0"/>
              </a:spcAft>
              <a:buClr>
                <a:srgbClr val="008000"/>
              </a:buClr>
              <a:buSzPct val="80000"/>
              <a:tabLst/>
              <a:defRPr/>
            </a:pP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2F3F72E4-323A-4F6A-E9D6-FB82E02BB07C}"/>
              </a:ext>
            </a:extLst>
          </p:cNvPr>
          <p:cNvSpPr txBox="1"/>
          <p:nvPr/>
        </p:nvSpPr>
        <p:spPr>
          <a:xfrm>
            <a:off x="4272694" y="2072424"/>
            <a:ext cx="3666934" cy="4678204"/>
          </a:xfrm>
          <a:prstGeom prst="rect">
            <a:avLst/>
          </a:prstGeom>
          <a:noFill/>
        </p:spPr>
        <p:txBody>
          <a:bodyPr wrap="square" rtlCol="0">
            <a:spAutoFit/>
          </a:bodyPr>
          <a:lstStyle/>
          <a:p>
            <a:r>
              <a:rPr lang="en-US" sz="2400" b="1" dirty="0"/>
              <a:t>PERS 3 </a:t>
            </a:r>
            <a:endParaRPr lang="en-US" sz="1600" b="1" dirty="0"/>
          </a:p>
          <a:p>
            <a:r>
              <a:rPr lang="en-US" sz="1400" i="1" dirty="0"/>
              <a:t>Exempt and Classified Employees  </a:t>
            </a:r>
          </a:p>
          <a:p>
            <a:endParaRPr lang="en-US" sz="1400" dirty="0"/>
          </a:p>
          <a:p>
            <a:pPr marL="285750" indent="-285750">
              <a:buClr>
                <a:schemeClr val="accent1"/>
              </a:buClr>
              <a:buFont typeface="Wingdings 3" panose="05040102010807070707" pitchFamily="18" charset="2"/>
              <a:buChar char="u"/>
            </a:pPr>
            <a:r>
              <a:rPr lang="en-US" sz="1600" dirty="0"/>
              <a:t>Employee Contribution Rates</a:t>
            </a:r>
          </a:p>
          <a:p>
            <a:pPr marL="800100" lvl="1" indent="-342900">
              <a:buAutoNum type="alphaUcPeriod"/>
            </a:pPr>
            <a:r>
              <a:rPr lang="en-US" sz="1400" dirty="0"/>
              <a:t>5% all ages</a:t>
            </a:r>
          </a:p>
          <a:p>
            <a:pPr marL="800100" lvl="1" indent="-342900">
              <a:buAutoNum type="alphaUcPeriod"/>
            </a:pPr>
            <a:r>
              <a:rPr lang="en-US" sz="1400" dirty="0"/>
              <a:t>5% up to 35, 6% 35 - 44, 7.5% 45+ </a:t>
            </a:r>
          </a:p>
          <a:p>
            <a:pPr marL="800100" lvl="1" indent="-342900">
              <a:buFontTx/>
              <a:buAutoNum type="alphaUcPeriod"/>
            </a:pPr>
            <a:r>
              <a:rPr lang="en-US" sz="1400" dirty="0"/>
              <a:t>6% up to 35, 7.5% 35 - 44, 8.5% 45+</a:t>
            </a:r>
          </a:p>
          <a:p>
            <a:pPr marL="800100" lvl="1" indent="-342900">
              <a:buFontTx/>
              <a:buAutoNum type="alphaUcPeriod"/>
            </a:pPr>
            <a:r>
              <a:rPr lang="en-US" sz="1400" dirty="0"/>
              <a:t>7% all ages</a:t>
            </a:r>
          </a:p>
          <a:p>
            <a:pPr marL="800100" lvl="1" indent="-342900">
              <a:buFontTx/>
              <a:buAutoNum type="alphaUcPeriod"/>
            </a:pPr>
            <a:r>
              <a:rPr lang="en-US" sz="1400" dirty="0"/>
              <a:t>10% all ages</a:t>
            </a:r>
          </a:p>
          <a:p>
            <a:pPr marL="800100" lvl="1" indent="-342900">
              <a:buFontTx/>
              <a:buAutoNum type="alphaUcPeriod"/>
            </a:pPr>
            <a:r>
              <a:rPr lang="en-US" sz="1400" dirty="0"/>
              <a:t>15% all ages</a:t>
            </a:r>
          </a:p>
          <a:p>
            <a:pPr marL="285750" marR="0" lvl="0" indent="-285750" algn="l" defTabSz="457200" rtl="0" eaLnBrk="1" fontAlgn="auto" latinLnBrk="0" hangingPunct="1">
              <a:lnSpc>
                <a:spcPct val="100000"/>
              </a:lnSpc>
              <a:spcBef>
                <a:spcPts val="0"/>
              </a:spcBef>
              <a:spcAft>
                <a:spcPts val="0"/>
              </a:spcAft>
              <a:buClr>
                <a:srgbClr val="008000"/>
              </a:buClr>
              <a:buSzTx/>
              <a:buFont typeface="Wingdings 3" panose="05040102010807070707" pitchFamily="18" charset="2"/>
              <a:buChar char="u"/>
              <a:tabLst/>
              <a:defRPr/>
            </a:pPr>
            <a:endPar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285750" marR="0" lvl="0" indent="-285750" algn="l" defTabSz="457200" rtl="0" eaLnBrk="1" fontAlgn="auto" latinLnBrk="0" hangingPunct="1">
              <a:lnSpc>
                <a:spcPct val="100000"/>
              </a:lnSpc>
              <a:spcBef>
                <a:spcPts val="0"/>
              </a:spcBef>
              <a:spcAft>
                <a:spcPts val="0"/>
              </a:spcAft>
              <a:buClr>
                <a:srgbClr val="008000"/>
              </a:buClr>
              <a:buSzTx/>
              <a:buFont typeface="Wingdings 3" panose="05040102010807070707" pitchFamily="18" charset="2"/>
              <a:buChar char="u"/>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Employer Contribution Rate </a:t>
            </a:r>
          </a:p>
          <a:p>
            <a:pPr marL="742950" lvl="1" indent="-285750">
              <a:buClr>
                <a:srgbClr val="008000"/>
              </a:buClr>
              <a:buFont typeface="Wingdings" panose="05000000000000000000" pitchFamily="2" charset="2"/>
              <a:buChar char="Ø"/>
              <a:defRPr/>
            </a:pPr>
            <a:r>
              <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5.58% </a:t>
            </a: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(as of 7/1/25)</a:t>
            </a:r>
          </a:p>
          <a:p>
            <a:endParaRPr lang="en-US" sz="1400" dirty="0"/>
          </a:p>
          <a:p>
            <a:pPr marL="285750" indent="-285750">
              <a:buClr>
                <a:schemeClr val="accent1"/>
              </a:buClr>
              <a:buFont typeface="Wingdings 3" panose="05040102010807070707" pitchFamily="18" charset="2"/>
              <a:buChar char="u"/>
            </a:pPr>
            <a:r>
              <a:rPr lang="en-US" sz="1600" dirty="0"/>
              <a:t>Vesting: 10 years</a:t>
            </a:r>
          </a:p>
          <a:p>
            <a:pPr>
              <a:buClr>
                <a:schemeClr val="accent1"/>
              </a:buClr>
            </a:pPr>
            <a:endParaRPr lang="en-US" sz="1400" dirty="0"/>
          </a:p>
          <a:p>
            <a:pPr marL="285750" indent="-285750">
              <a:buClr>
                <a:schemeClr val="accent1"/>
              </a:buClr>
              <a:buFont typeface="Wingdings 3" panose="05040102010807070707" pitchFamily="18" charset="2"/>
              <a:buChar char="u"/>
            </a:pPr>
            <a:r>
              <a:rPr lang="en-US" sz="1600" dirty="0"/>
              <a:t>Investment choices</a:t>
            </a:r>
          </a:p>
          <a:p>
            <a:pPr marL="742950" lvl="1" indent="-285750">
              <a:buClr>
                <a:schemeClr val="accent1"/>
              </a:buClr>
              <a:buFont typeface="Wingdings" panose="05000000000000000000" pitchFamily="2" charset="2"/>
              <a:buChar char="Ø"/>
            </a:pPr>
            <a:r>
              <a:rPr lang="en-US" sz="1400" dirty="0"/>
              <a:t>Self-Directed</a:t>
            </a:r>
          </a:p>
          <a:p>
            <a:pPr marL="742950" lvl="1" indent="-285750">
              <a:buClr>
                <a:schemeClr val="accent1"/>
              </a:buClr>
              <a:buFont typeface="Wingdings" panose="05000000000000000000" pitchFamily="2" charset="2"/>
              <a:buChar char="Ø"/>
            </a:pPr>
            <a:r>
              <a:rPr lang="en-US" sz="1400" dirty="0"/>
              <a:t>Washington State Investment Board (WSIB)</a:t>
            </a:r>
          </a:p>
        </p:txBody>
      </p:sp>
      <p:sp>
        <p:nvSpPr>
          <p:cNvPr id="12" name="TextBox 11">
            <a:extLst>
              <a:ext uri="{FF2B5EF4-FFF2-40B4-BE49-F238E27FC236}">
                <a16:creationId xmlns:a16="http://schemas.microsoft.com/office/drawing/2014/main" id="{D9996DC8-F178-B79A-7301-4843474FF300}"/>
              </a:ext>
            </a:extLst>
          </p:cNvPr>
          <p:cNvSpPr txBox="1"/>
          <p:nvPr/>
        </p:nvSpPr>
        <p:spPr>
          <a:xfrm>
            <a:off x="4272694" y="1297518"/>
            <a:ext cx="7314372" cy="615553"/>
          </a:xfrm>
          <a:prstGeom prst="rect">
            <a:avLst/>
          </a:prstGeom>
          <a:noFill/>
        </p:spPr>
        <p:txBody>
          <a:bodyPr wrap="square" rtlCol="0">
            <a:spAutoFit/>
          </a:bodyPr>
          <a:lstStyle/>
          <a:p>
            <a:pPr algn="ctr"/>
            <a:r>
              <a:rPr lang="en-US" sz="2000" b="1" dirty="0"/>
              <a:t>Public Employees’ Retirement System</a:t>
            </a:r>
          </a:p>
          <a:p>
            <a:pPr algn="ctr"/>
            <a:r>
              <a:rPr lang="en-US" sz="1400" dirty="0">
                <a:solidFill>
                  <a:schemeClr val="accent1"/>
                </a:solidFill>
              </a:rPr>
              <a:t>*Administered by DRS</a:t>
            </a:r>
          </a:p>
        </p:txBody>
      </p:sp>
      <p:sp>
        <p:nvSpPr>
          <p:cNvPr id="14" name="TextBox 13">
            <a:extLst>
              <a:ext uri="{FF2B5EF4-FFF2-40B4-BE49-F238E27FC236}">
                <a16:creationId xmlns:a16="http://schemas.microsoft.com/office/drawing/2014/main" id="{1848868D-B5AA-58CE-CE14-E9454A8029C5}"/>
              </a:ext>
            </a:extLst>
          </p:cNvPr>
          <p:cNvSpPr txBox="1"/>
          <p:nvPr/>
        </p:nvSpPr>
        <p:spPr>
          <a:xfrm>
            <a:off x="615094" y="1300197"/>
            <a:ext cx="3657600" cy="615553"/>
          </a:xfrm>
          <a:prstGeom prst="rect">
            <a:avLst/>
          </a:prstGeom>
          <a:noFill/>
        </p:spPr>
        <p:txBody>
          <a:bodyPr wrap="square" rtlCol="0" anchor="b">
            <a:spAutoFit/>
          </a:bodyPr>
          <a:lstStyle/>
          <a:p>
            <a:pPr algn="ctr"/>
            <a:r>
              <a:rPr lang="en-US" sz="2000" b="1" dirty="0"/>
              <a:t>State Board Retirement Plan</a:t>
            </a:r>
          </a:p>
          <a:p>
            <a:pPr algn="ctr"/>
            <a:r>
              <a:rPr lang="en-US" sz="1400" dirty="0">
                <a:solidFill>
                  <a:schemeClr val="accent1"/>
                </a:solidFill>
              </a:rPr>
              <a:t>*Administered by TIAA</a:t>
            </a:r>
          </a:p>
        </p:txBody>
      </p:sp>
      <p:cxnSp>
        <p:nvCxnSpPr>
          <p:cNvPr id="16" name="Straight Connector 15">
            <a:extLst>
              <a:ext uri="{FF2B5EF4-FFF2-40B4-BE49-F238E27FC236}">
                <a16:creationId xmlns:a16="http://schemas.microsoft.com/office/drawing/2014/main" id="{9DA792BF-2E5C-0499-A663-1D0343A8ED75}"/>
              </a:ext>
            </a:extLst>
          </p:cNvPr>
          <p:cNvCxnSpPr>
            <a:cxnSpLocks/>
          </p:cNvCxnSpPr>
          <p:nvPr/>
        </p:nvCxnSpPr>
        <p:spPr>
          <a:xfrm>
            <a:off x="4262534" y="1118367"/>
            <a:ext cx="0" cy="5597393"/>
          </a:xfrm>
          <a:prstGeom prst="line">
            <a:avLst/>
          </a:prstGeom>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5D3BD032-1A05-C569-0773-19FB2A9FFA3C}"/>
              </a:ext>
            </a:extLst>
          </p:cNvPr>
          <p:cNvCxnSpPr>
            <a:cxnSpLocks/>
          </p:cNvCxnSpPr>
          <p:nvPr/>
        </p:nvCxnSpPr>
        <p:spPr>
          <a:xfrm>
            <a:off x="7920134" y="2092222"/>
            <a:ext cx="0" cy="4613378"/>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749849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A3F226-A7DF-48FD-B572-DBAA3ADED7FB}"/>
              </a:ext>
            </a:extLst>
          </p:cNvPr>
          <p:cNvSpPr>
            <a:spLocks noGrp="1"/>
          </p:cNvSpPr>
          <p:nvPr>
            <p:ph type="title"/>
          </p:nvPr>
        </p:nvSpPr>
        <p:spPr>
          <a:xfrm>
            <a:off x="619310" y="491240"/>
            <a:ext cx="5486625" cy="1320800"/>
          </a:xfrm>
        </p:spPr>
        <p:txBody>
          <a:bodyPr>
            <a:normAutofit fontScale="90000"/>
          </a:bodyPr>
          <a:lstStyle/>
          <a:p>
            <a:pPr algn="r"/>
            <a:r>
              <a:rPr lang="en-US" sz="4000" b="1" dirty="0"/>
              <a:t>Faculty Retirement Plans</a:t>
            </a:r>
            <a:br>
              <a:rPr lang="en-US" dirty="0"/>
            </a:br>
            <a:r>
              <a:rPr lang="en-US" sz="1400" dirty="0">
                <a:solidFill>
                  <a:srgbClr val="FF0000"/>
                </a:solidFill>
              </a:rPr>
              <a:t>**No prior DRS history</a:t>
            </a:r>
            <a:endParaRPr lang="en-US" sz="2000" dirty="0">
              <a:solidFill>
                <a:srgbClr val="FF0000"/>
              </a:solidFill>
            </a:endParaRPr>
          </a:p>
        </p:txBody>
      </p:sp>
      <p:sp>
        <p:nvSpPr>
          <p:cNvPr id="3" name="Content Placeholder 2">
            <a:extLst>
              <a:ext uri="{FF2B5EF4-FFF2-40B4-BE49-F238E27FC236}">
                <a16:creationId xmlns:a16="http://schemas.microsoft.com/office/drawing/2014/main" id="{DC44BEBF-40D9-40AE-AAB9-FCA8ECEB1FC0}"/>
              </a:ext>
            </a:extLst>
          </p:cNvPr>
          <p:cNvSpPr>
            <a:spLocks noGrp="1"/>
          </p:cNvSpPr>
          <p:nvPr>
            <p:ph idx="1"/>
          </p:nvPr>
        </p:nvSpPr>
        <p:spPr>
          <a:xfrm>
            <a:off x="619760" y="1616372"/>
            <a:ext cx="5476240" cy="4315801"/>
          </a:xfrm>
        </p:spPr>
        <p:txBody>
          <a:bodyPr>
            <a:normAutofit/>
          </a:bodyPr>
          <a:lstStyle/>
          <a:p>
            <a:pPr marL="0" indent="0" algn="l">
              <a:lnSpc>
                <a:spcPct val="110000"/>
              </a:lnSpc>
              <a:spcBef>
                <a:spcPts val="0"/>
              </a:spcBef>
              <a:buNone/>
            </a:pPr>
            <a:r>
              <a:rPr lang="en-US" sz="2400" b="1" dirty="0">
                <a:solidFill>
                  <a:schemeClr val="tx1"/>
                </a:solidFill>
              </a:rPr>
              <a:t>HERP (Higher Education Retirement Plan)</a:t>
            </a:r>
          </a:p>
          <a:p>
            <a:pPr marL="0" indent="0" algn="l">
              <a:lnSpc>
                <a:spcPct val="110000"/>
              </a:lnSpc>
              <a:spcBef>
                <a:spcPts val="0"/>
              </a:spcBef>
              <a:buNone/>
            </a:pPr>
            <a:r>
              <a:rPr lang="en-US" sz="1400" dirty="0">
                <a:solidFill>
                  <a:schemeClr val="tx1"/>
                </a:solidFill>
              </a:rPr>
              <a:t>*SBRP Administered by TIAA </a:t>
            </a:r>
          </a:p>
          <a:p>
            <a:pPr marL="0" indent="0" algn="l">
              <a:lnSpc>
                <a:spcPct val="110000"/>
              </a:lnSpc>
              <a:spcBef>
                <a:spcPts val="0"/>
              </a:spcBef>
              <a:buNone/>
            </a:pPr>
            <a:endParaRPr lang="en-US" sz="1400" dirty="0">
              <a:solidFill>
                <a:schemeClr val="tx1"/>
              </a:solidFill>
            </a:endParaRPr>
          </a:p>
          <a:p>
            <a:pPr algn="l">
              <a:lnSpc>
                <a:spcPct val="110000"/>
              </a:lnSpc>
              <a:spcBef>
                <a:spcPts val="0"/>
              </a:spcBef>
            </a:pPr>
            <a:r>
              <a:rPr lang="en-US" sz="1400" dirty="0">
                <a:solidFill>
                  <a:schemeClr val="tx1"/>
                </a:solidFill>
              </a:rPr>
              <a:t>Employee Contribution Rates: </a:t>
            </a:r>
          </a:p>
          <a:p>
            <a:pPr marL="685800" lvl="1">
              <a:lnSpc>
                <a:spcPct val="110000"/>
              </a:lnSpc>
              <a:spcBef>
                <a:spcPts val="0"/>
              </a:spcBef>
              <a:buFont typeface="Wingdings" panose="05000000000000000000" pitchFamily="2" charset="2"/>
              <a:buChar char="Ø"/>
            </a:pPr>
            <a:r>
              <a:rPr lang="en-US" sz="1400" dirty="0">
                <a:solidFill>
                  <a:schemeClr val="tx1"/>
                </a:solidFill>
              </a:rPr>
              <a:t>Under Age 35   -----   5%</a:t>
            </a:r>
          </a:p>
          <a:p>
            <a:pPr marL="685800" lvl="1">
              <a:lnSpc>
                <a:spcPct val="110000"/>
              </a:lnSpc>
              <a:spcBef>
                <a:spcPts val="0"/>
              </a:spcBef>
              <a:buFont typeface="Wingdings" panose="05000000000000000000" pitchFamily="2" charset="2"/>
              <a:buChar char="Ø"/>
            </a:pPr>
            <a:r>
              <a:rPr lang="en-US" sz="1400" dirty="0">
                <a:solidFill>
                  <a:schemeClr val="tx1"/>
                </a:solidFill>
              </a:rPr>
              <a:t>Age 35 - 49       ----- 7.5%</a:t>
            </a:r>
          </a:p>
          <a:p>
            <a:pPr marL="685800" lvl="1">
              <a:lnSpc>
                <a:spcPct val="110000"/>
              </a:lnSpc>
              <a:spcBef>
                <a:spcPts val="0"/>
              </a:spcBef>
              <a:buFont typeface="Wingdings" panose="05000000000000000000" pitchFamily="2" charset="2"/>
              <a:buChar char="Ø"/>
            </a:pPr>
            <a:r>
              <a:rPr lang="en-US" sz="1400" dirty="0">
                <a:solidFill>
                  <a:schemeClr val="tx1"/>
                </a:solidFill>
              </a:rPr>
              <a:t>Age 50+             ----- 10%</a:t>
            </a:r>
          </a:p>
          <a:p>
            <a:pPr marL="0" indent="0" algn="l">
              <a:lnSpc>
                <a:spcPct val="110000"/>
              </a:lnSpc>
              <a:spcBef>
                <a:spcPts val="0"/>
              </a:spcBef>
              <a:buNone/>
            </a:pPr>
            <a:endParaRPr lang="en-US" sz="1400" dirty="0">
              <a:solidFill>
                <a:schemeClr val="tx1"/>
              </a:solidFill>
            </a:endParaRPr>
          </a:p>
          <a:p>
            <a:pPr>
              <a:lnSpc>
                <a:spcPct val="110000"/>
              </a:lnSpc>
              <a:spcBef>
                <a:spcPts val="0"/>
              </a:spcBef>
            </a:pPr>
            <a:r>
              <a:rPr lang="en-US" sz="1400" dirty="0">
                <a:solidFill>
                  <a:schemeClr val="tx1"/>
                </a:solidFill>
              </a:rPr>
              <a:t>College matches 100%</a:t>
            </a:r>
          </a:p>
          <a:p>
            <a:pPr marL="0" indent="0" algn="l">
              <a:lnSpc>
                <a:spcPct val="110000"/>
              </a:lnSpc>
              <a:spcBef>
                <a:spcPts val="0"/>
              </a:spcBef>
              <a:buNone/>
            </a:pPr>
            <a:endParaRPr lang="en-US" sz="1400" dirty="0">
              <a:solidFill>
                <a:schemeClr val="tx1"/>
              </a:solidFill>
            </a:endParaRPr>
          </a:p>
          <a:p>
            <a:pPr algn="l">
              <a:lnSpc>
                <a:spcPct val="110000"/>
              </a:lnSpc>
              <a:spcBef>
                <a:spcPts val="0"/>
              </a:spcBef>
            </a:pPr>
            <a:r>
              <a:rPr lang="en-US" sz="1400" dirty="0">
                <a:solidFill>
                  <a:schemeClr val="tx1"/>
                </a:solidFill>
              </a:rPr>
              <a:t>Vesting: Immediately </a:t>
            </a:r>
          </a:p>
          <a:p>
            <a:pPr>
              <a:lnSpc>
                <a:spcPct val="110000"/>
              </a:lnSpc>
              <a:spcBef>
                <a:spcPts val="0"/>
              </a:spcBef>
            </a:pPr>
            <a:endParaRPr lang="en-US" sz="1400" dirty="0">
              <a:latin typeface="Calibri" panose="020F0502020204030204" pitchFamily="34" charset="0"/>
            </a:endParaRPr>
          </a:p>
          <a:p>
            <a:pPr>
              <a:lnSpc>
                <a:spcPct val="110000"/>
              </a:lnSpc>
              <a:spcBef>
                <a:spcPts val="0"/>
              </a:spcBef>
            </a:pPr>
            <a:r>
              <a:rPr lang="en-US" sz="1400" dirty="0">
                <a:latin typeface="Calibri" panose="020F0502020204030204" pitchFamily="34" charset="0"/>
              </a:rPr>
              <a:t>Default Plan for Faculty</a:t>
            </a:r>
            <a:endParaRPr lang="en-US" sz="1400" dirty="0">
              <a:solidFill>
                <a:schemeClr val="tx1"/>
              </a:solidFill>
            </a:endParaRPr>
          </a:p>
          <a:p>
            <a:pPr marL="0" indent="0">
              <a:buNone/>
            </a:pPr>
            <a:r>
              <a:rPr lang="en-US" sz="1600" dirty="0"/>
              <a:t> </a:t>
            </a:r>
          </a:p>
          <a:p>
            <a:pPr marL="0" indent="0">
              <a:buNone/>
            </a:pPr>
            <a:endParaRPr lang="en-US" dirty="0"/>
          </a:p>
        </p:txBody>
      </p:sp>
      <p:sp>
        <p:nvSpPr>
          <p:cNvPr id="6" name="TextBox 5">
            <a:extLst>
              <a:ext uri="{FF2B5EF4-FFF2-40B4-BE49-F238E27FC236}">
                <a16:creationId xmlns:a16="http://schemas.microsoft.com/office/drawing/2014/main" id="{AC94C413-3F59-487E-A5E6-29E92C98669F}"/>
              </a:ext>
            </a:extLst>
          </p:cNvPr>
          <p:cNvSpPr txBox="1"/>
          <p:nvPr/>
        </p:nvSpPr>
        <p:spPr>
          <a:xfrm>
            <a:off x="6105935" y="1077892"/>
            <a:ext cx="5486626" cy="5103385"/>
          </a:xfrm>
          <a:prstGeom prst="rect">
            <a:avLst/>
          </a:prstGeom>
          <a:noFill/>
        </p:spPr>
        <p:txBody>
          <a:bodyPr wrap="square" rtlCol="0">
            <a:spAutoFit/>
          </a:bodyPr>
          <a:lstStyle/>
          <a:p>
            <a:r>
              <a:rPr lang="en-US" sz="2400" b="1" dirty="0"/>
              <a:t>TRS 3 (Teachers’ Retirement System) </a:t>
            </a:r>
          </a:p>
          <a:p>
            <a:r>
              <a:rPr lang="en-US" sz="1400" dirty="0"/>
              <a:t>*Administered by DRS</a:t>
            </a:r>
          </a:p>
          <a:p>
            <a:endParaRPr lang="en-US" sz="1400" dirty="0"/>
          </a:p>
          <a:p>
            <a:pPr marL="342900" marR="0" lvl="0" indent="-342900" algn="l" defTabSz="457200" rtl="0" eaLnBrk="1" fontAlgn="auto" latinLnBrk="0" hangingPunct="1">
              <a:lnSpc>
                <a:spcPct val="110000"/>
              </a:lnSpc>
              <a:spcBef>
                <a:spcPts val="0"/>
              </a:spcBef>
              <a:spcAft>
                <a:spcPts val="0"/>
              </a:spcAft>
              <a:buClr>
                <a:srgbClr val="008000"/>
              </a:buClr>
              <a:buSzPct val="80000"/>
              <a:buFont typeface="Wingdings 3" charset="2"/>
              <a:buChar char=""/>
              <a:tabLst/>
              <a:defRPr/>
            </a:pPr>
            <a:r>
              <a:rPr lang="en-US" sz="1400" dirty="0"/>
              <a:t>Employee Contribution Rates:</a:t>
            </a:r>
          </a:p>
          <a:p>
            <a:pPr marL="800100" lvl="1" indent="-342900">
              <a:buAutoNum type="alphaUcPeriod"/>
            </a:pPr>
            <a:r>
              <a:rPr lang="en-US" sz="1400" dirty="0"/>
              <a:t>5% all ages</a:t>
            </a:r>
          </a:p>
          <a:p>
            <a:pPr marL="800100" lvl="1" indent="-342900">
              <a:buAutoNum type="alphaUcPeriod"/>
            </a:pPr>
            <a:r>
              <a:rPr lang="en-US" sz="1400" dirty="0"/>
              <a:t>5% up to 35, 6% 35 - 44, 7.5% 45+ </a:t>
            </a:r>
          </a:p>
          <a:p>
            <a:pPr marL="800100" lvl="1" indent="-342900">
              <a:buFontTx/>
              <a:buAutoNum type="alphaUcPeriod"/>
            </a:pPr>
            <a:r>
              <a:rPr lang="en-US" sz="1400" dirty="0"/>
              <a:t>6% up to 35, 7.5% 35 - 44, 8.5% 45+</a:t>
            </a:r>
          </a:p>
          <a:p>
            <a:pPr marL="800100" lvl="1" indent="-342900">
              <a:buFontTx/>
              <a:buAutoNum type="alphaUcPeriod"/>
            </a:pPr>
            <a:r>
              <a:rPr lang="en-US" sz="1400" dirty="0"/>
              <a:t>7% all ages</a:t>
            </a:r>
          </a:p>
          <a:p>
            <a:pPr marL="800100" lvl="1" indent="-342900">
              <a:buFontTx/>
              <a:buAutoNum type="alphaUcPeriod"/>
            </a:pPr>
            <a:r>
              <a:rPr lang="en-US" sz="1400" dirty="0"/>
              <a:t>10% all ages</a:t>
            </a:r>
          </a:p>
          <a:p>
            <a:pPr marL="800100" lvl="1" indent="-342900">
              <a:buFontTx/>
              <a:buAutoNum type="alphaUcPeriod"/>
            </a:pPr>
            <a:r>
              <a:rPr lang="en-US" sz="1400" dirty="0"/>
              <a:t>15% all ages</a:t>
            </a:r>
          </a:p>
          <a:p>
            <a:pPr marL="285750" lvl="0" indent="-285750">
              <a:buClr>
                <a:srgbClr val="008000"/>
              </a:buClr>
              <a:buFont typeface="Wingdings 3" panose="05040102010807070707" pitchFamily="18" charset="2"/>
              <a:buChar char="u"/>
              <a:defRPr/>
            </a:pPr>
            <a:endParaRPr lang="en-US" sz="1400" dirty="0">
              <a:solidFill>
                <a:prstClr val="black"/>
              </a:solidFill>
              <a:latin typeface="Calibri" panose="020F0502020204030204" pitchFamily="34" charset="0"/>
            </a:endParaRPr>
          </a:p>
          <a:p>
            <a:pPr marL="285750" lvl="0" indent="-285750">
              <a:buClr>
                <a:srgbClr val="008000"/>
              </a:buClr>
              <a:buFont typeface="Wingdings 3" panose="05040102010807070707" pitchFamily="18" charset="2"/>
              <a:buChar char="u"/>
              <a:defRPr/>
            </a:pPr>
            <a:r>
              <a:rPr lang="en-US" sz="1400" dirty="0">
                <a:solidFill>
                  <a:prstClr val="black"/>
                </a:solidFill>
                <a:latin typeface="Calibri" panose="020F0502020204030204" pitchFamily="34" charset="0"/>
              </a:rPr>
              <a:t>Employer Contribution Rate</a:t>
            </a:r>
          </a:p>
          <a:p>
            <a:pPr marL="742950" lvl="1" indent="-285750">
              <a:buClr>
                <a:srgbClr val="008000"/>
              </a:buClr>
              <a:buFont typeface="Wingdings" panose="05000000000000000000" pitchFamily="2" charset="2"/>
              <a:buChar char="Ø"/>
              <a:defRPr/>
            </a:pPr>
            <a:r>
              <a:rPr lang="en-US" sz="1400" dirty="0">
                <a:solidFill>
                  <a:prstClr val="black"/>
                </a:solidFill>
                <a:latin typeface="Calibri" panose="020F0502020204030204" pitchFamily="34" charset="0"/>
              </a:rPr>
              <a:t>7.74% (effective 9/1/25)</a:t>
            </a:r>
          </a:p>
          <a:p>
            <a:endParaRPr lang="en-US" sz="1400" dirty="0"/>
          </a:p>
          <a:p>
            <a:pPr marL="342900" marR="0" lvl="0" indent="-342900" algn="l" defTabSz="457200" rtl="0" eaLnBrk="1" fontAlgn="auto" latinLnBrk="0" hangingPunct="1">
              <a:lnSpc>
                <a:spcPct val="110000"/>
              </a:lnSpc>
              <a:spcBef>
                <a:spcPts val="0"/>
              </a:spcBef>
              <a:spcAft>
                <a:spcPts val="0"/>
              </a:spcAft>
              <a:buClr>
                <a:srgbClr val="008000"/>
              </a:buClr>
              <a:buSzPct val="80000"/>
              <a:buFont typeface="Wingdings 3" charset="2"/>
              <a:buChar char=""/>
              <a:tabLst/>
              <a:defRPr/>
            </a:pPr>
            <a:r>
              <a:rPr lang="en-US" sz="1400" dirty="0"/>
              <a:t>Investment choices</a:t>
            </a:r>
          </a:p>
          <a:p>
            <a:pPr marL="742950" lvl="1" indent="-285750">
              <a:buClr>
                <a:schemeClr val="accent1"/>
              </a:buClr>
              <a:buFont typeface="Wingdings" panose="05000000000000000000" pitchFamily="2" charset="2"/>
              <a:buChar char="Ø"/>
            </a:pPr>
            <a:r>
              <a:rPr lang="en-US" sz="1400" dirty="0"/>
              <a:t>Self-Directed</a:t>
            </a:r>
          </a:p>
          <a:p>
            <a:pPr marL="742950" lvl="1" indent="-285750">
              <a:buClr>
                <a:schemeClr val="accent1"/>
              </a:buClr>
              <a:buFont typeface="Wingdings" panose="05000000000000000000" pitchFamily="2" charset="2"/>
              <a:buChar char="Ø"/>
            </a:pPr>
            <a:r>
              <a:rPr lang="en-US" sz="1400" dirty="0"/>
              <a:t>Washington State Investment Board (WSIB)</a:t>
            </a:r>
          </a:p>
          <a:p>
            <a:endParaRPr lang="en-US" sz="1400" dirty="0"/>
          </a:p>
          <a:p>
            <a:pPr marL="342900" indent="-342900">
              <a:lnSpc>
                <a:spcPct val="110000"/>
              </a:lnSpc>
              <a:buClr>
                <a:srgbClr val="008000"/>
              </a:buClr>
              <a:buSzPct val="80000"/>
              <a:buFont typeface="Wingdings 3" charset="2"/>
              <a:buChar char=""/>
              <a:defRPr/>
            </a:pPr>
            <a:r>
              <a:rPr lang="en-US" sz="1400" dirty="0"/>
              <a:t>Vesting (must qualify with ONE of the following):</a:t>
            </a:r>
          </a:p>
          <a:p>
            <a:pPr marL="742950" lvl="1" indent="-285750">
              <a:lnSpc>
                <a:spcPct val="110000"/>
              </a:lnSpc>
              <a:buClr>
                <a:srgbClr val="008000"/>
              </a:buClr>
              <a:buSzPct val="80000"/>
              <a:buFont typeface="Wingdings" panose="05000000000000000000" pitchFamily="2" charset="2"/>
              <a:buChar char="Ø"/>
              <a:defRPr/>
            </a:pPr>
            <a:r>
              <a:rPr lang="en-US" sz="1400" dirty="0">
                <a:solidFill>
                  <a:schemeClr val="tx1"/>
                </a:solidFill>
              </a:rPr>
              <a:t>10 years of service</a:t>
            </a:r>
          </a:p>
          <a:p>
            <a:pPr marL="742950" lvl="1" indent="-285750">
              <a:lnSpc>
                <a:spcPct val="110000"/>
              </a:lnSpc>
              <a:buClr>
                <a:srgbClr val="008000"/>
              </a:buClr>
              <a:buSzPct val="80000"/>
              <a:buFont typeface="Wingdings" panose="05000000000000000000" pitchFamily="2" charset="2"/>
              <a:buChar char="Ø"/>
              <a:defRPr/>
            </a:pPr>
            <a:r>
              <a:rPr lang="en-US" sz="1400" dirty="0"/>
              <a:t>5</a:t>
            </a:r>
            <a:r>
              <a:rPr lang="en-US" sz="1400" dirty="0">
                <a:solidFill>
                  <a:schemeClr val="tx1"/>
                </a:solidFill>
              </a:rPr>
              <a:t> years of service with at least 12 months earned after age 44</a:t>
            </a:r>
          </a:p>
          <a:p>
            <a:pPr marL="742950" lvl="1" indent="-285750">
              <a:lnSpc>
                <a:spcPct val="110000"/>
              </a:lnSpc>
              <a:buClr>
                <a:srgbClr val="008000"/>
              </a:buClr>
              <a:buSzPct val="80000"/>
              <a:buFont typeface="Wingdings" panose="05000000000000000000" pitchFamily="2" charset="2"/>
              <a:buChar char="Ø"/>
              <a:defRPr/>
            </a:pPr>
            <a:r>
              <a:rPr lang="en-US" sz="1400" dirty="0"/>
              <a:t>5</a:t>
            </a:r>
            <a:r>
              <a:rPr lang="en-US" sz="1400" dirty="0">
                <a:solidFill>
                  <a:schemeClr val="tx1"/>
                </a:solidFill>
              </a:rPr>
              <a:t> years of service earned in TRS Plan 2 </a:t>
            </a:r>
            <a:r>
              <a:rPr lang="en-US" sz="1400" dirty="0"/>
              <a:t>prior to</a:t>
            </a:r>
            <a:r>
              <a:rPr lang="en-US" sz="1400" dirty="0">
                <a:solidFill>
                  <a:schemeClr val="tx1"/>
                </a:solidFill>
              </a:rPr>
              <a:t> June 1, 2003</a:t>
            </a:r>
            <a:endParaRPr lang="en-US" sz="1400" dirty="0"/>
          </a:p>
        </p:txBody>
      </p:sp>
      <p:cxnSp>
        <p:nvCxnSpPr>
          <p:cNvPr id="5" name="Straight Connector 4">
            <a:extLst>
              <a:ext uri="{FF2B5EF4-FFF2-40B4-BE49-F238E27FC236}">
                <a16:creationId xmlns:a16="http://schemas.microsoft.com/office/drawing/2014/main" id="{FD6B69D4-E9CA-BC99-362E-44AF4D9DDDA8}"/>
              </a:ext>
            </a:extLst>
          </p:cNvPr>
          <p:cNvCxnSpPr>
            <a:cxnSpLocks/>
          </p:cNvCxnSpPr>
          <p:nvPr/>
        </p:nvCxnSpPr>
        <p:spPr>
          <a:xfrm>
            <a:off x="6096000" y="1168400"/>
            <a:ext cx="0" cy="565912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948676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1360" y="701040"/>
            <a:ext cx="9144000" cy="790526"/>
          </a:xfrm>
        </p:spPr>
        <p:txBody>
          <a:bodyPr anchor="b">
            <a:normAutofit fontScale="90000"/>
          </a:bodyPr>
          <a:lstStyle/>
          <a:p>
            <a:r>
              <a:rPr lang="en-US" b="1" dirty="0"/>
              <a:t>Deferred Compensation Plan (Auto-Enroll) </a:t>
            </a:r>
          </a:p>
        </p:txBody>
      </p:sp>
      <p:pic>
        <p:nvPicPr>
          <p:cNvPr id="25" name="Picture 24" descr="Desk with productivity items">
            <a:extLst>
              <a:ext uri="{FF2B5EF4-FFF2-40B4-BE49-F238E27FC236}">
                <a16:creationId xmlns:a16="http://schemas.microsoft.com/office/drawing/2014/main" id="{F2A6E00C-FF7F-CA1D-DB91-28DE8740CEE9}"/>
              </a:ext>
            </a:extLst>
          </p:cNvPr>
          <p:cNvPicPr>
            <a:picLocks noChangeAspect="1"/>
          </p:cNvPicPr>
          <p:nvPr/>
        </p:nvPicPr>
        <p:blipFill rotWithShape="1">
          <a:blip r:embed="rId2"/>
          <a:srcRect l="49182" r="26695" b="9084"/>
          <a:stretch/>
        </p:blipFill>
        <p:spPr>
          <a:xfrm>
            <a:off x="20" y="10"/>
            <a:ext cx="2734036" cy="6867719"/>
          </a:xfrm>
          <a:custGeom>
            <a:avLst/>
            <a:gdLst/>
            <a:ahLst/>
            <a:cxnLst/>
            <a:rect l="l" t="t" r="r" b="b"/>
            <a:pathLst>
              <a:path w="2734056" h="6858000">
                <a:moveTo>
                  <a:pt x="0" y="0"/>
                </a:moveTo>
                <a:lnTo>
                  <a:pt x="1674254" y="0"/>
                </a:lnTo>
                <a:lnTo>
                  <a:pt x="2734056" y="6850199"/>
                </a:lnTo>
                <a:lnTo>
                  <a:pt x="2734056" y="6858000"/>
                </a:lnTo>
                <a:lnTo>
                  <a:pt x="461457" y="6858000"/>
                </a:lnTo>
                <a:lnTo>
                  <a:pt x="0" y="4134118"/>
                </a:lnTo>
                <a:close/>
              </a:path>
            </a:pathLst>
          </a:custGeom>
        </p:spPr>
      </p:pic>
      <p:sp>
        <p:nvSpPr>
          <p:cNvPr id="26" name="Isosceles Triangle 25">
            <a:extLst>
              <a:ext uri="{FF2B5EF4-FFF2-40B4-BE49-F238E27FC236}">
                <a16:creationId xmlns:a16="http://schemas.microsoft.com/office/drawing/2014/main" id="{EB6743CF-E74B-4A3C-A785-599069DB89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3" name="Content Placeholder 2"/>
          <p:cNvSpPr>
            <a:spLocks noGrp="1"/>
          </p:cNvSpPr>
          <p:nvPr>
            <p:ph idx="1"/>
          </p:nvPr>
        </p:nvSpPr>
        <p:spPr>
          <a:xfrm>
            <a:off x="2453322" y="1618593"/>
            <a:ext cx="8194358" cy="4926079"/>
          </a:xfrm>
        </p:spPr>
        <p:txBody>
          <a:bodyPr vert="horz" lIns="91440" tIns="45720" rIns="91440" bIns="45720" rtlCol="0" anchor="t">
            <a:noAutofit/>
          </a:bodyPr>
          <a:lstStyle/>
          <a:p>
            <a:r>
              <a:rPr lang="en-US" sz="1600" dirty="0"/>
              <a:t>The DCP 457 is a supplemental retirement savings program that you control</a:t>
            </a:r>
            <a:endParaRPr lang="en-US" sz="1600" dirty="0">
              <a:ea typeface="Calibri"/>
              <a:cs typeface="Calibri"/>
            </a:endParaRPr>
          </a:p>
          <a:p>
            <a:pPr lvl="1">
              <a:spcBef>
                <a:spcPts val="0"/>
              </a:spcBef>
              <a:buFont typeface="Wingdings" panose="05000000000000000000" pitchFamily="2" charset="2"/>
              <a:buChar char="Ø"/>
            </a:pPr>
            <a:r>
              <a:rPr lang="en-US" sz="1400" dirty="0"/>
              <a:t>Pre-tax or after-tax options</a:t>
            </a:r>
            <a:endParaRPr lang="en-US" sz="1400" dirty="0">
              <a:ea typeface="Calibri"/>
              <a:cs typeface="Calibri"/>
            </a:endParaRPr>
          </a:p>
          <a:p>
            <a:pPr lvl="1">
              <a:spcBef>
                <a:spcPts val="0"/>
              </a:spcBef>
              <a:buFont typeface="Wingdings" panose="05000000000000000000" pitchFamily="2" charset="2"/>
              <a:buChar char="Ø"/>
            </a:pPr>
            <a:r>
              <a:rPr lang="en-US" sz="1400" dirty="0"/>
              <a:t>Administered by Department of Retirement System (DRS)</a:t>
            </a:r>
            <a:endParaRPr lang="en-US" sz="1400" dirty="0">
              <a:ea typeface="Calibri"/>
              <a:cs typeface="Calibri"/>
            </a:endParaRPr>
          </a:p>
          <a:p>
            <a:pPr marL="0" indent="0">
              <a:spcBef>
                <a:spcPts val="0"/>
              </a:spcBef>
              <a:buNone/>
            </a:pPr>
            <a:endParaRPr lang="en-US" sz="1400" b="1" dirty="0"/>
          </a:p>
          <a:p>
            <a:pPr>
              <a:spcBef>
                <a:spcPts val="0"/>
              </a:spcBef>
            </a:pPr>
            <a:r>
              <a:rPr lang="en-US" sz="1600" dirty="0"/>
              <a:t>Default to Automatic Enrollment</a:t>
            </a:r>
            <a:endParaRPr lang="en-US" sz="1600" dirty="0">
              <a:ea typeface="Calibri"/>
              <a:cs typeface="Calibri"/>
            </a:endParaRPr>
          </a:p>
          <a:p>
            <a:pPr lvl="1">
              <a:spcBef>
                <a:spcPts val="0"/>
              </a:spcBef>
              <a:buFont typeface="Wingdings" panose="05000000000000000000" pitchFamily="2" charset="2"/>
              <a:buChar char="Ø"/>
            </a:pPr>
            <a:r>
              <a:rPr lang="en-US" sz="1400" dirty="0"/>
              <a:t>3% of gross income</a:t>
            </a:r>
          </a:p>
          <a:p>
            <a:pPr lvl="2">
              <a:spcBef>
                <a:spcPts val="0"/>
              </a:spcBef>
              <a:buFont typeface="Wingdings" panose="05000000000000000000" pitchFamily="2" charset="2"/>
              <a:buChar char="Ø"/>
            </a:pPr>
            <a:r>
              <a:rPr lang="en-US" sz="1200" dirty="0"/>
              <a:t>Deduction begins about 2 months after your hire date </a:t>
            </a:r>
          </a:p>
          <a:p>
            <a:pPr lvl="2">
              <a:spcBef>
                <a:spcPts val="0"/>
              </a:spcBef>
              <a:buFont typeface="Wingdings" panose="05000000000000000000" pitchFamily="2" charset="2"/>
              <a:buChar char="Ø"/>
            </a:pPr>
            <a:r>
              <a:rPr lang="en-US" sz="1200" dirty="0"/>
              <a:t>Within 90 days of your first contribution, you can still withdraw your automatic enrollment contributions and stop your deferrals and withdraw these contributions</a:t>
            </a:r>
          </a:p>
          <a:p>
            <a:pPr lvl="1">
              <a:spcBef>
                <a:spcPts val="0"/>
              </a:spcBef>
              <a:buFont typeface="Wingdings" panose="05000000000000000000" pitchFamily="2" charset="2"/>
              <a:buChar char="Ø"/>
            </a:pPr>
            <a:r>
              <a:rPr lang="en-US" sz="1400" dirty="0"/>
              <a:t>90 days after your first contribution, at any time during your employment, you can change or stop your contributions, and you can change investment options</a:t>
            </a:r>
            <a:endParaRPr lang="en-US" sz="1400" dirty="0">
              <a:ea typeface="Calibri"/>
              <a:cs typeface="Calibri"/>
            </a:endParaRPr>
          </a:p>
          <a:p>
            <a:pPr lvl="1">
              <a:spcBef>
                <a:spcPts val="0"/>
              </a:spcBef>
              <a:buFont typeface="Wingdings" panose="05000000000000000000" pitchFamily="2" charset="2"/>
              <a:buChar char="Ø"/>
            </a:pPr>
            <a:r>
              <a:rPr lang="en-US" sz="1400" dirty="0"/>
              <a:t>Opt-out of within 60 days of hire by emailing or calling DRS </a:t>
            </a:r>
          </a:p>
          <a:p>
            <a:pPr lvl="2">
              <a:spcBef>
                <a:spcPts val="0"/>
              </a:spcBef>
              <a:buFont typeface="Wingdings" panose="05000000000000000000" pitchFamily="2" charset="2"/>
              <a:buChar char="Ø"/>
            </a:pPr>
            <a:r>
              <a:rPr lang="en-US" sz="1200" dirty="0"/>
              <a:t>Email: </a:t>
            </a:r>
            <a:r>
              <a:rPr lang="en-US" sz="1200" dirty="0">
                <a:hlinkClick r:id="rId3"/>
              </a:rPr>
              <a:t>www.drs.wa.gov/login</a:t>
            </a:r>
            <a:r>
              <a:rPr lang="en-US" sz="1200" dirty="0"/>
              <a:t> </a:t>
            </a:r>
          </a:p>
          <a:p>
            <a:pPr lvl="2">
              <a:spcBef>
                <a:spcPts val="0"/>
              </a:spcBef>
              <a:buFont typeface="Wingdings" panose="05000000000000000000" pitchFamily="2" charset="2"/>
              <a:buChar char="Ø"/>
            </a:pPr>
            <a:r>
              <a:rPr lang="en-US" sz="1200" dirty="0"/>
              <a:t>Phone: 888-327-5596</a:t>
            </a:r>
            <a:endParaRPr lang="en-US" sz="1200" dirty="0">
              <a:cs typeface="Calibri"/>
            </a:endParaRPr>
          </a:p>
          <a:p>
            <a:pPr marL="914400" lvl="2" indent="0">
              <a:spcBef>
                <a:spcPts val="0"/>
              </a:spcBef>
              <a:buNone/>
            </a:pPr>
            <a:endParaRPr lang="en-US" dirty="0"/>
          </a:p>
          <a:p>
            <a:pPr>
              <a:spcBef>
                <a:spcPts val="0"/>
              </a:spcBef>
            </a:pPr>
            <a:r>
              <a:rPr lang="en-US" sz="1600" dirty="0"/>
              <a:t>If you opt-out of DCP you will have opportunity to sign up later</a:t>
            </a:r>
            <a:endParaRPr lang="en-US" sz="1600" dirty="0">
              <a:ea typeface="Calibri"/>
              <a:cs typeface="Calibri"/>
            </a:endParaRPr>
          </a:p>
          <a:p>
            <a:pPr marL="0" indent="0">
              <a:spcBef>
                <a:spcPts val="0"/>
              </a:spcBef>
              <a:buNone/>
            </a:pPr>
            <a:endParaRPr lang="en-US" sz="1400" b="0" i="0" dirty="0">
              <a:effectLst/>
              <a:ea typeface="Calibri"/>
              <a:cs typeface="Calibri"/>
            </a:endParaRPr>
          </a:p>
          <a:p>
            <a:pPr>
              <a:spcBef>
                <a:spcPts val="0"/>
              </a:spcBef>
            </a:pPr>
            <a:r>
              <a:rPr lang="en-US" sz="1600" dirty="0">
                <a:ea typeface="Calibri"/>
                <a:cs typeface="Calibri"/>
              </a:rPr>
              <a:t>M</a:t>
            </a:r>
            <a:r>
              <a:rPr lang="en-US" sz="1600" b="0" i="0" dirty="0">
                <a:effectLst/>
                <a:ea typeface="Calibri"/>
                <a:cs typeface="Calibri"/>
              </a:rPr>
              <a:t>aximum amount you can contribute to your DCP</a:t>
            </a:r>
            <a:endParaRPr lang="en-US" sz="1600" dirty="0">
              <a:ea typeface="Calibri"/>
              <a:cs typeface="Calibri"/>
            </a:endParaRPr>
          </a:p>
          <a:p>
            <a:pPr lvl="1">
              <a:spcBef>
                <a:spcPts val="0"/>
              </a:spcBef>
              <a:buFont typeface="Wingdings" panose="05000000000000000000" pitchFamily="2" charset="2"/>
              <a:buChar char="Ø"/>
            </a:pPr>
            <a:r>
              <a:rPr lang="en-US" sz="1400" dirty="0">
                <a:ea typeface="Calibri"/>
                <a:cs typeface="Calibri"/>
              </a:rPr>
              <a:t>$24,500</a:t>
            </a:r>
            <a:r>
              <a:rPr lang="en-US" sz="1400" b="0" i="0" dirty="0">
                <a:effectLst/>
                <a:ea typeface="Calibri"/>
                <a:cs typeface="Calibri"/>
              </a:rPr>
              <a:t> — If you are under age </a:t>
            </a:r>
            <a:r>
              <a:rPr lang="en-US" sz="1400" dirty="0">
                <a:ea typeface="Calibri"/>
                <a:cs typeface="Calibri"/>
              </a:rPr>
              <a:t>50</a:t>
            </a:r>
          </a:p>
          <a:p>
            <a:pPr lvl="1">
              <a:spcBef>
                <a:spcPts val="0"/>
              </a:spcBef>
              <a:buFont typeface="Wingdings" panose="05000000000000000000" pitchFamily="2" charset="2"/>
              <a:buChar char="Ø"/>
            </a:pPr>
            <a:r>
              <a:rPr lang="en-US" sz="1400" dirty="0">
                <a:ea typeface="Calibri"/>
                <a:cs typeface="Calibri"/>
              </a:rPr>
              <a:t>Additional $8,000</a:t>
            </a:r>
            <a:r>
              <a:rPr lang="en-US" sz="1400" b="0" i="0" dirty="0">
                <a:effectLst/>
                <a:ea typeface="Calibri"/>
                <a:cs typeface="Calibri"/>
              </a:rPr>
              <a:t> — For age 50+; Catch-up </a:t>
            </a:r>
            <a:r>
              <a:rPr lang="en-US" sz="1400" dirty="0">
                <a:ea typeface="Calibri"/>
                <a:cs typeface="Calibri"/>
              </a:rPr>
              <a:t>Contributions</a:t>
            </a:r>
          </a:p>
          <a:p>
            <a:pPr lvl="1">
              <a:spcBef>
                <a:spcPts val="0"/>
              </a:spcBef>
              <a:buFont typeface="Wingdings" panose="05000000000000000000" pitchFamily="2" charset="2"/>
              <a:buChar char="Ø"/>
            </a:pPr>
            <a:r>
              <a:rPr lang="en-US" sz="1400" dirty="0">
                <a:ea typeface="Calibri"/>
                <a:cs typeface="Calibri"/>
              </a:rPr>
              <a:t>Special</a:t>
            </a:r>
            <a:r>
              <a:rPr lang="en-US" sz="1400" dirty="0"/>
              <a:t> Catch-up limit of $49,000 could be available, to those participants within 3 years of retirement. To determine your eligibility, call DRS at 800-547-6657</a:t>
            </a:r>
          </a:p>
          <a:p>
            <a:pPr marL="0" indent="0">
              <a:lnSpc>
                <a:spcPct val="90000"/>
              </a:lnSpc>
              <a:buNone/>
            </a:pPr>
            <a:endParaRPr lang="en-US" sz="1400" dirty="0"/>
          </a:p>
        </p:txBody>
      </p:sp>
    </p:spTree>
    <p:extLst>
      <p:ext uri="{BB962C8B-B14F-4D97-AF65-F5344CB8AC3E}">
        <p14:creationId xmlns:p14="http://schemas.microsoft.com/office/powerpoint/2010/main" val="30064019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C111B-A597-4C44-9B2F-942F9441EAA2}"/>
              </a:ext>
            </a:extLst>
          </p:cNvPr>
          <p:cNvSpPr>
            <a:spLocks noGrp="1"/>
          </p:cNvSpPr>
          <p:nvPr>
            <p:ph type="title"/>
          </p:nvPr>
        </p:nvSpPr>
        <p:spPr>
          <a:xfrm>
            <a:off x="616374" y="701040"/>
            <a:ext cx="8596668" cy="904240"/>
          </a:xfrm>
        </p:spPr>
        <p:txBody>
          <a:bodyPr/>
          <a:lstStyle/>
          <a:p>
            <a:r>
              <a:rPr lang="en-US" dirty="0"/>
              <a:t>DRS First Time Account Login</a:t>
            </a:r>
          </a:p>
        </p:txBody>
      </p:sp>
      <p:pic>
        <p:nvPicPr>
          <p:cNvPr id="4" name="Picture 3" descr="A screenshot of a computer&#10;&#10;AI-generated content may be incorrect.">
            <a:extLst>
              <a:ext uri="{FF2B5EF4-FFF2-40B4-BE49-F238E27FC236}">
                <a16:creationId xmlns:a16="http://schemas.microsoft.com/office/drawing/2014/main" id="{DF32939B-6E3F-CF8A-7B44-93415A4175CD}"/>
              </a:ext>
            </a:extLst>
          </p:cNvPr>
          <p:cNvPicPr>
            <a:picLocks noChangeAspect="1"/>
          </p:cNvPicPr>
          <p:nvPr/>
        </p:nvPicPr>
        <p:blipFill>
          <a:blip r:embed="rId2"/>
          <a:stretch>
            <a:fillRect/>
          </a:stretch>
        </p:blipFill>
        <p:spPr>
          <a:xfrm>
            <a:off x="691247" y="3556000"/>
            <a:ext cx="8940433" cy="1200654"/>
          </a:xfrm>
          <a:prstGeom prst="rect">
            <a:avLst/>
          </a:prstGeom>
        </p:spPr>
      </p:pic>
      <p:sp>
        <p:nvSpPr>
          <p:cNvPr id="5" name="TextBox 4">
            <a:extLst>
              <a:ext uri="{FF2B5EF4-FFF2-40B4-BE49-F238E27FC236}">
                <a16:creationId xmlns:a16="http://schemas.microsoft.com/office/drawing/2014/main" id="{A7793CAB-3E58-3773-DFC2-6A8B76F79C42}"/>
              </a:ext>
            </a:extLst>
          </p:cNvPr>
          <p:cNvSpPr txBox="1"/>
          <p:nvPr/>
        </p:nvSpPr>
        <p:spPr>
          <a:xfrm>
            <a:off x="619760" y="1615440"/>
            <a:ext cx="5323840" cy="1200329"/>
          </a:xfrm>
          <a:prstGeom prst="rect">
            <a:avLst/>
          </a:prstGeom>
          <a:noFill/>
        </p:spPr>
        <p:txBody>
          <a:bodyPr wrap="square" rtlCol="0">
            <a:spAutoFit/>
          </a:bodyPr>
          <a:lstStyle/>
          <a:p>
            <a:pPr marL="285750" indent="-285750">
              <a:buClr>
                <a:schemeClr val="accent1"/>
              </a:buClr>
              <a:buFont typeface="Wingdings 3" panose="05040102010807070707" pitchFamily="18" charset="2"/>
              <a:buChar char="u"/>
            </a:pPr>
            <a:r>
              <a:rPr lang="en-US" dirty="0"/>
              <a:t>Three-time verification Code Process</a:t>
            </a:r>
          </a:p>
          <a:p>
            <a:pPr marL="742950" lvl="1" indent="-285750">
              <a:buClr>
                <a:schemeClr val="accent1"/>
              </a:buClr>
              <a:buFont typeface="Wingdings" panose="05000000000000000000" pitchFamily="2" charset="2"/>
              <a:buChar char="Ø"/>
            </a:pPr>
            <a:r>
              <a:rPr lang="en-US" dirty="0"/>
              <a:t>Phone Number</a:t>
            </a:r>
          </a:p>
          <a:p>
            <a:pPr marL="742950" lvl="1" indent="-285750">
              <a:buClr>
                <a:schemeClr val="accent1"/>
              </a:buClr>
              <a:buFont typeface="Wingdings" panose="05000000000000000000" pitchFamily="2" charset="2"/>
              <a:buChar char="Ø"/>
            </a:pPr>
            <a:r>
              <a:rPr lang="en-US" dirty="0"/>
              <a:t>Email Address</a:t>
            </a:r>
          </a:p>
          <a:p>
            <a:pPr marL="742950" lvl="1" indent="-285750">
              <a:buClr>
                <a:schemeClr val="accent1"/>
              </a:buClr>
              <a:buFont typeface="Wingdings" panose="05000000000000000000" pitchFamily="2" charset="2"/>
              <a:buChar char="Ø"/>
            </a:pPr>
            <a:r>
              <a:rPr lang="en-US" dirty="0"/>
              <a:t>Home Address</a:t>
            </a:r>
          </a:p>
        </p:txBody>
      </p:sp>
    </p:spTree>
    <p:extLst>
      <p:ext uri="{BB962C8B-B14F-4D97-AF65-F5344CB8AC3E}">
        <p14:creationId xmlns:p14="http://schemas.microsoft.com/office/powerpoint/2010/main" val="31010419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02AB22-2601-413E-8D20-17327B82319E}"/>
              </a:ext>
            </a:extLst>
          </p:cNvPr>
          <p:cNvSpPr>
            <a:spLocks noGrp="1"/>
          </p:cNvSpPr>
          <p:nvPr>
            <p:ph idx="1"/>
          </p:nvPr>
        </p:nvSpPr>
        <p:spPr>
          <a:xfrm>
            <a:off x="138544" y="1881025"/>
            <a:ext cx="12002655" cy="2895696"/>
          </a:xfrm>
        </p:spPr>
        <p:txBody>
          <a:bodyPr vert="horz" lIns="91440" tIns="45720" rIns="91440" bIns="45720" rtlCol="0" anchor="t">
            <a:normAutofit fontScale="62500" lnSpcReduction="20000"/>
          </a:bodyPr>
          <a:lstStyle/>
          <a:p>
            <a:pPr marL="0" indent="0" algn="ctr">
              <a:buNone/>
            </a:pPr>
            <a:endParaRPr lang="en-US"/>
          </a:p>
          <a:p>
            <a:pPr marL="0" indent="0" algn="ctr">
              <a:buNone/>
            </a:pPr>
            <a:endParaRPr lang="en-US"/>
          </a:p>
          <a:p>
            <a:pPr marL="0" indent="0" algn="ctr">
              <a:buNone/>
            </a:pPr>
            <a:endParaRPr lang="en-US"/>
          </a:p>
          <a:p>
            <a:pPr marL="0" indent="0" algn="ctr">
              <a:buNone/>
            </a:pPr>
            <a:endParaRPr lang="en-US"/>
          </a:p>
          <a:p>
            <a:pPr marL="0" indent="0" algn="ctr">
              <a:buNone/>
            </a:pPr>
            <a:endParaRPr lang="en-US"/>
          </a:p>
          <a:p>
            <a:pPr marL="0" indent="0" algn="ctr">
              <a:buNone/>
            </a:pPr>
            <a:endParaRPr lang="en-US"/>
          </a:p>
          <a:p>
            <a:pPr marL="0" indent="0" algn="ctr">
              <a:buNone/>
            </a:pPr>
            <a:endParaRPr lang="en-US"/>
          </a:p>
          <a:p>
            <a:pPr marL="0" indent="0" algn="ctr">
              <a:buNone/>
            </a:pPr>
            <a:r>
              <a:rPr lang="en-US"/>
              <a:t>   </a:t>
            </a:r>
            <a:endParaRPr lang="en-US" sz="7500"/>
          </a:p>
        </p:txBody>
      </p:sp>
      <p:sp>
        <p:nvSpPr>
          <p:cNvPr id="2" name="Slide Number Placeholder 1"/>
          <p:cNvSpPr>
            <a:spLocks noGrp="1"/>
          </p:cNvSpPr>
          <p:nvPr>
            <p:ph type="sldNum" sz="quarter" idx="12"/>
          </p:nvPr>
        </p:nvSpPr>
        <p:spPr/>
        <p:txBody>
          <a:bodyPr/>
          <a:lstStyle/>
          <a:p>
            <a:fld id="{0CC652D5-DF1F-AA42-8800-59B6D4D80B2D}" type="slidenum">
              <a:rPr lang="en-US" smtClean="0"/>
              <a:pPr/>
              <a:t>5</a:t>
            </a:fld>
            <a:endParaRPr lang="en-US"/>
          </a:p>
        </p:txBody>
      </p:sp>
      <p:sp>
        <p:nvSpPr>
          <p:cNvPr id="7" name="Rectangle 6"/>
          <p:cNvSpPr/>
          <p:nvPr/>
        </p:nvSpPr>
        <p:spPr>
          <a:xfrm>
            <a:off x="221672" y="2197766"/>
            <a:ext cx="11748655" cy="4524315"/>
          </a:xfrm>
          <a:prstGeom prst="rect">
            <a:avLst/>
          </a:prstGeom>
        </p:spPr>
        <p:txBody>
          <a:bodyPr wrap="square" lIns="91440" tIns="45720" rIns="91440" bIns="45720" anchor="t">
            <a:spAutoFit/>
          </a:bodyPr>
          <a:lstStyle/>
          <a:p>
            <a:pPr>
              <a:buClr>
                <a:srgbClr val="009900"/>
              </a:buClr>
            </a:pPr>
            <a:r>
              <a:rPr lang="en-US" sz="3200" dirty="0">
                <a:solidFill>
                  <a:srgbClr val="000000"/>
                </a:solidFill>
                <a:ea typeface="+mn-lt"/>
                <a:cs typeface="+mn-lt"/>
              </a:rPr>
              <a:t>Shoreline College offers accessible, high-quality education and workforce training that empowers students for success. </a:t>
            </a:r>
          </a:p>
          <a:p>
            <a:pPr>
              <a:buClr>
                <a:srgbClr val="009900"/>
              </a:buClr>
            </a:pPr>
            <a:endParaRPr lang="en-US" sz="3200" dirty="0">
              <a:solidFill>
                <a:srgbClr val="000000"/>
              </a:solidFill>
              <a:ea typeface="+mn-lt"/>
              <a:cs typeface="+mn-lt"/>
            </a:endParaRPr>
          </a:p>
          <a:p>
            <a:pPr>
              <a:buClr>
                <a:srgbClr val="009900"/>
              </a:buClr>
            </a:pPr>
            <a:r>
              <a:rPr lang="en-US" sz="3200" dirty="0">
                <a:solidFill>
                  <a:srgbClr val="000000"/>
                </a:solidFill>
                <a:ea typeface="+mn-lt"/>
                <a:cs typeface="+mn-lt"/>
              </a:rPr>
              <a:t>Rooted in our commitment to diversity, equity, and community engagement, we foster an educational environment that contributes to the enrichment of both our local and global communities. </a:t>
            </a:r>
            <a:br>
              <a:rPr lang="en-US" sz="3200" dirty="0">
                <a:solidFill>
                  <a:srgbClr val="000000"/>
                </a:solidFill>
              </a:rPr>
            </a:br>
            <a:r>
              <a:rPr lang="en-US" sz="3200" dirty="0">
                <a:solidFill>
                  <a:srgbClr val="000000"/>
                </a:solidFill>
              </a:rPr>
              <a:t> </a:t>
            </a:r>
            <a:endParaRPr lang="en-US" sz="3200" dirty="0">
              <a:solidFill>
                <a:srgbClr val="000000"/>
              </a:solidFill>
              <a:ea typeface="Calibri"/>
              <a:cs typeface="Calibri"/>
            </a:endParaRPr>
          </a:p>
          <a:p>
            <a:pPr lvl="0">
              <a:buClr>
                <a:srgbClr val="009900"/>
              </a:buClr>
              <a:buFont typeface="Wingdings" panose="05000000000000000000" pitchFamily="2" charset="2"/>
              <a:buChar char="q"/>
            </a:pPr>
            <a:endParaRPr lang="en-US" sz="3600" u="sng" dirty="0">
              <a:solidFill>
                <a:srgbClr val="000000"/>
              </a:solidFill>
              <a:ea typeface="Calibri"/>
              <a:cs typeface="Calibri"/>
            </a:endParaRPr>
          </a:p>
          <a:p>
            <a:pPr lvl="0">
              <a:buClr>
                <a:srgbClr val="009900"/>
              </a:buClr>
            </a:pPr>
            <a:endParaRPr lang="en-US" sz="2800" u="sng" dirty="0">
              <a:solidFill>
                <a:srgbClr val="000000"/>
              </a:solidFill>
              <a:ea typeface="Calibri"/>
              <a:cs typeface="Calibri"/>
            </a:endParaRPr>
          </a:p>
        </p:txBody>
      </p:sp>
      <p:sp>
        <p:nvSpPr>
          <p:cNvPr id="9" name="TextBox 8"/>
          <p:cNvSpPr txBox="1"/>
          <p:nvPr/>
        </p:nvSpPr>
        <p:spPr>
          <a:xfrm>
            <a:off x="727600" y="1222978"/>
            <a:ext cx="10437091" cy="830997"/>
          </a:xfrm>
          <a:prstGeom prst="rect">
            <a:avLst/>
          </a:prstGeom>
          <a:noFill/>
        </p:spPr>
        <p:txBody>
          <a:bodyPr wrap="square" lIns="91440" tIns="45720" rIns="91440" bIns="45720" rtlCol="0" anchor="t">
            <a:spAutoFit/>
          </a:bodyPr>
          <a:lstStyle/>
          <a:p>
            <a:pPr algn="ctr"/>
            <a:r>
              <a:rPr lang="en-US" sz="4800" b="1"/>
              <a:t>Mission</a:t>
            </a:r>
          </a:p>
        </p:txBody>
      </p:sp>
    </p:spTree>
    <p:extLst>
      <p:ext uri="{BB962C8B-B14F-4D97-AF65-F5344CB8AC3E}">
        <p14:creationId xmlns:p14="http://schemas.microsoft.com/office/powerpoint/2010/main" val="40853405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58721" y="721360"/>
            <a:ext cx="6835602" cy="897207"/>
          </a:xfrm>
        </p:spPr>
        <p:txBody>
          <a:bodyPr anchor="ctr">
            <a:normAutofit/>
          </a:bodyPr>
          <a:lstStyle/>
          <a:p>
            <a:r>
              <a:rPr lang="en-US" b="1" dirty="0"/>
              <a:t>Optional Savings Plan</a:t>
            </a:r>
          </a:p>
        </p:txBody>
      </p:sp>
      <p:pic>
        <p:nvPicPr>
          <p:cNvPr id="5" name="Picture 4" descr="Antique cash register keys">
            <a:extLst>
              <a:ext uri="{FF2B5EF4-FFF2-40B4-BE49-F238E27FC236}">
                <a16:creationId xmlns:a16="http://schemas.microsoft.com/office/drawing/2014/main" id="{43519A50-62CE-C4DF-307C-EB60B24F2736}"/>
              </a:ext>
            </a:extLst>
          </p:cNvPr>
          <p:cNvPicPr>
            <a:picLocks noChangeAspect="1"/>
          </p:cNvPicPr>
          <p:nvPr/>
        </p:nvPicPr>
        <p:blipFill rotWithShape="1">
          <a:blip r:embed="rId2">
            <a:duotone>
              <a:prstClr val="black"/>
              <a:schemeClr val="tx2">
                <a:tint val="45000"/>
                <a:satMod val="400000"/>
              </a:schemeClr>
            </a:duotone>
          </a:blip>
          <a:srcRect l="36626" r="39338" b="9099"/>
          <a:stretch/>
        </p:blipFill>
        <p:spPr>
          <a:xfrm>
            <a:off x="20" y="10"/>
            <a:ext cx="2734036" cy="6876278"/>
          </a:xfrm>
          <a:custGeom>
            <a:avLst/>
            <a:gdLst/>
            <a:ahLst/>
            <a:cxnLst/>
            <a:rect l="l" t="t" r="r" b="b"/>
            <a:pathLst>
              <a:path w="2734056" h="6858000">
                <a:moveTo>
                  <a:pt x="0" y="0"/>
                </a:moveTo>
                <a:lnTo>
                  <a:pt x="1674254" y="0"/>
                </a:lnTo>
                <a:lnTo>
                  <a:pt x="2734056" y="6850199"/>
                </a:lnTo>
                <a:lnTo>
                  <a:pt x="2734056" y="6858000"/>
                </a:lnTo>
                <a:lnTo>
                  <a:pt x="842596" y="6858000"/>
                </a:lnTo>
                <a:lnTo>
                  <a:pt x="0" y="1191846"/>
                </a:lnTo>
                <a:close/>
              </a:path>
            </a:pathLst>
          </a:custGeom>
        </p:spPr>
      </p:pic>
      <p:sp>
        <p:nvSpPr>
          <p:cNvPr id="9" name="Isosceles Triangle 8">
            <a:extLst>
              <a:ext uri="{FF2B5EF4-FFF2-40B4-BE49-F238E27FC236}">
                <a16:creationId xmlns:a16="http://schemas.microsoft.com/office/drawing/2014/main" id="{518E5A25-92C5-4F27-8E26-0AAAB0CDC8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1191846"/>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3" name="Content Placeholder 2"/>
          <p:cNvSpPr>
            <a:spLocks noGrp="1"/>
          </p:cNvSpPr>
          <p:nvPr>
            <p:ph idx="1"/>
          </p:nvPr>
        </p:nvSpPr>
        <p:spPr>
          <a:xfrm>
            <a:off x="2448560" y="1618567"/>
            <a:ext cx="9062720" cy="4849516"/>
          </a:xfrm>
        </p:spPr>
        <p:txBody>
          <a:bodyPr vert="horz" lIns="91440" tIns="45720" rIns="91440" bIns="45720" rtlCol="0" anchor="t">
            <a:normAutofit/>
          </a:bodyPr>
          <a:lstStyle/>
          <a:p>
            <a:pPr lvl="1">
              <a:spcBef>
                <a:spcPts val="0"/>
              </a:spcBef>
            </a:pPr>
            <a:endParaRPr lang="en-US" dirty="0"/>
          </a:p>
          <a:p>
            <a:pPr>
              <a:spcBef>
                <a:spcPts val="0"/>
              </a:spcBef>
            </a:pPr>
            <a:r>
              <a:rPr lang="en-US" dirty="0"/>
              <a:t>State Board Voluntary Investment Plan 403(b)</a:t>
            </a:r>
          </a:p>
          <a:p>
            <a:pPr lvl="1">
              <a:spcBef>
                <a:spcPts val="0"/>
              </a:spcBef>
              <a:buFont typeface="Wingdings" panose="05000000000000000000" pitchFamily="2" charset="2"/>
              <a:buChar char="Ø"/>
            </a:pPr>
            <a:r>
              <a:rPr lang="en-US" sz="1400" dirty="0"/>
              <a:t>Pre-tax and/or after tax (Roth)</a:t>
            </a:r>
            <a:endParaRPr lang="en-US" sz="1400" dirty="0">
              <a:ea typeface="Calibri" panose="020F0502020204030204"/>
              <a:cs typeface="Calibri" panose="020F0502020204030204"/>
            </a:endParaRPr>
          </a:p>
          <a:p>
            <a:pPr lvl="1">
              <a:spcBef>
                <a:spcPts val="0"/>
              </a:spcBef>
              <a:buFont typeface="Wingdings" panose="05000000000000000000" pitchFamily="2" charset="2"/>
              <a:buChar char="Ø"/>
            </a:pPr>
            <a:r>
              <a:rPr lang="en-US" sz="1400" dirty="0"/>
              <a:t>Administered by TIAA </a:t>
            </a:r>
            <a:endParaRPr lang="en-US" sz="1400" dirty="0">
              <a:ea typeface="Calibri"/>
              <a:cs typeface="Calibri"/>
            </a:endParaRPr>
          </a:p>
          <a:p>
            <a:pPr lvl="1">
              <a:spcBef>
                <a:spcPts val="0"/>
              </a:spcBef>
              <a:buFont typeface="Wingdings" panose="05000000000000000000" pitchFamily="2" charset="2"/>
              <a:buChar char="Ø"/>
            </a:pPr>
            <a:r>
              <a:rPr lang="en-US" sz="1400" dirty="0"/>
              <a:t>Employee contribution only </a:t>
            </a:r>
          </a:p>
          <a:p>
            <a:pPr marL="457200" lvl="1" indent="0">
              <a:spcBef>
                <a:spcPts val="0"/>
              </a:spcBef>
              <a:buNone/>
            </a:pPr>
            <a:endParaRPr lang="en-US" sz="1400" dirty="0">
              <a:ea typeface="Calibri" panose="020F0502020204030204"/>
              <a:cs typeface="Calibri" panose="020F0502020204030204"/>
            </a:endParaRPr>
          </a:p>
          <a:p>
            <a:pPr>
              <a:spcBef>
                <a:spcPts val="0"/>
              </a:spcBef>
            </a:pPr>
            <a:r>
              <a:rPr lang="en-US" dirty="0"/>
              <a:t>Maximum contribution amount to your SBVIP under PERS, TRS, or the SBRP:</a:t>
            </a:r>
          </a:p>
          <a:p>
            <a:pPr lvl="1">
              <a:spcBef>
                <a:spcPts val="0"/>
              </a:spcBef>
              <a:buFont typeface="Wingdings" panose="05000000000000000000" pitchFamily="2" charset="2"/>
              <a:buChar char="Ø"/>
            </a:pPr>
            <a:r>
              <a:rPr lang="en-US" sz="1400" dirty="0"/>
              <a:t>$24,500 — If you are under age 50</a:t>
            </a:r>
          </a:p>
          <a:p>
            <a:pPr lvl="1">
              <a:spcBef>
                <a:spcPts val="0"/>
              </a:spcBef>
              <a:buFont typeface="Wingdings" panose="05000000000000000000" pitchFamily="2" charset="2"/>
              <a:buChar char="Ø"/>
            </a:pPr>
            <a:r>
              <a:rPr lang="en-US" sz="1400" dirty="0"/>
              <a:t>Additional $8,000 — For age 50 or over; Catch-up Contributions</a:t>
            </a:r>
          </a:p>
          <a:p>
            <a:pPr lvl="1">
              <a:spcBef>
                <a:spcPts val="0"/>
              </a:spcBef>
              <a:buFont typeface="Wingdings" panose="05000000000000000000" pitchFamily="2" charset="2"/>
              <a:buChar char="Ø"/>
            </a:pPr>
            <a:r>
              <a:rPr lang="en-US" sz="1400" dirty="0"/>
              <a:t>Additional $11,250 — For individuals who are age 60-63; Super Catch-up Contributions</a:t>
            </a:r>
          </a:p>
          <a:p>
            <a:pPr lvl="1">
              <a:spcBef>
                <a:spcPts val="0"/>
              </a:spcBef>
              <a:buFont typeface="Wingdings" panose="05000000000000000000" pitchFamily="2" charset="2"/>
              <a:buChar char="Ø"/>
            </a:pPr>
            <a:r>
              <a:rPr lang="en-US" sz="1400" dirty="0"/>
              <a:t>Additional $3,000 — For individuals with 15 years of service (one employer); Catch-up Contributions</a:t>
            </a:r>
          </a:p>
          <a:p>
            <a:pPr lvl="1">
              <a:spcBef>
                <a:spcPts val="0"/>
              </a:spcBef>
              <a:buFont typeface="Wingdings" panose="05000000000000000000" pitchFamily="2" charset="2"/>
              <a:buChar char="Ø"/>
            </a:pPr>
            <a:r>
              <a:rPr lang="en-US" sz="1400" dirty="0"/>
              <a:t>Call DRS at 800-547-6657 to determine eligibility. </a:t>
            </a:r>
          </a:p>
          <a:p>
            <a:endParaRPr lang="en-US" dirty="0"/>
          </a:p>
          <a:p>
            <a:pPr lvl="1">
              <a:spcBef>
                <a:spcPts val="0"/>
              </a:spcBef>
              <a:buFont typeface="Wingdings" panose="05000000000000000000" pitchFamily="2" charset="2"/>
              <a:buChar char="Ø"/>
            </a:pPr>
            <a:endParaRPr lang="en-US" dirty="0">
              <a:ea typeface="Calibri" panose="020F0502020204030204"/>
              <a:cs typeface="Calibri" panose="020F0502020204030204"/>
            </a:endParaRPr>
          </a:p>
          <a:p>
            <a:pPr lvl="1">
              <a:spcBef>
                <a:spcPts val="0"/>
              </a:spcBef>
              <a:buFont typeface="Wingdings" panose="05000000000000000000" pitchFamily="2" charset="2"/>
              <a:buChar char="Ø"/>
            </a:pPr>
            <a:endParaRPr lang="en-US" dirty="0">
              <a:ea typeface="Calibri" panose="020F0502020204030204"/>
              <a:cs typeface="Calibri" panose="020F0502020204030204"/>
            </a:endParaRPr>
          </a:p>
          <a:p>
            <a:pPr marL="457200" lvl="1" indent="0">
              <a:buNone/>
            </a:pPr>
            <a:endParaRPr lang="en-US" dirty="0"/>
          </a:p>
          <a:p>
            <a:pPr marL="457200" lvl="1" indent="0">
              <a:buNone/>
            </a:pPr>
            <a:endParaRPr lang="en-US" dirty="0"/>
          </a:p>
          <a:p>
            <a:pPr lvl="1"/>
            <a:endParaRPr lang="en-US" dirty="0"/>
          </a:p>
        </p:txBody>
      </p:sp>
    </p:spTree>
    <p:extLst>
      <p:ext uri="{BB962C8B-B14F-4D97-AF65-F5344CB8AC3E}">
        <p14:creationId xmlns:p14="http://schemas.microsoft.com/office/powerpoint/2010/main" val="23006625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4EFC37-1B10-453F-8E2A-D904BC014E91}"/>
              </a:ext>
            </a:extLst>
          </p:cNvPr>
          <p:cNvSpPr>
            <a:spLocks noGrp="1"/>
          </p:cNvSpPr>
          <p:nvPr>
            <p:ph type="title"/>
          </p:nvPr>
        </p:nvSpPr>
        <p:spPr>
          <a:xfrm>
            <a:off x="6106160" y="1615440"/>
            <a:ext cx="4572000" cy="646330"/>
          </a:xfrm>
        </p:spPr>
        <p:txBody>
          <a:bodyPr anchor="ctr">
            <a:noAutofit/>
          </a:bodyPr>
          <a:lstStyle/>
          <a:p>
            <a:pPr algn="ctr"/>
            <a:r>
              <a:rPr lang="en-US" b="1" dirty="0"/>
              <a:t>Tuition Waiver</a:t>
            </a:r>
          </a:p>
        </p:txBody>
      </p:sp>
      <p:sp>
        <p:nvSpPr>
          <p:cNvPr id="3" name="Content Placeholder 2">
            <a:extLst>
              <a:ext uri="{FF2B5EF4-FFF2-40B4-BE49-F238E27FC236}">
                <a16:creationId xmlns:a16="http://schemas.microsoft.com/office/drawing/2014/main" id="{34D2655E-CA52-4275-AE06-9C73603CE910}"/>
              </a:ext>
            </a:extLst>
          </p:cNvPr>
          <p:cNvSpPr>
            <a:spLocks noGrp="1"/>
          </p:cNvSpPr>
          <p:nvPr>
            <p:ph idx="1"/>
          </p:nvPr>
        </p:nvSpPr>
        <p:spPr>
          <a:xfrm>
            <a:off x="6102774" y="2525004"/>
            <a:ext cx="4683231" cy="3880773"/>
          </a:xfrm>
        </p:spPr>
        <p:txBody>
          <a:bodyPr>
            <a:normAutofit/>
          </a:bodyPr>
          <a:lstStyle/>
          <a:p>
            <a:pPr algn="l"/>
            <a:r>
              <a:rPr lang="en-US" sz="1600" dirty="0">
                <a:solidFill>
                  <a:schemeClr val="tx1"/>
                </a:solidFill>
                <a:latin typeface="Calibri" panose="020F0502020204030204" pitchFamily="34" charset="0"/>
              </a:rPr>
              <a:t>Can take courses at any accepted college</a:t>
            </a:r>
          </a:p>
          <a:p>
            <a:pPr algn="l"/>
            <a:r>
              <a:rPr lang="en-US" sz="1600" b="0" i="0" dirty="0">
                <a:solidFill>
                  <a:schemeClr val="tx1"/>
                </a:solidFill>
                <a:effectLst/>
                <a:latin typeface="Calibri" panose="020F0502020204030204" pitchFamily="34" charset="0"/>
              </a:rPr>
              <a:t>Faculty and Admin</a:t>
            </a:r>
            <a:r>
              <a:rPr lang="en-US" sz="1600" dirty="0">
                <a:solidFill>
                  <a:schemeClr val="tx1"/>
                </a:solidFill>
                <a:latin typeface="Calibri" panose="020F0502020204030204" pitchFamily="34" charset="0"/>
              </a:rPr>
              <a:t> can access upon hire</a:t>
            </a:r>
          </a:p>
          <a:p>
            <a:pPr algn="l"/>
            <a:r>
              <a:rPr lang="en-US" sz="1600" b="0" i="0" dirty="0">
                <a:solidFill>
                  <a:schemeClr val="tx1"/>
                </a:solidFill>
                <a:effectLst/>
                <a:latin typeface="Calibri" panose="020F0502020204030204" pitchFamily="34" charset="0"/>
              </a:rPr>
              <a:t>Classified can access after 6-month probationary period </a:t>
            </a:r>
          </a:p>
          <a:p>
            <a:pPr algn="l"/>
            <a:r>
              <a:rPr lang="en-US" sz="1600" dirty="0">
                <a:solidFill>
                  <a:schemeClr val="tx1"/>
                </a:solidFill>
                <a:latin typeface="Calibri" panose="020F0502020204030204" pitchFamily="34" charset="0"/>
              </a:rPr>
              <a:t>Contact</a:t>
            </a:r>
            <a:r>
              <a:rPr lang="en-US" sz="1600" dirty="0">
                <a:solidFill>
                  <a:srgbClr val="404041"/>
                </a:solidFill>
                <a:latin typeface="Calibri" panose="020F0502020204030204" pitchFamily="34" charset="0"/>
              </a:rPr>
              <a:t> </a:t>
            </a:r>
            <a:r>
              <a:rPr lang="en-US" sz="1600" dirty="0">
                <a:solidFill>
                  <a:srgbClr val="404041"/>
                </a:solidFill>
                <a:latin typeface="Calibri" panose="020F0502020204030204" pitchFamily="34" charset="0"/>
                <a:hlinkClick r:id="rId2"/>
              </a:rPr>
              <a:t>hr@shoreline.edu</a:t>
            </a:r>
            <a:r>
              <a:rPr lang="en-US" sz="1600" dirty="0">
                <a:solidFill>
                  <a:srgbClr val="404041"/>
                </a:solidFill>
                <a:latin typeface="Calibri" panose="020F0502020204030204" pitchFamily="34" charset="0"/>
              </a:rPr>
              <a:t> </a:t>
            </a:r>
            <a:r>
              <a:rPr lang="en-US" sz="1600" dirty="0">
                <a:solidFill>
                  <a:schemeClr val="tx1"/>
                </a:solidFill>
                <a:latin typeface="Calibri" panose="020F0502020204030204" pitchFamily="34" charset="0"/>
              </a:rPr>
              <a:t>for more information </a:t>
            </a:r>
            <a:endParaRPr lang="en-US" sz="1600" dirty="0">
              <a:solidFill>
                <a:schemeClr val="tx1"/>
              </a:solidFill>
            </a:endParaRPr>
          </a:p>
        </p:txBody>
      </p:sp>
      <p:sp>
        <p:nvSpPr>
          <p:cNvPr id="4" name="TextBox 3">
            <a:extLst>
              <a:ext uri="{FF2B5EF4-FFF2-40B4-BE49-F238E27FC236}">
                <a16:creationId xmlns:a16="http://schemas.microsoft.com/office/drawing/2014/main" id="{C64D7FBA-1162-4B1E-9E99-0C7147652788}"/>
              </a:ext>
            </a:extLst>
          </p:cNvPr>
          <p:cNvSpPr txBox="1"/>
          <p:nvPr/>
        </p:nvSpPr>
        <p:spPr>
          <a:xfrm>
            <a:off x="1523999" y="1615440"/>
            <a:ext cx="4572001" cy="646331"/>
          </a:xfrm>
          <a:prstGeom prst="rect">
            <a:avLst/>
          </a:prstGeom>
          <a:noFill/>
        </p:spPr>
        <p:txBody>
          <a:bodyPr wrap="square" lIns="91440" tIns="45720" rIns="91440" bIns="45720" rtlCol="0" anchor="ctr">
            <a:spAutoFit/>
          </a:bodyPr>
          <a:lstStyle/>
          <a:p>
            <a:pPr algn="ctr"/>
            <a:r>
              <a:rPr lang="en-US" sz="3600" b="1" dirty="0">
                <a:solidFill>
                  <a:srgbClr val="008000"/>
                </a:solidFill>
                <a:latin typeface="Calibri Light" panose="020F0302020204030204"/>
                <a:ea typeface="+mj-ea"/>
                <a:cs typeface="+mj-cs"/>
              </a:rPr>
              <a:t>Optional Deductions</a:t>
            </a:r>
            <a:endParaRPr lang="en-US" b="1" dirty="0"/>
          </a:p>
        </p:txBody>
      </p:sp>
      <p:sp>
        <p:nvSpPr>
          <p:cNvPr id="13" name="TextBox 12">
            <a:extLst>
              <a:ext uri="{FF2B5EF4-FFF2-40B4-BE49-F238E27FC236}">
                <a16:creationId xmlns:a16="http://schemas.microsoft.com/office/drawing/2014/main" id="{FD1DDA16-6B9D-4F9D-A57F-58BE567A74C8}"/>
              </a:ext>
            </a:extLst>
          </p:cNvPr>
          <p:cNvSpPr txBox="1"/>
          <p:nvPr/>
        </p:nvSpPr>
        <p:spPr>
          <a:xfrm>
            <a:off x="1544785" y="2530748"/>
            <a:ext cx="4551216" cy="2390398"/>
          </a:xfrm>
          <a:prstGeom prst="rect">
            <a:avLst/>
          </a:prstGeom>
          <a:noFill/>
        </p:spPr>
        <p:txBody>
          <a:bodyPr wrap="square" lIns="91440" tIns="45720" rIns="91440" bIns="45720" anchor="t">
            <a:spAutoFit/>
          </a:bodyPr>
          <a:lstStyle/>
          <a:p>
            <a:pPr marL="342900" marR="0" lvl="0" indent="-342900" algn="l" defTabSz="457200" rtl="0" eaLnBrk="1" fontAlgn="auto" latinLnBrk="0" hangingPunct="1">
              <a:lnSpc>
                <a:spcPct val="100000"/>
              </a:lnSpc>
              <a:spcBef>
                <a:spcPts val="1000"/>
              </a:spcBef>
              <a:spcAft>
                <a:spcPts val="0"/>
              </a:spcAft>
              <a:buClr>
                <a:srgbClr val="008000"/>
              </a:buClr>
              <a:buSzPct val="80000"/>
              <a:buFont typeface="Wingdings 3" charset="2"/>
              <a:buChar char=""/>
              <a:tabLst/>
              <a:defRPr/>
            </a:pPr>
            <a:r>
              <a:rPr kumimoji="0" lang="en-US" sz="1600" b="0" i="0" u="none" strike="noStrike" kern="1200" cap="none" spc="0" normalizeH="0" baseline="0" noProof="0" dirty="0">
                <a:ln>
                  <a:noFill/>
                </a:ln>
                <a:effectLst/>
                <a:uLnTx/>
                <a:uFillTx/>
                <a:ea typeface="+mn-ea"/>
                <a:cs typeface="+mn-cs"/>
              </a:rPr>
              <a:t>Contribute towards a child’s college tuition</a:t>
            </a:r>
          </a:p>
          <a:p>
            <a:pPr marL="800100" lvl="1" indent="-342900">
              <a:spcBef>
                <a:spcPts val="1000"/>
              </a:spcBef>
              <a:buClr>
                <a:srgbClr val="008000"/>
              </a:buClr>
              <a:buSzPct val="80000"/>
              <a:buFont typeface="Wingdings" panose="05000000000000000000" pitchFamily="2" charset="2"/>
              <a:buChar char="Ø"/>
              <a:defRPr/>
            </a:pPr>
            <a:r>
              <a:rPr lang="en-US" sz="1400" dirty="0"/>
              <a:t>GET Program</a:t>
            </a:r>
          </a:p>
          <a:p>
            <a:pPr marL="800100" lvl="1" indent="-342900">
              <a:spcBef>
                <a:spcPts val="1000"/>
              </a:spcBef>
              <a:buClr>
                <a:srgbClr val="008000"/>
              </a:buClr>
              <a:buSzPct val="80000"/>
              <a:buFont typeface="Wingdings" panose="05000000000000000000" pitchFamily="2" charset="2"/>
              <a:buChar char="Ø"/>
              <a:defRPr/>
            </a:pPr>
            <a:r>
              <a:rPr lang="en-US" sz="1400" dirty="0"/>
              <a:t>WA529 Invest</a:t>
            </a:r>
            <a:endParaRPr kumimoji="0" lang="en-US" sz="1600" b="0" i="0" u="none" strike="noStrike" kern="1200" cap="none" spc="0" normalizeH="0" baseline="0" noProof="0" dirty="0">
              <a:ln>
                <a:noFill/>
              </a:ln>
              <a:effectLst/>
              <a:uLnTx/>
              <a:uFillTx/>
              <a:ea typeface="+mn-ea"/>
              <a:cs typeface="+mn-cs"/>
            </a:endParaRPr>
          </a:p>
          <a:p>
            <a:pPr marL="342900" indent="-342900">
              <a:spcBef>
                <a:spcPts val="1000"/>
              </a:spcBef>
              <a:buClr>
                <a:srgbClr val="008000"/>
              </a:buClr>
              <a:buSzPct val="80000"/>
              <a:buFont typeface="Wingdings 3" charset="2"/>
              <a:buChar char=""/>
              <a:defRPr/>
            </a:pPr>
            <a:r>
              <a:rPr kumimoji="0" lang="en-US" sz="1600" b="1" i="0" u="none" strike="noStrike" kern="1200" cap="none" spc="0" normalizeH="0" baseline="0" noProof="0" dirty="0">
                <a:ln>
                  <a:noFill/>
                </a:ln>
                <a:effectLst/>
                <a:uLnTx/>
                <a:uFillTx/>
                <a:ea typeface="Calibri"/>
                <a:cs typeface="Calibri"/>
              </a:rPr>
              <a:t>Shoreline Community</a:t>
            </a:r>
            <a:r>
              <a:rPr lang="en-US" sz="1600" b="1" dirty="0">
                <a:ea typeface="Calibri"/>
                <a:cs typeface="Calibri"/>
              </a:rPr>
              <a:t> College Foundation</a:t>
            </a:r>
          </a:p>
          <a:p>
            <a:pPr marL="800100" lvl="1" indent="-342900">
              <a:spcBef>
                <a:spcPts val="1000"/>
              </a:spcBef>
              <a:buClr>
                <a:srgbClr val="008000"/>
              </a:buClr>
              <a:buSzPct val="80000"/>
              <a:buFont typeface="Wingdings" panose="05000000000000000000" pitchFamily="2" charset="2"/>
              <a:buChar char="Ø"/>
              <a:defRPr/>
            </a:pPr>
            <a:r>
              <a:rPr lang="en-US" sz="1400" dirty="0">
                <a:ea typeface="Calibri"/>
                <a:cs typeface="Calibri"/>
              </a:rPr>
              <a:t>The</a:t>
            </a:r>
            <a:r>
              <a:rPr lang="en-US" sz="1400" dirty="0"/>
              <a:t> </a:t>
            </a:r>
            <a:r>
              <a:rPr lang="en-US" sz="1400" b="0" i="0" dirty="0">
                <a:effectLst/>
              </a:rPr>
              <a:t>Foundation is a non-profit organization that raises money through donations which fund a variety of merit and need-based scholarships for students at Shoreline</a:t>
            </a:r>
            <a:endParaRPr lang="en-US" sz="1400" b="0" i="0" u="none" strike="noStrike" kern="1200" cap="none" spc="0" normalizeH="0" baseline="0" noProof="0" dirty="0">
              <a:ln>
                <a:noFill/>
              </a:ln>
              <a:effectLst/>
              <a:uLnTx/>
              <a:uFillTx/>
              <a:ea typeface="Calibri"/>
              <a:cs typeface="Calibri"/>
            </a:endParaRPr>
          </a:p>
        </p:txBody>
      </p:sp>
      <p:cxnSp>
        <p:nvCxnSpPr>
          <p:cNvPr id="6" name="Straight Connector 5">
            <a:extLst>
              <a:ext uri="{FF2B5EF4-FFF2-40B4-BE49-F238E27FC236}">
                <a16:creationId xmlns:a16="http://schemas.microsoft.com/office/drawing/2014/main" id="{EC8B9145-5FE7-4EE2-2E5C-97EC58B35DCB}"/>
              </a:ext>
            </a:extLst>
          </p:cNvPr>
          <p:cNvCxnSpPr>
            <a:cxnSpLocks/>
          </p:cNvCxnSpPr>
          <p:nvPr/>
        </p:nvCxnSpPr>
        <p:spPr>
          <a:xfrm>
            <a:off x="6102774" y="1615440"/>
            <a:ext cx="0" cy="455168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81201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 name="Group 50">
            <a:extLst>
              <a:ext uri="{FF2B5EF4-FFF2-40B4-BE49-F238E27FC236}">
                <a16:creationId xmlns:a16="http://schemas.microsoft.com/office/drawing/2014/main" id="{88C9B83F-64CD-41C1-925F-A08801FFD0B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77" name="Straight Connector 76">
              <a:extLst>
                <a:ext uri="{FF2B5EF4-FFF2-40B4-BE49-F238E27FC236}">
                  <a16:creationId xmlns:a16="http://schemas.microsoft.com/office/drawing/2014/main" id="{E1655065-0BD7-4422-BEC0-4401E998090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4DDD90AC-ABEC-4A76-9C9C-AD0A5F8FC7F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57" name="Rectangle 23">
              <a:extLst>
                <a:ext uri="{FF2B5EF4-FFF2-40B4-BE49-F238E27FC236}">
                  <a16:creationId xmlns:a16="http://schemas.microsoft.com/office/drawing/2014/main" id="{21A8AFEF-EC50-4C0B-9C64-814B76C820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Rectangle 25">
              <a:extLst>
                <a:ext uri="{FF2B5EF4-FFF2-40B4-BE49-F238E27FC236}">
                  <a16:creationId xmlns:a16="http://schemas.microsoft.com/office/drawing/2014/main" id="{CAFAA800-E117-4357-84E4-56B63EA03E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9" name="Isosceles Triangle 58">
              <a:extLst>
                <a:ext uri="{FF2B5EF4-FFF2-40B4-BE49-F238E27FC236}">
                  <a16:creationId xmlns:a16="http://schemas.microsoft.com/office/drawing/2014/main" id="{8DDFC9F4-3B45-402D-8AD7-60B3F08ED7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60" name="Rectangle 27">
              <a:extLst>
                <a:ext uri="{FF2B5EF4-FFF2-40B4-BE49-F238E27FC236}">
                  <a16:creationId xmlns:a16="http://schemas.microsoft.com/office/drawing/2014/main" id="{F26A0854-FBE4-4587-B349-06BE192BD7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61" name="Rectangle 28">
              <a:extLst>
                <a:ext uri="{FF2B5EF4-FFF2-40B4-BE49-F238E27FC236}">
                  <a16:creationId xmlns:a16="http://schemas.microsoft.com/office/drawing/2014/main" id="{54A9C4C6-FF7D-470E-BFCA-CE4F60A1F0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62" name="Rectangle 29">
              <a:extLst>
                <a:ext uri="{FF2B5EF4-FFF2-40B4-BE49-F238E27FC236}">
                  <a16:creationId xmlns:a16="http://schemas.microsoft.com/office/drawing/2014/main" id="{B1721EA8-4871-45D4-B78F-AE805A3004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63" name="Isosceles Triangle 62">
              <a:extLst>
                <a:ext uri="{FF2B5EF4-FFF2-40B4-BE49-F238E27FC236}">
                  <a16:creationId xmlns:a16="http://schemas.microsoft.com/office/drawing/2014/main" id="{E5763971-E3A3-45C6-9BA8-2E032C7A55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64" name="Isosceles Triangle 63">
              <a:extLst>
                <a:ext uri="{FF2B5EF4-FFF2-40B4-BE49-F238E27FC236}">
                  <a16:creationId xmlns:a16="http://schemas.microsoft.com/office/drawing/2014/main" id="{32752E94-0E01-4AF5-A43A-F2FAD8737C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grpSp>
      <p:pic>
        <p:nvPicPr>
          <p:cNvPr id="79" name="Picture 78" descr="Pen placed on top of a signature line">
            <a:extLst>
              <a:ext uri="{FF2B5EF4-FFF2-40B4-BE49-F238E27FC236}">
                <a16:creationId xmlns:a16="http://schemas.microsoft.com/office/drawing/2014/main" id="{931C6833-37AA-F2B6-36A7-EFB74C0FBC4A}"/>
              </a:ext>
            </a:extLst>
          </p:cNvPr>
          <p:cNvPicPr>
            <a:picLocks noChangeAspect="1"/>
          </p:cNvPicPr>
          <p:nvPr/>
        </p:nvPicPr>
        <p:blipFill rotWithShape="1">
          <a:blip r:embed="rId2">
            <a:duotone>
              <a:prstClr val="black"/>
              <a:prstClr val="white"/>
            </a:duotone>
          </a:blip>
          <a:srcRect l="37575" r="7" b="9098"/>
          <a:stretch/>
        </p:blipFill>
        <p:spPr>
          <a:xfrm>
            <a:off x="5123543" y="-1"/>
            <a:ext cx="7065281" cy="6858001"/>
          </a:xfrm>
          <a:custGeom>
            <a:avLst/>
            <a:gdLst/>
            <a:ahLst/>
            <a:cxnLst/>
            <a:rect l="l" t="t" r="r" b="b"/>
            <a:pathLst>
              <a:path w="7065281" h="6858001">
                <a:moveTo>
                  <a:pt x="379987" y="0"/>
                </a:moveTo>
                <a:lnTo>
                  <a:pt x="7065281" y="0"/>
                </a:lnTo>
                <a:lnTo>
                  <a:pt x="7065281" y="6858001"/>
                </a:lnTo>
                <a:lnTo>
                  <a:pt x="27809" y="6858001"/>
                </a:lnTo>
                <a:lnTo>
                  <a:pt x="1803228" y="4521201"/>
                </a:lnTo>
                <a:close/>
                <a:moveTo>
                  <a:pt x="0" y="0"/>
                </a:moveTo>
                <a:lnTo>
                  <a:pt x="379987" y="0"/>
                </a:lnTo>
                <a:lnTo>
                  <a:pt x="0" y="407"/>
                </a:lnTo>
                <a:close/>
              </a:path>
            </a:pathLst>
          </a:custGeom>
        </p:spPr>
      </p:pic>
      <p:sp>
        <p:nvSpPr>
          <p:cNvPr id="2" name="Title 1"/>
          <p:cNvSpPr>
            <a:spLocks noGrp="1"/>
          </p:cNvSpPr>
          <p:nvPr>
            <p:ph type="title"/>
          </p:nvPr>
        </p:nvSpPr>
        <p:spPr>
          <a:xfrm>
            <a:off x="1513840" y="1717742"/>
            <a:ext cx="5496560" cy="2620578"/>
          </a:xfrm>
        </p:spPr>
        <p:txBody>
          <a:bodyPr vert="horz" lIns="91440" tIns="45720" rIns="91440" bIns="45720" rtlCol="0" anchor="b">
            <a:normAutofit fontScale="90000"/>
          </a:bodyPr>
          <a:lstStyle/>
          <a:p>
            <a:pPr>
              <a:lnSpc>
                <a:spcPct val="90000"/>
              </a:lnSpc>
            </a:pPr>
            <a:r>
              <a:rPr lang="en-US" sz="4800" b="1" dirty="0"/>
              <a:t>Questions?</a:t>
            </a:r>
            <a:br>
              <a:rPr lang="en-US" sz="2300" b="1" dirty="0"/>
            </a:br>
            <a:br>
              <a:rPr lang="en-US" sz="2300" dirty="0"/>
            </a:br>
            <a:r>
              <a:rPr lang="en-US" sz="2300" dirty="0"/>
              <a:t>Benefits Office </a:t>
            </a:r>
            <a:br>
              <a:rPr lang="en-US" sz="2300" dirty="0"/>
            </a:br>
            <a:r>
              <a:rPr lang="en-US" sz="2300" dirty="0"/>
              <a:t>benefits@shoreline.edu</a:t>
            </a:r>
            <a:br>
              <a:rPr lang="en-US" sz="2300" dirty="0"/>
            </a:br>
            <a:r>
              <a:rPr lang="en-US" sz="2300" dirty="0"/>
              <a:t>206-546-4510</a:t>
            </a:r>
            <a:br>
              <a:rPr lang="en-US" sz="2300" dirty="0"/>
            </a:br>
            <a:r>
              <a:rPr lang="en-US" sz="2300" dirty="0"/>
              <a:t>Administration (1000) Building, Office 1015</a:t>
            </a:r>
            <a:endParaRPr lang="en-US" dirty="0"/>
          </a:p>
        </p:txBody>
      </p:sp>
      <p:cxnSp>
        <p:nvCxnSpPr>
          <p:cNvPr id="81" name="Straight Connector 80">
            <a:extLst>
              <a:ext uri="{FF2B5EF4-FFF2-40B4-BE49-F238E27FC236}">
                <a16:creationId xmlns:a16="http://schemas.microsoft.com/office/drawing/2014/main" id="{A57C1A16-B8AB-4D99-A195-A38F556A648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F8A9B20B-D1DD-4573-B5EC-55802951923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84" name="Rectangle 23">
            <a:extLst>
              <a:ext uri="{FF2B5EF4-FFF2-40B4-BE49-F238E27FC236}">
                <a16:creationId xmlns:a16="http://schemas.microsoft.com/office/drawing/2014/main" id="{66D61E08-70C3-48D8-BEA0-787111DC30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85" name="Rectangle 25">
            <a:extLst>
              <a:ext uri="{FF2B5EF4-FFF2-40B4-BE49-F238E27FC236}">
                <a16:creationId xmlns:a16="http://schemas.microsoft.com/office/drawing/2014/main" id="{FC55298F-0AE5-478E-AD2B-03C2614C5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86" name="Isosceles Triangle 24">
            <a:extLst>
              <a:ext uri="{FF2B5EF4-FFF2-40B4-BE49-F238E27FC236}">
                <a16:creationId xmlns:a16="http://schemas.microsoft.com/office/drawing/2014/main" id="{C180E4EA-0B63-4779-A895-7E90E71088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88" name="Rectangle 27">
            <a:extLst>
              <a:ext uri="{FF2B5EF4-FFF2-40B4-BE49-F238E27FC236}">
                <a16:creationId xmlns:a16="http://schemas.microsoft.com/office/drawing/2014/main" id="{CEE01D9D-3DE8-4EED-B0D3-8F3C79CC76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90" name="Rectangle 28">
            <a:extLst>
              <a:ext uri="{FF2B5EF4-FFF2-40B4-BE49-F238E27FC236}">
                <a16:creationId xmlns:a16="http://schemas.microsoft.com/office/drawing/2014/main" id="{89AF5CE9-607F-43F4-8983-DCD6DA4051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01" name="Rectangle 29">
            <a:extLst>
              <a:ext uri="{FF2B5EF4-FFF2-40B4-BE49-F238E27FC236}">
                <a16:creationId xmlns:a16="http://schemas.microsoft.com/office/drawing/2014/main" id="{6EEA2DBD-9E1E-4521-8C01-F32AD18A89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03" name="Isosceles Triangle 29">
            <a:extLst>
              <a:ext uri="{FF2B5EF4-FFF2-40B4-BE49-F238E27FC236}">
                <a16:creationId xmlns:a16="http://schemas.microsoft.com/office/drawing/2014/main" id="{15BBD2C1-BA9B-46A9-A27A-33498B1692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Tree>
    <p:extLst>
      <p:ext uri="{BB962C8B-B14F-4D97-AF65-F5344CB8AC3E}">
        <p14:creationId xmlns:p14="http://schemas.microsoft.com/office/powerpoint/2010/main" val="1193640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02AB22-2601-413E-8D20-17327B82319E}"/>
              </a:ext>
            </a:extLst>
          </p:cNvPr>
          <p:cNvSpPr>
            <a:spLocks noGrp="1"/>
          </p:cNvSpPr>
          <p:nvPr>
            <p:ph idx="1"/>
          </p:nvPr>
        </p:nvSpPr>
        <p:spPr>
          <a:xfrm>
            <a:off x="138544" y="1881025"/>
            <a:ext cx="12002655" cy="2895696"/>
          </a:xfrm>
        </p:spPr>
        <p:txBody>
          <a:bodyPr vert="horz" lIns="91440" tIns="45720" rIns="91440" bIns="45720" rtlCol="0" anchor="t">
            <a:normAutofit fontScale="62500" lnSpcReduction="20000"/>
          </a:bodyPr>
          <a:lstStyle/>
          <a:p>
            <a:pPr marL="0" indent="0" algn="ctr">
              <a:buNone/>
            </a:pPr>
            <a:endParaRPr lang="en-US"/>
          </a:p>
          <a:p>
            <a:pPr marL="0" indent="0" algn="ctr">
              <a:buNone/>
            </a:pPr>
            <a:endParaRPr lang="en-US"/>
          </a:p>
          <a:p>
            <a:pPr marL="0" indent="0" algn="ctr">
              <a:buNone/>
            </a:pPr>
            <a:endParaRPr lang="en-US"/>
          </a:p>
          <a:p>
            <a:pPr marL="0" indent="0" algn="ctr">
              <a:buNone/>
            </a:pPr>
            <a:endParaRPr lang="en-US"/>
          </a:p>
          <a:p>
            <a:pPr marL="0" indent="0" algn="ctr">
              <a:buNone/>
            </a:pPr>
            <a:endParaRPr lang="en-US"/>
          </a:p>
          <a:p>
            <a:pPr marL="0" indent="0" algn="ctr">
              <a:buNone/>
            </a:pPr>
            <a:endParaRPr lang="en-US"/>
          </a:p>
          <a:p>
            <a:pPr marL="0" indent="0" algn="ctr">
              <a:buNone/>
            </a:pPr>
            <a:endParaRPr lang="en-US"/>
          </a:p>
          <a:p>
            <a:pPr marL="0" indent="0" algn="ctr">
              <a:buNone/>
            </a:pPr>
            <a:r>
              <a:rPr lang="en-US"/>
              <a:t>   </a:t>
            </a:r>
            <a:endParaRPr lang="en-US" sz="7500"/>
          </a:p>
        </p:txBody>
      </p:sp>
      <p:sp>
        <p:nvSpPr>
          <p:cNvPr id="2" name="Slide Number Placeholder 1"/>
          <p:cNvSpPr>
            <a:spLocks noGrp="1"/>
          </p:cNvSpPr>
          <p:nvPr>
            <p:ph type="sldNum" sz="quarter" idx="12"/>
          </p:nvPr>
        </p:nvSpPr>
        <p:spPr/>
        <p:txBody>
          <a:bodyPr/>
          <a:lstStyle/>
          <a:p>
            <a:fld id="{0CC652D5-DF1F-AA42-8800-59B6D4D80B2D}" type="slidenum">
              <a:rPr lang="en-US" smtClean="0"/>
              <a:pPr/>
              <a:t>6</a:t>
            </a:fld>
            <a:endParaRPr lang="en-US"/>
          </a:p>
        </p:txBody>
      </p:sp>
      <p:sp>
        <p:nvSpPr>
          <p:cNvPr id="7" name="Rectangle 6"/>
          <p:cNvSpPr/>
          <p:nvPr/>
        </p:nvSpPr>
        <p:spPr>
          <a:xfrm>
            <a:off x="379314" y="1509608"/>
            <a:ext cx="11053336" cy="4165243"/>
          </a:xfrm>
          <a:prstGeom prst="rect">
            <a:avLst/>
          </a:prstGeom>
        </p:spPr>
        <p:txBody>
          <a:bodyPr wrap="square" lIns="91440" tIns="45720" rIns="91440" bIns="45720" anchor="t">
            <a:spAutoFit/>
          </a:bodyPr>
          <a:lstStyle/>
          <a:p>
            <a:pPr>
              <a:buClr>
                <a:srgbClr val="009900"/>
              </a:buClr>
            </a:pPr>
            <a:endParaRPr lang="en-US" sz="3200">
              <a:solidFill>
                <a:srgbClr val="000000"/>
              </a:solidFill>
              <a:ea typeface="Calibri"/>
              <a:cs typeface="Calibri"/>
            </a:endParaRPr>
          </a:p>
          <a:p>
            <a:pPr>
              <a:lnSpc>
                <a:spcPts val="2300"/>
              </a:lnSpc>
              <a:buClr>
                <a:srgbClr val="009900"/>
              </a:buClr>
            </a:pPr>
            <a:r>
              <a:rPr lang="en-US" sz="3200">
                <a:solidFill>
                  <a:srgbClr val="000000"/>
                </a:solidFill>
                <a:ea typeface="+mn-lt"/>
                <a:cs typeface="+mn-lt"/>
              </a:rPr>
              <a:t>We envision a future: </a:t>
            </a:r>
          </a:p>
          <a:p>
            <a:pPr>
              <a:buClr>
                <a:srgbClr val="009900"/>
              </a:buClr>
            </a:pPr>
            <a:endParaRPr lang="en-US" sz="3200" u="sng">
              <a:solidFill>
                <a:srgbClr val="000000"/>
              </a:solidFill>
              <a:ea typeface="Calibri"/>
              <a:cs typeface="Calibri"/>
            </a:endParaRPr>
          </a:p>
          <a:p>
            <a:pPr marL="857250" lvl="1" indent="-400050">
              <a:buClr>
                <a:srgbClr val="009900"/>
              </a:buClr>
              <a:buFont typeface="Wingdings" panose="05000000000000000000" pitchFamily="2" charset="2"/>
              <a:buChar char="q"/>
            </a:pPr>
            <a:r>
              <a:rPr lang="en-US" sz="3200">
                <a:solidFill>
                  <a:srgbClr val="000000"/>
                </a:solidFill>
                <a:ea typeface="+mn-lt"/>
                <a:cs typeface="+mn-lt"/>
              </a:rPr>
              <a:t>Where every student has equitable access to an affordable, transformative education</a:t>
            </a:r>
          </a:p>
          <a:p>
            <a:pPr marL="857250" lvl="1" indent="-400050">
              <a:lnSpc>
                <a:spcPts val="2300"/>
              </a:lnSpc>
              <a:buClr>
                <a:srgbClr val="009900"/>
              </a:buClr>
              <a:buFont typeface="Wingdings" panose="05000000000000000000" pitchFamily="2" charset="2"/>
              <a:buChar char="q"/>
            </a:pPr>
            <a:endParaRPr lang="en-US" sz="3200">
              <a:solidFill>
                <a:srgbClr val="000000"/>
              </a:solidFill>
              <a:ea typeface="Calibri"/>
              <a:cs typeface="Calibri"/>
            </a:endParaRPr>
          </a:p>
          <a:p>
            <a:pPr marL="857250" lvl="1" indent="-400050">
              <a:lnSpc>
                <a:spcPts val="2300"/>
              </a:lnSpc>
              <a:buClr>
                <a:srgbClr val="009900"/>
              </a:buClr>
              <a:buFont typeface="Wingdings" panose="05000000000000000000" pitchFamily="2" charset="2"/>
              <a:buChar char="q"/>
            </a:pPr>
            <a:r>
              <a:rPr lang="en-US" sz="3200">
                <a:solidFill>
                  <a:srgbClr val="000000"/>
                </a:solidFill>
                <a:ea typeface="+mn-lt"/>
                <a:cs typeface="+mn-lt"/>
              </a:rPr>
              <a:t>Where lived experiences do not predict success and</a:t>
            </a:r>
          </a:p>
          <a:p>
            <a:pPr marL="857250" lvl="1" indent="-400050">
              <a:lnSpc>
                <a:spcPts val="2300"/>
              </a:lnSpc>
              <a:buClr>
                <a:srgbClr val="009900"/>
              </a:buClr>
              <a:buFont typeface="Wingdings" panose="05000000000000000000" pitchFamily="2" charset="2"/>
              <a:buChar char="q"/>
            </a:pPr>
            <a:endParaRPr lang="en-US" sz="3200">
              <a:solidFill>
                <a:srgbClr val="000000"/>
              </a:solidFill>
              <a:ea typeface="+mn-lt"/>
              <a:cs typeface="+mn-lt"/>
            </a:endParaRPr>
          </a:p>
          <a:p>
            <a:pPr marL="857250" lvl="1" indent="-400050">
              <a:buClr>
                <a:srgbClr val="009900"/>
              </a:buClr>
              <a:buFont typeface="Wingdings" panose="05000000000000000000" pitchFamily="2" charset="2"/>
              <a:buChar char="q"/>
            </a:pPr>
            <a:r>
              <a:rPr lang="en-US" sz="3200">
                <a:solidFill>
                  <a:srgbClr val="000000"/>
                </a:solidFill>
                <a:ea typeface="+mn-lt"/>
                <a:cs typeface="+mn-lt"/>
              </a:rPr>
              <a:t>Where the diversity of student experiences enriches us all.</a:t>
            </a:r>
          </a:p>
          <a:p>
            <a:pPr>
              <a:buClr>
                <a:srgbClr val="009900"/>
              </a:buClr>
            </a:pPr>
            <a:endParaRPr lang="en-US" sz="2800" u="sng">
              <a:solidFill>
                <a:srgbClr val="000000"/>
              </a:solidFill>
              <a:ea typeface="Calibri"/>
              <a:cs typeface="Calibri"/>
            </a:endParaRPr>
          </a:p>
        </p:txBody>
      </p:sp>
      <p:sp>
        <p:nvSpPr>
          <p:cNvPr id="9" name="TextBox 8"/>
          <p:cNvSpPr txBox="1"/>
          <p:nvPr/>
        </p:nvSpPr>
        <p:spPr>
          <a:xfrm>
            <a:off x="759350" y="1094110"/>
            <a:ext cx="10437091" cy="830997"/>
          </a:xfrm>
          <a:prstGeom prst="rect">
            <a:avLst/>
          </a:prstGeom>
          <a:noFill/>
        </p:spPr>
        <p:txBody>
          <a:bodyPr wrap="square" lIns="91440" tIns="45720" rIns="91440" bIns="45720" rtlCol="0" anchor="t">
            <a:spAutoFit/>
          </a:bodyPr>
          <a:lstStyle/>
          <a:p>
            <a:pPr algn="ctr"/>
            <a:r>
              <a:rPr lang="en-US" sz="4800" b="1"/>
              <a:t>Vision</a:t>
            </a:r>
          </a:p>
        </p:txBody>
      </p:sp>
    </p:spTree>
    <p:extLst>
      <p:ext uri="{BB962C8B-B14F-4D97-AF65-F5344CB8AC3E}">
        <p14:creationId xmlns:p14="http://schemas.microsoft.com/office/powerpoint/2010/main" val="28883765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CC652D5-DF1F-AA42-8800-59B6D4D80B2D}" type="slidenum">
              <a:rPr lang="en-US" smtClean="0"/>
              <a:pPr/>
              <a:t>7</a:t>
            </a:fld>
            <a:endParaRPr lang="en-US"/>
          </a:p>
        </p:txBody>
      </p:sp>
      <p:sp>
        <p:nvSpPr>
          <p:cNvPr id="7" name="Rectangle 6"/>
          <p:cNvSpPr/>
          <p:nvPr/>
        </p:nvSpPr>
        <p:spPr>
          <a:xfrm>
            <a:off x="298245" y="1284487"/>
            <a:ext cx="11685154" cy="830997"/>
          </a:xfrm>
          <a:prstGeom prst="rect">
            <a:avLst/>
          </a:prstGeom>
        </p:spPr>
        <p:txBody>
          <a:bodyPr wrap="square" lIns="91440" tIns="45720" rIns="91440" bIns="45720" anchor="t">
            <a:spAutoFit/>
          </a:bodyPr>
          <a:lstStyle/>
          <a:p>
            <a:pPr>
              <a:buClr>
                <a:srgbClr val="009900"/>
              </a:buClr>
            </a:pPr>
            <a:r>
              <a:rPr lang="en-US" sz="2400" b="1" dirty="0">
                <a:solidFill>
                  <a:srgbClr val="000000"/>
                </a:solidFill>
                <a:ea typeface="+mn-lt"/>
                <a:cs typeface="+mn-lt"/>
              </a:rPr>
              <a:t>Diversity and Inclusion: </a:t>
            </a:r>
            <a:r>
              <a:rPr lang="en-US" sz="2400" dirty="0">
                <a:solidFill>
                  <a:srgbClr val="000000"/>
                </a:solidFill>
                <a:ea typeface="+mn-lt"/>
                <a:cs typeface="+mn-lt"/>
              </a:rPr>
              <a:t>Creating an inclusive environment for students and staff that values every individual’s unique perspective and contribution. </a:t>
            </a:r>
            <a:endParaRPr lang="en-US" sz="2400" u="sng" dirty="0">
              <a:solidFill>
                <a:srgbClr val="000000"/>
              </a:solidFill>
              <a:ea typeface="+mn-lt"/>
              <a:cs typeface="+mn-lt"/>
            </a:endParaRPr>
          </a:p>
        </p:txBody>
      </p:sp>
      <p:sp>
        <p:nvSpPr>
          <p:cNvPr id="9" name="TextBox 8"/>
          <p:cNvSpPr txBox="1"/>
          <p:nvPr/>
        </p:nvSpPr>
        <p:spPr>
          <a:xfrm>
            <a:off x="721505" y="667844"/>
            <a:ext cx="10437091" cy="830997"/>
          </a:xfrm>
          <a:prstGeom prst="rect">
            <a:avLst/>
          </a:prstGeom>
          <a:noFill/>
        </p:spPr>
        <p:txBody>
          <a:bodyPr wrap="square" lIns="91440" tIns="45720" rIns="91440" bIns="45720" rtlCol="0" anchor="t">
            <a:spAutoFit/>
          </a:bodyPr>
          <a:lstStyle/>
          <a:p>
            <a:pPr algn="ctr"/>
            <a:r>
              <a:rPr lang="en-US" sz="4800" b="1"/>
              <a:t>Values</a:t>
            </a:r>
          </a:p>
        </p:txBody>
      </p:sp>
      <p:sp>
        <p:nvSpPr>
          <p:cNvPr id="6" name="Content Placeholder 5">
            <a:extLst>
              <a:ext uri="{FF2B5EF4-FFF2-40B4-BE49-F238E27FC236}">
                <a16:creationId xmlns:a16="http://schemas.microsoft.com/office/drawing/2014/main" id="{D21C2390-2004-815C-0863-147FB9F1182B}"/>
              </a:ext>
            </a:extLst>
          </p:cNvPr>
          <p:cNvSpPr>
            <a:spLocks noGrp="1"/>
          </p:cNvSpPr>
          <p:nvPr>
            <p:ph idx="1"/>
          </p:nvPr>
        </p:nvSpPr>
        <p:spPr>
          <a:xfrm>
            <a:off x="302684" y="2120209"/>
            <a:ext cx="11290300" cy="678699"/>
          </a:xfrm>
        </p:spPr>
        <p:txBody>
          <a:bodyPr vert="horz" lIns="91440" tIns="45720" rIns="91440" bIns="45720" rtlCol="0" anchor="t">
            <a:noAutofit/>
          </a:bodyPr>
          <a:lstStyle/>
          <a:p>
            <a:pPr marL="0" indent="0">
              <a:buNone/>
            </a:pPr>
            <a:r>
              <a:rPr lang="en-US" sz="2400" b="1">
                <a:solidFill>
                  <a:srgbClr val="000000"/>
                </a:solidFill>
                <a:latin typeface="Calibri"/>
                <a:ea typeface="Calibri"/>
                <a:cs typeface="Calibri"/>
              </a:rPr>
              <a:t>Student-Centered:</a:t>
            </a:r>
            <a:r>
              <a:rPr lang="en-US" sz="2400">
                <a:solidFill>
                  <a:srgbClr val="000000"/>
                </a:solidFill>
                <a:latin typeface="Calibri"/>
                <a:ea typeface="Calibri"/>
                <a:cs typeface="Calibri"/>
              </a:rPr>
              <a:t> Placing students at the heart of our actions, prioritizing their needs, aspirations, and well-being in all aspects of the college experience. </a:t>
            </a:r>
          </a:p>
        </p:txBody>
      </p:sp>
      <p:sp>
        <p:nvSpPr>
          <p:cNvPr id="10" name="TextBox 9">
            <a:extLst>
              <a:ext uri="{FF2B5EF4-FFF2-40B4-BE49-F238E27FC236}">
                <a16:creationId xmlns:a16="http://schemas.microsoft.com/office/drawing/2014/main" id="{A9A9E4D2-605F-39BD-041A-380A443F098E}"/>
              </a:ext>
            </a:extLst>
          </p:cNvPr>
          <p:cNvSpPr txBox="1"/>
          <p:nvPr/>
        </p:nvSpPr>
        <p:spPr>
          <a:xfrm>
            <a:off x="301314" y="2929093"/>
            <a:ext cx="11280587"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400" b="1" dirty="0">
                <a:solidFill>
                  <a:srgbClr val="000000"/>
                </a:solidFill>
                <a:latin typeface="Calibri"/>
                <a:ea typeface="Calibri"/>
                <a:cs typeface="Calibri"/>
              </a:rPr>
              <a:t>Community Engagement: </a:t>
            </a:r>
            <a:r>
              <a:rPr lang="en-US" sz="2400" dirty="0">
                <a:solidFill>
                  <a:srgbClr val="000000"/>
                </a:solidFill>
                <a:latin typeface="Calibri"/>
                <a:ea typeface="Calibri"/>
                <a:cs typeface="Calibri"/>
              </a:rPr>
              <a:t>Fostering collaboration within our wider community to collectively address needs and enhance the overall well-being of our region. </a:t>
            </a:r>
          </a:p>
        </p:txBody>
      </p:sp>
      <p:sp>
        <p:nvSpPr>
          <p:cNvPr id="11" name="TextBox 10">
            <a:extLst>
              <a:ext uri="{FF2B5EF4-FFF2-40B4-BE49-F238E27FC236}">
                <a16:creationId xmlns:a16="http://schemas.microsoft.com/office/drawing/2014/main" id="{1339E234-4582-6B31-7C6C-71EEA1A6F56F}"/>
              </a:ext>
            </a:extLst>
          </p:cNvPr>
          <p:cNvSpPr txBox="1"/>
          <p:nvPr/>
        </p:nvSpPr>
        <p:spPr>
          <a:xfrm>
            <a:off x="299446" y="3752103"/>
            <a:ext cx="11281210"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400" b="1">
                <a:solidFill>
                  <a:srgbClr val="000000"/>
                </a:solidFill>
                <a:latin typeface="Calibri"/>
                <a:ea typeface="Calibri"/>
                <a:cs typeface="Calibri"/>
              </a:rPr>
              <a:t>Quality Education: </a:t>
            </a:r>
            <a:r>
              <a:rPr lang="en-US" sz="2400">
                <a:solidFill>
                  <a:srgbClr val="000000"/>
                </a:solidFill>
                <a:latin typeface="Calibri"/>
                <a:ea typeface="Calibri"/>
                <a:cs typeface="Calibri"/>
              </a:rPr>
              <a:t>Providing an equitable learning environment and a commitment to teaching excellence that ensures that our students acquire the knowledge and skills needed for success in their careers and as global citizens. </a:t>
            </a:r>
          </a:p>
        </p:txBody>
      </p:sp>
      <p:sp>
        <p:nvSpPr>
          <p:cNvPr id="12" name="TextBox 11">
            <a:extLst>
              <a:ext uri="{FF2B5EF4-FFF2-40B4-BE49-F238E27FC236}">
                <a16:creationId xmlns:a16="http://schemas.microsoft.com/office/drawing/2014/main" id="{240E4319-01DF-DB50-9ECC-37D87D1F730A}"/>
              </a:ext>
            </a:extLst>
          </p:cNvPr>
          <p:cNvSpPr txBox="1"/>
          <p:nvPr/>
        </p:nvSpPr>
        <p:spPr>
          <a:xfrm>
            <a:off x="305048" y="4943660"/>
            <a:ext cx="11284945"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400" b="1">
                <a:solidFill>
                  <a:srgbClr val="000000"/>
                </a:solidFill>
                <a:latin typeface="Calibri"/>
                <a:ea typeface="Calibri"/>
                <a:cs typeface="Calibri"/>
              </a:rPr>
              <a:t>Accessibility and Affordability:</a:t>
            </a:r>
            <a:r>
              <a:rPr lang="en-US" sz="2400">
                <a:solidFill>
                  <a:srgbClr val="000000"/>
                </a:solidFill>
                <a:latin typeface="Calibri"/>
                <a:ea typeface="Calibri"/>
                <a:cs typeface="Calibri"/>
              </a:rPr>
              <a:t> Removing obstacles and providing essential resources to support students along their educational journey. </a:t>
            </a:r>
          </a:p>
        </p:txBody>
      </p:sp>
    </p:spTree>
    <p:extLst>
      <p:ext uri="{BB962C8B-B14F-4D97-AF65-F5344CB8AC3E}">
        <p14:creationId xmlns:p14="http://schemas.microsoft.com/office/powerpoint/2010/main" val="277576884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6" grpId="0" build="p"/>
      <p:bldP spid="10" grpId="0"/>
      <p:bldP spid="11" grpId="0"/>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nline Media 4" title="You Are Welcome Here: Shoreline Community College">
            <a:hlinkClick r:id="" action="ppaction://media"/>
            <a:extLst>
              <a:ext uri="{FF2B5EF4-FFF2-40B4-BE49-F238E27FC236}">
                <a16:creationId xmlns:a16="http://schemas.microsoft.com/office/drawing/2014/main" id="{D57F6403-8961-47E8-B367-82F94769034B}"/>
              </a:ext>
            </a:extLst>
          </p:cNvPr>
          <p:cNvPicPr>
            <a:picLocks noGrp="1" noRot="1" noChangeAspect="1"/>
          </p:cNvPicPr>
          <p:nvPr>
            <p:ph idx="1"/>
            <a:videoFile r:link="rId1"/>
          </p:nvPr>
        </p:nvPicPr>
        <p:blipFill>
          <a:blip r:embed="rId3"/>
          <a:stretch>
            <a:fillRect/>
          </a:stretch>
        </p:blipFill>
        <p:spPr>
          <a:xfrm>
            <a:off x="0" y="0"/>
            <a:ext cx="12192000" cy="6858000"/>
          </a:xfrm>
          <a:prstGeom prst="rect">
            <a:avLst/>
          </a:prstGeom>
        </p:spPr>
      </p:pic>
      <p:sp>
        <p:nvSpPr>
          <p:cNvPr id="4" name="Slide Number Placeholder 3">
            <a:extLst>
              <a:ext uri="{FF2B5EF4-FFF2-40B4-BE49-F238E27FC236}">
                <a16:creationId xmlns:a16="http://schemas.microsoft.com/office/drawing/2014/main" id="{FB90EF2B-A41D-48CA-916D-B3684EB004C7}"/>
              </a:ext>
            </a:extLst>
          </p:cNvPr>
          <p:cNvSpPr>
            <a:spLocks noGrp="1"/>
          </p:cNvSpPr>
          <p:nvPr>
            <p:ph type="sldNum" sz="quarter" idx="12"/>
          </p:nvPr>
        </p:nvSpPr>
        <p:spPr/>
        <p:txBody>
          <a:bodyPr/>
          <a:lstStyle/>
          <a:p>
            <a:fld id="{0CC652D5-DF1F-AA42-8800-59B6D4D80B2D}" type="slidenum">
              <a:rPr lang="en-US" smtClean="0"/>
              <a:pPr/>
              <a:t>8</a:t>
            </a:fld>
            <a:endParaRPr lang="en-US"/>
          </a:p>
        </p:txBody>
      </p:sp>
    </p:spTree>
    <p:extLst>
      <p:ext uri="{BB962C8B-B14F-4D97-AF65-F5344CB8AC3E}">
        <p14:creationId xmlns:p14="http://schemas.microsoft.com/office/powerpoint/2010/main" val="8952010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2612136" cy="842294"/>
          </a:xfrm>
          <a:prstGeom prst="rect">
            <a:avLst/>
          </a:prstGeom>
          <a:solidFill>
            <a:srgbClr val="0062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Rectangle 2"/>
          <p:cNvSpPr/>
          <p:nvPr/>
        </p:nvSpPr>
        <p:spPr>
          <a:xfrm>
            <a:off x="2898148" y="0"/>
            <a:ext cx="4980932" cy="842294"/>
          </a:xfrm>
          <a:prstGeom prst="rect">
            <a:avLst/>
          </a:prstGeom>
          <a:solidFill>
            <a:srgbClr val="00B0B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ectangle 3"/>
          <p:cNvSpPr/>
          <p:nvPr/>
        </p:nvSpPr>
        <p:spPr>
          <a:xfrm>
            <a:off x="8165092" y="-4673"/>
            <a:ext cx="4026908" cy="842294"/>
          </a:xfrm>
          <a:prstGeom prst="rect">
            <a:avLst/>
          </a:prstGeom>
          <a:solidFill>
            <a:srgbClr val="DC4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p:nvSpPr>
        <p:spPr>
          <a:xfrm>
            <a:off x="0" y="6013867"/>
            <a:ext cx="2615492" cy="842294"/>
          </a:xfrm>
          <a:prstGeom prst="rect">
            <a:avLst/>
          </a:prstGeom>
          <a:solidFill>
            <a:srgbClr val="FFB5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2897339" y="6028559"/>
            <a:ext cx="9294661" cy="842294"/>
          </a:xfrm>
          <a:prstGeom prst="rect">
            <a:avLst/>
          </a:prstGeom>
          <a:solidFill>
            <a:srgbClr val="43B0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349165" y="761943"/>
            <a:ext cx="11482464" cy="2139047"/>
          </a:xfrm>
          <a:prstGeom prst="rect">
            <a:avLst/>
          </a:prstGeom>
        </p:spPr>
        <p:txBody>
          <a:bodyPr wrap="square" lIns="91440" tIns="45720" rIns="91440" bIns="45720" anchor="t">
            <a:spAutoFit/>
          </a:bodyPr>
          <a:lstStyle/>
          <a:p>
            <a:pPr algn="ctr">
              <a:buClr>
                <a:srgbClr val="009900"/>
              </a:buClr>
            </a:pPr>
            <a:endParaRPr lang="en-US" sz="900" b="1" dirty="0">
              <a:solidFill>
                <a:srgbClr val="00685E"/>
              </a:solidFill>
              <a:latin typeface="Franklin Gothic Demi" panose="020B0703020102020204" pitchFamily="34" charset="0"/>
              <a:ea typeface="Franklin Gothic Heavy" charset="0"/>
              <a:cs typeface="Franklin Gothic Heavy" charset="0"/>
            </a:endParaRPr>
          </a:p>
          <a:p>
            <a:pPr algn="ctr">
              <a:buClr>
                <a:srgbClr val="009900"/>
              </a:buClr>
            </a:pPr>
            <a:r>
              <a:rPr lang="en-US" sz="4000" b="1" dirty="0">
                <a:solidFill>
                  <a:srgbClr val="00685E"/>
                </a:solidFill>
                <a:latin typeface="+mj-lt"/>
                <a:ea typeface="Franklin Gothic Heavy" charset="0"/>
                <a:cs typeface="Franklin Gothic Heavy" charset="0"/>
              </a:rPr>
              <a:t>Shoreline's Community Standard</a:t>
            </a:r>
          </a:p>
          <a:p>
            <a:pPr algn="ctr">
              <a:buClr>
                <a:srgbClr val="009900"/>
              </a:buClr>
            </a:pPr>
            <a:r>
              <a:rPr lang="en-US" sz="2800" dirty="0">
                <a:ea typeface="Franklin Gothic Heavy" charset="0"/>
                <a:cs typeface="Franklin Gothic Heavy" charset="0"/>
              </a:rPr>
              <a:t>"Injustice anywhere is a threat to justice everywhere. We are caught in an inescapable network of mutuality, tied in a single garment of destiny. Whatever affects one directly, affects all indirectly...“ </a:t>
            </a:r>
            <a:r>
              <a:rPr lang="en-US" sz="2000" i="1" dirty="0">
                <a:ea typeface="Franklin Gothic Heavy" charset="0"/>
                <a:cs typeface="Franklin Gothic Heavy" charset="0"/>
              </a:rPr>
              <a:t>~ Rev. Dr. Martin Luther King, Jr.</a:t>
            </a:r>
            <a:endParaRPr lang="en-US" sz="2800" i="1" dirty="0"/>
          </a:p>
        </p:txBody>
      </p:sp>
      <p:sp>
        <p:nvSpPr>
          <p:cNvPr id="5" name="TextBox 4">
            <a:extLst>
              <a:ext uri="{FF2B5EF4-FFF2-40B4-BE49-F238E27FC236}">
                <a16:creationId xmlns:a16="http://schemas.microsoft.com/office/drawing/2014/main" id="{7DD47EFC-2BFB-781D-7FBE-B0123987D895}"/>
              </a:ext>
            </a:extLst>
          </p:cNvPr>
          <p:cNvSpPr txBox="1"/>
          <p:nvPr/>
        </p:nvSpPr>
        <p:spPr>
          <a:xfrm>
            <a:off x="5188878" y="5463033"/>
            <a:ext cx="10399059"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571500" indent="-571500">
              <a:buFont typeface="Arial"/>
              <a:buChar char="•"/>
            </a:pPr>
            <a:r>
              <a:rPr lang="en-US" sz="3200" dirty="0">
                <a:ea typeface="Calibri"/>
                <a:cs typeface="Calibri"/>
              </a:rPr>
              <a:t>How is it relevant to your position?</a:t>
            </a:r>
          </a:p>
        </p:txBody>
      </p:sp>
      <p:sp>
        <p:nvSpPr>
          <p:cNvPr id="7" name="TextBox 6">
            <a:extLst>
              <a:ext uri="{FF2B5EF4-FFF2-40B4-BE49-F238E27FC236}">
                <a16:creationId xmlns:a16="http://schemas.microsoft.com/office/drawing/2014/main" id="{1B5AE2A6-20D7-0EAB-D96F-A14CDC05AF2D}"/>
              </a:ext>
            </a:extLst>
          </p:cNvPr>
          <p:cNvSpPr txBox="1"/>
          <p:nvPr/>
        </p:nvSpPr>
        <p:spPr>
          <a:xfrm>
            <a:off x="349164" y="3077765"/>
            <a:ext cx="11482465" cy="2785378"/>
          </a:xfrm>
          <a:prstGeom prst="rect">
            <a:avLst/>
          </a:prstGeom>
          <a:noFill/>
        </p:spPr>
        <p:txBody>
          <a:bodyPr wrap="square" rtlCol="0">
            <a:spAutoFit/>
          </a:bodyPr>
          <a:lstStyle/>
          <a:p>
            <a:r>
              <a:rPr lang="en-US" sz="2500" b="0" i="0" dirty="0">
                <a:effectLst/>
              </a:rPr>
              <a:t>Shoreline College is a place for students, employees, and the community to pursue excellence in education in an environment dedicated to equity, inclusiveness, and self-reflection. We value respectful, dynamic interactions and lively discussion. We strive to create an environment where everyone is supported and valued. Shoreline College does not tolerate hateful, violent, or discriminatory actions that target any person or group based on their beliefs, customs, identity, or affiliations. When one of us is diminished, all of us are diminished.</a:t>
            </a:r>
            <a:endParaRPr lang="en-US" sz="2500" dirty="0"/>
          </a:p>
        </p:txBody>
      </p:sp>
    </p:spTree>
    <p:extLst>
      <p:ext uri="{BB962C8B-B14F-4D97-AF65-F5344CB8AC3E}">
        <p14:creationId xmlns:p14="http://schemas.microsoft.com/office/powerpoint/2010/main" val="23162231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SCC Branded PPT Template SOME ACCESS.pptx" id="{8E69960C-4DEF-46EE-936E-D9E5AE3D036E}" vid="{F8186E9B-BA0C-4E1C-B210-2EA7382BE84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194D734CDDEB74C8E57139E32AE8919" ma:contentTypeVersion="25" ma:contentTypeDescription="Create a new document." ma:contentTypeScope="" ma:versionID="7962c135964e0004750f67525f7a0140">
  <xsd:schema xmlns:xsd="http://www.w3.org/2001/XMLSchema" xmlns:xs="http://www.w3.org/2001/XMLSchema" xmlns:p="http://schemas.microsoft.com/office/2006/metadata/properties" xmlns:ns2="9f277df0-04fd-4cff-9a2b-c87baface330" xmlns:ns3="7c98bf9f-73ba-4752-875c-92a3806e2388" targetNamespace="http://schemas.microsoft.com/office/2006/metadata/properties" ma:root="true" ma:fieldsID="a5bbf833f8cd700d30a1635c2ed14ac5" ns2:_="" ns3:_="">
    <xsd:import namespace="9f277df0-04fd-4cff-9a2b-c87baface330"/>
    <xsd:import namespace="7c98bf9f-73ba-4752-875c-92a3806e2388"/>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ServiceObjectDetectorVersions" minOccurs="0"/>
                <xsd:element ref="ns2:MediaServiceSearchProperties" minOccurs="0"/>
                <xsd:element ref="ns2:LastModifiedOn" minOccurs="0"/>
                <xsd:element ref="ns2:MediaServiceBillingMetadata" minOccurs="0"/>
                <xsd:element ref="ns2:PayPeriod" minOccurs="0"/>
                <xsd:element ref="ns2:PayrollPerio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f277df0-04fd-4cff-9a2b-c87baface33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252f673-7bc4-4909-a1c1-ee3db6115eb2"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LastModifiedOn" ma:index="22" nillable="true" ma:displayName="Last Modified On" ma:default="[today]" ma:format="DateTime" ma:internalName="LastModifiedOn">
      <xsd:simpleType>
        <xsd:restriction base="dms:DateTime"/>
      </xsd:simpleType>
    </xsd:element>
    <xsd:element name="MediaServiceBillingMetadata" ma:index="23" nillable="true" ma:displayName="MediaServiceBillingMetadata" ma:hidden="true" ma:internalName="MediaServiceBillingMetadata" ma:readOnly="true">
      <xsd:simpleType>
        <xsd:restriction base="dms:Note"/>
      </xsd:simpleType>
    </xsd:element>
    <xsd:element name="PayPeriod" ma:index="24" nillable="true" ma:displayName="Pay Period" ma:format="Dropdown" ma:internalName="PayPeriod">
      <xsd:simpleType>
        <xsd:restriction base="dms:Text">
          <xsd:maxLength value="255"/>
        </xsd:restriction>
      </xsd:simpleType>
    </xsd:element>
    <xsd:element name="PayrollPeriod" ma:index="25" nillable="true" ma:displayName="Payroll Period" ma:format="Dropdown" ma:internalName="PayrollPeriod">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c98bf9f-73ba-4752-875c-92a3806e2388"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80127326-270b-49a1-a5d1-2adb7555d36b}" ma:internalName="TaxCatchAll" ma:showField="CatchAllData" ma:web="7c98bf9f-73ba-4752-875c-92a3806e238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7c98bf9f-73ba-4752-875c-92a3806e2388" xsi:nil="true"/>
    <lcf76f155ced4ddcb4097134ff3c332f xmlns="9f277df0-04fd-4cff-9a2b-c87baface330">
      <Terms xmlns="http://schemas.microsoft.com/office/infopath/2007/PartnerControls"/>
    </lcf76f155ced4ddcb4097134ff3c332f>
    <SharedWithUsers xmlns="7c98bf9f-73ba-4752-875c-92a3806e2388">
      <UserInfo>
        <DisplayName/>
        <AccountId xsi:nil="true"/>
        <AccountType/>
      </UserInfo>
    </SharedWithUsers>
    <LastModifiedOn xmlns="9f277df0-04fd-4cff-9a2b-c87baface330">2025-05-01T22:19:02+00:00</LastModifiedOn>
    <PayPeriod xmlns="9f277df0-04fd-4cff-9a2b-c87baface330" xsi:nil="true"/>
    <PayrollPeriod xmlns="9f277df0-04fd-4cff-9a2b-c87baface330" xsi:nil="true"/>
  </documentManagement>
</p:properties>
</file>

<file path=customXml/itemProps1.xml><?xml version="1.0" encoding="utf-8"?>
<ds:datastoreItem xmlns:ds="http://schemas.openxmlformats.org/officeDocument/2006/customXml" ds:itemID="{86D0B69B-20A6-4A8A-ADC3-A1FA59C5507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f277df0-04fd-4cff-9a2b-c87baface330"/>
    <ds:schemaRef ds:uri="7c98bf9f-73ba-4752-875c-92a3806e238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358C48A-E3B6-4690-A0C4-0FF88030A2F8}">
  <ds:schemaRefs>
    <ds:schemaRef ds:uri="http://schemas.microsoft.com/sharepoint/v3/contenttype/forms"/>
  </ds:schemaRefs>
</ds:datastoreItem>
</file>

<file path=customXml/itemProps3.xml><?xml version="1.0" encoding="utf-8"?>
<ds:datastoreItem xmlns:ds="http://schemas.openxmlformats.org/officeDocument/2006/customXml" ds:itemID="{15B66206-3771-46F1-BE0B-C299883385EE}">
  <ds:schemaRefs>
    <ds:schemaRef ds:uri="9f277df0-04fd-4cff-9a2b-c87baface330"/>
    <ds:schemaRef ds:uri="http://schemas.microsoft.com/office/2006/metadata/properties"/>
    <ds:schemaRef ds:uri="http://schemas.openxmlformats.org/package/2006/metadata/core-properties"/>
    <ds:schemaRef ds:uri="http://purl.org/dc/dcmitype/"/>
    <ds:schemaRef ds:uri="http://purl.org/dc/terms/"/>
    <ds:schemaRef ds:uri="7c98bf9f-73ba-4752-875c-92a3806e2388"/>
    <ds:schemaRef ds:uri="http://schemas.microsoft.com/office/2006/documentManagement/types"/>
    <ds:schemaRef ds:uri="http://purl.org/dc/elements/1.1/"/>
    <ds:schemaRef ds:uri="http://schemas.microsoft.com/office/infopath/2007/PartnerControl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117</TotalTime>
  <Words>3745</Words>
  <Application>Microsoft Office PowerPoint</Application>
  <PresentationFormat>Widescreen</PresentationFormat>
  <Paragraphs>565</Paragraphs>
  <Slides>52</Slides>
  <Notes>20</Notes>
  <HiddenSlides>0</HiddenSlides>
  <MMClips>1</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52</vt:i4>
      </vt:variant>
    </vt:vector>
  </HeadingPairs>
  <TitlesOfParts>
    <vt:vector size="63" baseType="lpstr">
      <vt:lpstr>Arial</vt:lpstr>
      <vt:lpstr>Calibri</vt:lpstr>
      <vt:lpstr>Calibri Light</vt:lpstr>
      <vt:lpstr>Ebrima</vt:lpstr>
      <vt:lpstr>Franklin Gothic Book</vt:lpstr>
      <vt:lpstr>Franklin Gothic Demi</vt:lpstr>
      <vt:lpstr>Franklin Gothic Heavy</vt:lpstr>
      <vt:lpstr>Franklin Gothic Medium</vt:lpstr>
      <vt:lpstr>Wingdings</vt:lpstr>
      <vt:lpstr>Wingdings 3</vt:lpstr>
      <vt:lpstr>Office Theme</vt:lpstr>
      <vt:lpstr>New Employee Orientation</vt:lpstr>
      <vt:lpstr>Agenda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Working at SCC</vt:lpstr>
      <vt:lpstr>Working at SCC</vt:lpstr>
      <vt:lpstr>Reporting Time &amp; Payroll Periods</vt:lpstr>
      <vt:lpstr>PowerPoint Presentation</vt:lpstr>
      <vt:lpstr>PowerPoint Presentation</vt:lpstr>
      <vt:lpstr>PowerPoint Presentation</vt:lpstr>
      <vt:lpstr>Holidays</vt:lpstr>
      <vt:lpstr>PowerPoint Presentation</vt:lpstr>
      <vt:lpstr>Parking – Permits Required</vt:lpstr>
      <vt:lpstr>PowerPoint Presentation</vt:lpstr>
      <vt:lpstr>Required Annual Trainings</vt:lpstr>
      <vt:lpstr>Education &amp; Training</vt:lpstr>
      <vt:lpstr>shorelineccwa.sharepoint.com/sites/Intranet</vt:lpstr>
      <vt:lpstr> </vt:lpstr>
      <vt:lpstr>Emergency</vt:lpstr>
      <vt:lpstr>Getting Started</vt:lpstr>
      <vt:lpstr>PowerPoint Presentation</vt:lpstr>
      <vt:lpstr>PowerPoint Presentation</vt:lpstr>
      <vt:lpstr>Welcome to Shoreline College   Public Employee Benefits Board (PEBB) Plan  and other offered employee benefits </vt:lpstr>
      <vt:lpstr>What are Public Employees Benefits?</vt:lpstr>
      <vt:lpstr>Benefits Effective Date </vt:lpstr>
      <vt:lpstr>Deadline to submit forms</vt:lpstr>
      <vt:lpstr>Eligible dependents</vt:lpstr>
      <vt:lpstr>Waiving Coverage</vt:lpstr>
      <vt:lpstr>Spousal/State-Registered Domestic Partner (SRDP) Surcharge  </vt:lpstr>
      <vt:lpstr>2026 Annual Open Enrollment October 26th – November 23rd </vt:lpstr>
      <vt:lpstr>“Special” Open Enrollment</vt:lpstr>
      <vt:lpstr>Medical plans</vt:lpstr>
      <vt:lpstr>Dental Plans  </vt:lpstr>
      <vt:lpstr>Vision Plans</vt:lpstr>
      <vt:lpstr>Life and Accidental Death &amp; Dismemberment Insurance</vt:lpstr>
      <vt:lpstr>Long-Term Disability Insurance</vt:lpstr>
      <vt:lpstr>Flexible Spending Arrangement (FSA)</vt:lpstr>
      <vt:lpstr>Dependent Care Assistance Program (DCAP)</vt:lpstr>
      <vt:lpstr>Smart Health Challenge!</vt:lpstr>
      <vt:lpstr>Retirement Plans </vt:lpstr>
      <vt:lpstr>Faculty Retirement Plans **No prior DRS history</vt:lpstr>
      <vt:lpstr>Deferred Compensation Plan (Auto-Enroll) </vt:lpstr>
      <vt:lpstr>DRS First Time Account Login</vt:lpstr>
      <vt:lpstr>Optional Savings Plan</vt:lpstr>
      <vt:lpstr>Tuition Waiver</vt:lpstr>
      <vt:lpstr>Questions?  Benefits Office  benefits@shoreline.edu 206-546-4510 Administration (1000) Building, Office 1015</vt:lpstr>
    </vt:vector>
  </TitlesOfParts>
  <Company>Shoreline Community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Rovner, Amy</dc:creator>
  <cp:lastModifiedBy>Julie Bathke</cp:lastModifiedBy>
  <cp:revision>12</cp:revision>
  <cp:lastPrinted>2022-09-06T16:17:49Z</cp:lastPrinted>
  <dcterms:created xsi:type="dcterms:W3CDTF">2019-01-03T18:45:16Z</dcterms:created>
  <dcterms:modified xsi:type="dcterms:W3CDTF">2026-08-06T20:10:12Z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0x0101004194D734CDDEB74C8E57139E32AE8919</vt:lpwstr>
  </property>
  <property fmtid="{D5CDD505-2E9C-101B-9397-08002B2CF9AE}" pid="3" name="xd_ProgID">
    <vt:lpwstr/>
  </property>
  <property fmtid="{D5CDD505-2E9C-101B-9397-08002B2CF9AE}" pid="4" name="MediaServiceImageTags">
    <vt:lpwstr/>
  </property>
  <property fmtid="{D5CDD505-2E9C-101B-9397-08002B2CF9AE}" pid="5" name="ComplianceAssetId">
    <vt:lpwstr/>
  </property>
  <property fmtid="{D5CDD505-2E9C-101B-9397-08002B2CF9AE}" pid="6" name="TemplateUrl">
    <vt:lpwstr/>
  </property>
  <property fmtid="{D5CDD505-2E9C-101B-9397-08002B2CF9AE}" pid="7" name="_ExtendedDescription">
    <vt:lpwstr/>
  </property>
  <property fmtid="{D5CDD505-2E9C-101B-9397-08002B2CF9AE}" pid="8" name="TriggerFlowInfo">
    <vt:lpwstr/>
  </property>
  <property fmtid="{D5CDD505-2E9C-101B-9397-08002B2CF9AE}" pid="9" name="xd_Signature">
    <vt:bool>false</vt:bool>
  </property>
</Properties>
</file>